
<file path=[Content_Types].xml><?xml version="1.0" encoding="utf-8"?>
<Types xmlns="http://schemas.openxmlformats.org/package/2006/content-types">
  <Default Extension="xml" ContentType="application/xml"/>
  <Default Extension="jpeg" ContentType="image/jpeg"/>
  <Default Extension="tiff" ContentType="image/tiff"/>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4"/>
    <p:sldMasterId id="2147483859" r:id="rId5"/>
  </p:sldMasterIdLst>
  <p:notesMasterIdLst>
    <p:notesMasterId r:id="rId50"/>
  </p:notesMasterIdLst>
  <p:handoutMasterIdLst>
    <p:handoutMasterId r:id="rId51"/>
  </p:handoutMasterIdLst>
  <p:sldIdLst>
    <p:sldId id="1264" r:id="rId6"/>
    <p:sldId id="1319" r:id="rId7"/>
    <p:sldId id="1320" r:id="rId8"/>
    <p:sldId id="1377" r:id="rId9"/>
    <p:sldId id="1322" r:id="rId10"/>
    <p:sldId id="1378" r:id="rId11"/>
    <p:sldId id="1379" r:id="rId12"/>
    <p:sldId id="1380" r:id="rId13"/>
    <p:sldId id="1382" r:id="rId14"/>
    <p:sldId id="1381" r:id="rId15"/>
    <p:sldId id="1383" r:id="rId16"/>
    <p:sldId id="1388" r:id="rId17"/>
    <p:sldId id="1384" r:id="rId18"/>
    <p:sldId id="1385" r:id="rId19"/>
    <p:sldId id="1389" r:id="rId20"/>
    <p:sldId id="1390" r:id="rId21"/>
    <p:sldId id="1391" r:id="rId22"/>
    <p:sldId id="1392" r:id="rId23"/>
    <p:sldId id="1400" r:id="rId24"/>
    <p:sldId id="1401" r:id="rId25"/>
    <p:sldId id="1402" r:id="rId26"/>
    <p:sldId id="1403" r:id="rId27"/>
    <p:sldId id="1404" r:id="rId28"/>
    <p:sldId id="1405" r:id="rId29"/>
    <p:sldId id="1409" r:id="rId30"/>
    <p:sldId id="1394" r:id="rId31"/>
    <p:sldId id="1395" r:id="rId32"/>
    <p:sldId id="1396" r:id="rId33"/>
    <p:sldId id="1397" r:id="rId34"/>
    <p:sldId id="1398" r:id="rId35"/>
    <p:sldId id="1411" r:id="rId36"/>
    <p:sldId id="1410" r:id="rId37"/>
    <p:sldId id="1406" r:id="rId38"/>
    <p:sldId id="1416" r:id="rId39"/>
    <p:sldId id="1415" r:id="rId40"/>
    <p:sldId id="1413" r:id="rId41"/>
    <p:sldId id="1412" r:id="rId42"/>
    <p:sldId id="1407" r:id="rId43"/>
    <p:sldId id="1408" r:id="rId44"/>
    <p:sldId id="1417" r:id="rId45"/>
    <p:sldId id="1418" r:id="rId46"/>
    <p:sldId id="1167" r:id="rId47"/>
    <p:sldId id="1261" r:id="rId48"/>
    <p:sldId id="1204" r:id="rId49"/>
  </p:sldIdLst>
  <p:sldSz cx="9144000" cy="6858000" type="screen4x3"/>
  <p:notesSz cx="7099300" cy="10234613"/>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p:defaultTextStyle>
  <p:extLst>
    <p:ext uri="{EFAFB233-063F-42B5-8137-9DF3F51BA10A}">
      <p15:sldGuideLst xmlns:p15="http://schemas.microsoft.com/office/powerpoint/2012/main">
        <p15:guide id="1" orient="horz" pos="2341">
          <p15:clr>
            <a:srgbClr val="A4A3A4"/>
          </p15:clr>
        </p15:guide>
        <p15:guide id="2" orient="horz" pos="867">
          <p15:clr>
            <a:srgbClr val="A4A3A4"/>
          </p15:clr>
        </p15:guide>
        <p15:guide id="3" orient="horz" pos="5">
          <p15:clr>
            <a:srgbClr val="A4A3A4"/>
          </p15:clr>
        </p15:guide>
        <p15:guide id="4" orient="horz" pos="4178">
          <p15:clr>
            <a:srgbClr val="A4A3A4"/>
          </p15:clr>
        </p15:guide>
        <p15:guide id="5" orient="horz" pos="3929">
          <p15:clr>
            <a:srgbClr val="A4A3A4"/>
          </p15:clr>
        </p15:guide>
        <p15:guide id="6" pos="476">
          <p15:clr>
            <a:srgbClr val="A4A3A4"/>
          </p15:clr>
        </p15:guide>
        <p15:guide id="7" pos="2880">
          <p15:clr>
            <a:srgbClr val="A4A3A4"/>
          </p15:clr>
        </p15:guide>
        <p15:guide id="8" pos="5420">
          <p15:clr>
            <a:srgbClr val="A4A3A4"/>
          </p15:clr>
        </p15:guide>
      </p15:sldGuideLst>
    </p:ext>
    <p:ext uri="{2D200454-40CA-4A62-9FC3-DE9A4176ACB9}">
      <p15:notesGuideLst xmlns:p15="http://schemas.microsoft.com/office/powerpoint/2012/main">
        <p15:guide id="1" orient="horz" pos="3087">
          <p15:clr>
            <a:srgbClr val="A4A3A4"/>
          </p15:clr>
        </p15:guide>
        <p15:guide id="2" orient="horz" pos="479">
          <p15:clr>
            <a:srgbClr val="A4A3A4"/>
          </p15:clr>
        </p15:guide>
        <p15:guide id="3" orient="horz" pos="2928">
          <p15:clr>
            <a:srgbClr val="A4A3A4"/>
          </p15:clr>
        </p15:guide>
        <p15:guide id="4" orient="horz" pos="5967">
          <p15:clr>
            <a:srgbClr val="A4A3A4"/>
          </p15:clr>
        </p15:guide>
        <p15:guide id="5" orient="horz" pos="3246">
          <p15:clr>
            <a:srgbClr val="A4A3A4"/>
          </p15:clr>
        </p15:guide>
        <p15:guide id="6" pos="2440">
          <p15:clr>
            <a:srgbClr val="A4A3A4"/>
          </p15:clr>
        </p15:guide>
        <p15:guide id="7" pos="444">
          <p15:clr>
            <a:srgbClr val="A4A3A4"/>
          </p15:clr>
        </p15:guide>
        <p15:guide id="8" pos="4028">
          <p15:clr>
            <a:srgbClr val="A4A3A4"/>
          </p15:clr>
        </p15:guide>
        <p15:guide id="9" pos="626">
          <p15:clr>
            <a:srgbClr val="A4A3A4"/>
          </p15:clr>
        </p15:guide>
        <p15:guide id="10" pos="384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AEA"/>
    <a:srgbClr val="CCE5E5"/>
    <a:srgbClr val="D3E5F0"/>
    <a:srgbClr val="ADCECE"/>
    <a:srgbClr val="4994AB"/>
    <a:srgbClr val="6EA6D8"/>
    <a:srgbClr val="D7DAAE"/>
    <a:srgbClr val="92BEE2"/>
    <a:srgbClr val="9CB9D8"/>
    <a:srgbClr val="9BC4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58" autoAdjust="0"/>
    <p:restoredTop sz="87423" autoAdjust="0"/>
  </p:normalViewPr>
  <p:slideViewPr>
    <p:cSldViewPr showGuides="1">
      <p:cViewPr>
        <p:scale>
          <a:sx n="75" d="100"/>
          <a:sy n="75" d="100"/>
        </p:scale>
        <p:origin x="2528" y="664"/>
      </p:cViewPr>
      <p:guideLst>
        <p:guide orient="horz" pos="2341"/>
        <p:guide orient="horz" pos="867"/>
        <p:guide orient="horz" pos="5"/>
        <p:guide orient="horz" pos="4178"/>
        <p:guide orient="horz" pos="3929"/>
        <p:guide pos="476"/>
        <p:guide pos="2880"/>
        <p:guide pos="5420"/>
      </p:guideLst>
    </p:cSldViewPr>
  </p:slideViewPr>
  <p:notesTextViewPr>
    <p:cViewPr>
      <p:scale>
        <a:sx n="75" d="100"/>
        <a:sy n="75" d="100"/>
      </p:scale>
      <p:origin x="0" y="0"/>
    </p:cViewPr>
  </p:notesTextViewPr>
  <p:sorterViewPr>
    <p:cViewPr>
      <p:scale>
        <a:sx n="66" d="100"/>
        <a:sy n="66" d="100"/>
      </p:scale>
      <p:origin x="0" y="0"/>
    </p:cViewPr>
  </p:sorterViewPr>
  <p:notesViewPr>
    <p:cSldViewPr showGuides="1">
      <p:cViewPr>
        <p:scale>
          <a:sx n="50" d="100"/>
          <a:sy n="50" d="100"/>
        </p:scale>
        <p:origin x="2850" y="-6"/>
      </p:cViewPr>
      <p:guideLst>
        <p:guide orient="horz" pos="3087"/>
        <p:guide orient="horz" pos="479"/>
        <p:guide orient="horz" pos="2928"/>
        <p:guide orient="horz" pos="5967"/>
        <p:guide orient="horz" pos="3246"/>
        <p:guide pos="2440"/>
        <p:guide pos="444"/>
        <p:guide pos="4028"/>
        <p:guide pos="626"/>
        <p:guide pos="384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E3BB2-9AA4-2948-AF81-F952A296A3B3}" type="doc">
      <dgm:prSet loTypeId="urn:microsoft.com/office/officeart/2005/8/layout/cycle4#1" loCatId="" qsTypeId="urn:microsoft.com/office/officeart/2005/8/quickstyle/simple4" qsCatId="simple" csTypeId="urn:microsoft.com/office/officeart/2005/8/colors/accent1_2" csCatId="accent1" phldr="1"/>
      <dgm:spPr/>
      <dgm:t>
        <a:bodyPr/>
        <a:lstStyle/>
        <a:p>
          <a:endParaRPr lang="zh-CN" altLang="en-US"/>
        </a:p>
      </dgm:t>
    </dgm:pt>
    <dgm:pt modelId="{03AEA724-4010-9A46-8B07-38A7ECE39BEA}">
      <dgm:prSet phldrT="[文本]" custT="1"/>
      <dgm:spPr>
        <a:solidFill>
          <a:srgbClr val="E7CCC7"/>
        </a:solidFill>
      </dgm:spPr>
      <dgm:t>
        <a:bodyPr/>
        <a:lstStyle/>
        <a:p>
          <a:r>
            <a:rPr lang="zh-CN" altLang="en-US" sz="2200" b="1" dirty="0" smtClean="0">
              <a:latin typeface="+mn-ea"/>
              <a:ea typeface="+mn-ea"/>
              <a:cs typeface="Microsoft YaHei" charset="-122"/>
            </a:rPr>
            <a:t>人</a:t>
          </a:r>
          <a:endParaRPr lang="zh-CN" altLang="en-US" sz="2200" b="1" dirty="0">
            <a:latin typeface="+mn-ea"/>
            <a:ea typeface="+mn-ea"/>
            <a:cs typeface="Microsoft YaHei" charset="-122"/>
          </a:endParaRPr>
        </a:p>
      </dgm:t>
    </dgm:pt>
    <dgm:pt modelId="{C52B1E2C-AE13-0E4D-8493-548D54E098E8}" type="parTrans" cxnId="{55F2B350-216A-9247-988B-C52A3055A322}">
      <dgm:prSet/>
      <dgm:spPr/>
      <dgm:t>
        <a:bodyPr/>
        <a:lstStyle/>
        <a:p>
          <a:endParaRPr lang="zh-CN" altLang="en-US" sz="1200">
            <a:latin typeface="Microsoft YaHei" charset="-122"/>
            <a:ea typeface="Microsoft YaHei" charset="-122"/>
            <a:cs typeface="Microsoft YaHei" charset="-122"/>
          </a:endParaRPr>
        </a:p>
      </dgm:t>
    </dgm:pt>
    <dgm:pt modelId="{35E4BF8D-8081-1A4E-9534-42C8359D7BD0}" type="sibTrans" cxnId="{55F2B350-216A-9247-988B-C52A3055A322}">
      <dgm:prSet/>
      <dgm:spPr/>
      <dgm:t>
        <a:bodyPr/>
        <a:lstStyle/>
        <a:p>
          <a:endParaRPr lang="zh-CN" altLang="en-US" sz="1200">
            <a:latin typeface="Microsoft YaHei" charset="-122"/>
            <a:ea typeface="Microsoft YaHei" charset="-122"/>
            <a:cs typeface="Microsoft YaHei" charset="-122"/>
          </a:endParaRPr>
        </a:p>
      </dgm:t>
    </dgm:pt>
    <dgm:pt modelId="{8A55EF4D-6C5C-1145-AD08-7CC8498E78A0}">
      <dgm:prSet phldrT="[文本]" custT="1"/>
      <dgm:spPr>
        <a:solidFill>
          <a:schemeClr val="accent6"/>
        </a:solidFill>
      </dgm:spPr>
      <dgm:t>
        <a:bodyPr/>
        <a:lstStyle/>
        <a:p>
          <a:r>
            <a:rPr lang="zh-CN" altLang="en-US" sz="2200" b="1" dirty="0" smtClean="0">
              <a:latin typeface="+mn-ea"/>
              <a:ea typeface="+mn-ea"/>
              <a:cs typeface="Microsoft YaHei" charset="-122"/>
            </a:rPr>
            <a:t>流程</a:t>
          </a:r>
          <a:endParaRPr lang="zh-CN" altLang="en-US" sz="2200" b="1" dirty="0">
            <a:latin typeface="+mn-ea"/>
            <a:ea typeface="+mn-ea"/>
            <a:cs typeface="Microsoft YaHei" charset="-122"/>
          </a:endParaRPr>
        </a:p>
      </dgm:t>
    </dgm:pt>
    <dgm:pt modelId="{DB487E91-5A45-E04B-ACBF-770B5B2AC3B9}" type="parTrans" cxnId="{DBD53ECA-9DA0-F642-AE1B-17C7A22983B0}">
      <dgm:prSet/>
      <dgm:spPr/>
      <dgm:t>
        <a:bodyPr/>
        <a:lstStyle/>
        <a:p>
          <a:endParaRPr lang="zh-CN" altLang="en-US" sz="1200">
            <a:latin typeface="Microsoft YaHei" charset="-122"/>
            <a:ea typeface="Microsoft YaHei" charset="-122"/>
            <a:cs typeface="Microsoft YaHei" charset="-122"/>
          </a:endParaRPr>
        </a:p>
      </dgm:t>
    </dgm:pt>
    <dgm:pt modelId="{21D584A6-00A7-6B42-88ED-740E5BF6B16C}" type="sibTrans" cxnId="{DBD53ECA-9DA0-F642-AE1B-17C7A22983B0}">
      <dgm:prSet/>
      <dgm:spPr/>
      <dgm:t>
        <a:bodyPr/>
        <a:lstStyle/>
        <a:p>
          <a:endParaRPr lang="zh-CN" altLang="en-US" sz="1200">
            <a:latin typeface="Microsoft YaHei" charset="-122"/>
            <a:ea typeface="Microsoft YaHei" charset="-122"/>
            <a:cs typeface="Microsoft YaHei" charset="-122"/>
          </a:endParaRPr>
        </a:p>
      </dgm:t>
    </dgm:pt>
    <dgm:pt modelId="{779D1C9A-2ED4-2144-8B5D-E09ED8715690}">
      <dgm:prSet phldrT="[文本]" custT="1"/>
      <dgm:spPr>
        <a:solidFill>
          <a:srgbClr val="AAABC6"/>
        </a:solidFill>
      </dgm:spPr>
      <dgm:t>
        <a:bodyPr/>
        <a:lstStyle/>
        <a:p>
          <a:r>
            <a:rPr lang="zh-CN" altLang="en-US" sz="2200" b="1" dirty="0" smtClean="0">
              <a:latin typeface="+mn-ea"/>
              <a:ea typeface="+mn-ea"/>
              <a:cs typeface="Microsoft YaHei" charset="-122"/>
            </a:rPr>
            <a:t>文化</a:t>
          </a:r>
          <a:endParaRPr lang="zh-CN" altLang="en-US" sz="2200" b="1" dirty="0">
            <a:latin typeface="+mn-ea"/>
            <a:ea typeface="+mn-ea"/>
            <a:cs typeface="Microsoft YaHei" charset="-122"/>
          </a:endParaRPr>
        </a:p>
      </dgm:t>
    </dgm:pt>
    <dgm:pt modelId="{749E5586-6477-4247-B0C5-DFF275FB3E66}" type="parTrans" cxnId="{86764430-9D21-8446-883B-860D0F916FC9}">
      <dgm:prSet/>
      <dgm:spPr/>
      <dgm:t>
        <a:bodyPr/>
        <a:lstStyle/>
        <a:p>
          <a:endParaRPr lang="zh-CN" altLang="en-US" sz="1200">
            <a:latin typeface="Microsoft YaHei" charset="-122"/>
            <a:ea typeface="Microsoft YaHei" charset="-122"/>
            <a:cs typeface="Microsoft YaHei" charset="-122"/>
          </a:endParaRPr>
        </a:p>
      </dgm:t>
    </dgm:pt>
    <dgm:pt modelId="{ACCCA152-88CB-314B-BC01-A8C1A93E9972}" type="sibTrans" cxnId="{86764430-9D21-8446-883B-860D0F916FC9}">
      <dgm:prSet/>
      <dgm:spPr/>
      <dgm:t>
        <a:bodyPr/>
        <a:lstStyle/>
        <a:p>
          <a:endParaRPr lang="zh-CN" altLang="en-US" sz="1200">
            <a:latin typeface="Microsoft YaHei" charset="-122"/>
            <a:ea typeface="Microsoft YaHei" charset="-122"/>
            <a:cs typeface="Microsoft YaHei" charset="-122"/>
          </a:endParaRPr>
        </a:p>
      </dgm:t>
    </dgm:pt>
    <dgm:pt modelId="{B24E6D1C-3AB0-024A-835C-C02914C262F1}">
      <dgm:prSet phldrT="[文本]" custT="1"/>
      <dgm:spPr>
        <a:solidFill>
          <a:srgbClr val="B7D2E3"/>
        </a:solidFill>
      </dgm:spPr>
      <dgm:t>
        <a:bodyPr/>
        <a:lstStyle/>
        <a:p>
          <a:r>
            <a:rPr lang="zh-CN" altLang="en-US" sz="2200" b="1" dirty="0" smtClean="0">
              <a:latin typeface="+mn-ea"/>
              <a:ea typeface="+mn-ea"/>
              <a:cs typeface="Microsoft YaHei" charset="-122"/>
            </a:rPr>
            <a:t>技术</a:t>
          </a:r>
          <a:endParaRPr lang="zh-CN" altLang="en-US" sz="2200" b="1" dirty="0">
            <a:latin typeface="+mn-ea"/>
            <a:ea typeface="+mn-ea"/>
            <a:cs typeface="Microsoft YaHei" charset="-122"/>
          </a:endParaRPr>
        </a:p>
      </dgm:t>
    </dgm:pt>
    <dgm:pt modelId="{8AE1D5B4-847C-0B43-8198-16F0A4744F06}" type="parTrans" cxnId="{864B6F38-3F50-AE4B-B926-97D964ECC2BB}">
      <dgm:prSet/>
      <dgm:spPr/>
      <dgm:t>
        <a:bodyPr/>
        <a:lstStyle/>
        <a:p>
          <a:endParaRPr lang="zh-CN" altLang="en-US" sz="1200">
            <a:latin typeface="Microsoft YaHei" charset="-122"/>
            <a:ea typeface="Microsoft YaHei" charset="-122"/>
            <a:cs typeface="Microsoft YaHei" charset="-122"/>
          </a:endParaRPr>
        </a:p>
      </dgm:t>
    </dgm:pt>
    <dgm:pt modelId="{A7FB07DE-67ED-574F-9CFE-1F1F65DE2D17}" type="sibTrans" cxnId="{864B6F38-3F50-AE4B-B926-97D964ECC2BB}">
      <dgm:prSet/>
      <dgm:spPr/>
      <dgm:t>
        <a:bodyPr/>
        <a:lstStyle/>
        <a:p>
          <a:endParaRPr lang="zh-CN" altLang="en-US" sz="1200">
            <a:latin typeface="Microsoft YaHei" charset="-122"/>
            <a:ea typeface="Microsoft YaHei" charset="-122"/>
            <a:cs typeface="Microsoft YaHei" charset="-122"/>
          </a:endParaRPr>
        </a:p>
      </dgm:t>
    </dgm:pt>
    <dgm:pt modelId="{2E46CC07-248C-41A2-B854-9C13D4CADAFF}">
      <dgm:prSet/>
      <dgm:spPr/>
      <dgm:t>
        <a:bodyPr/>
        <a:lstStyle/>
        <a:p>
          <a:endParaRPr lang="zh-CN" altLang="en-US"/>
        </a:p>
      </dgm:t>
    </dgm:pt>
    <dgm:pt modelId="{C3655F11-7A91-4C3E-97CE-D39D1E22E80A}" type="parTrans" cxnId="{194D4AB0-AB98-46AC-8B93-819FC136009F}">
      <dgm:prSet/>
      <dgm:spPr/>
      <dgm:t>
        <a:bodyPr/>
        <a:lstStyle/>
        <a:p>
          <a:endParaRPr lang="zh-CN" altLang="en-US"/>
        </a:p>
      </dgm:t>
    </dgm:pt>
    <dgm:pt modelId="{A65B2AE7-6B33-49D9-A2C2-CC50F5757625}" type="sibTrans" cxnId="{194D4AB0-AB98-46AC-8B93-819FC136009F}">
      <dgm:prSet/>
      <dgm:spPr/>
      <dgm:t>
        <a:bodyPr/>
        <a:lstStyle/>
        <a:p>
          <a:endParaRPr lang="zh-CN" altLang="en-US"/>
        </a:p>
      </dgm:t>
    </dgm:pt>
    <dgm:pt modelId="{038E2518-E203-4256-A3AE-98BB2D32CAA4}">
      <dgm:prSet/>
      <dgm:spPr/>
      <dgm:t>
        <a:bodyPr/>
        <a:lstStyle/>
        <a:p>
          <a:endParaRPr lang="zh-CN" altLang="en-US"/>
        </a:p>
      </dgm:t>
    </dgm:pt>
    <dgm:pt modelId="{7540A4CA-B23E-4436-88E3-2358DD0EF0E0}" type="parTrans" cxnId="{B95A570D-A68A-4B5F-ABE4-F314D7EF3233}">
      <dgm:prSet/>
      <dgm:spPr/>
      <dgm:t>
        <a:bodyPr/>
        <a:lstStyle/>
        <a:p>
          <a:endParaRPr lang="zh-CN" altLang="en-US"/>
        </a:p>
      </dgm:t>
    </dgm:pt>
    <dgm:pt modelId="{7D6768C7-C143-4CEC-BF53-473E4989E452}" type="sibTrans" cxnId="{B95A570D-A68A-4B5F-ABE4-F314D7EF3233}">
      <dgm:prSet/>
      <dgm:spPr/>
      <dgm:t>
        <a:bodyPr/>
        <a:lstStyle/>
        <a:p>
          <a:endParaRPr lang="zh-CN" altLang="en-US"/>
        </a:p>
      </dgm:t>
    </dgm:pt>
    <dgm:pt modelId="{57B58ACA-828B-451E-B51C-D795BB35AEEA}">
      <dgm:prSet/>
      <dgm:spPr/>
      <dgm:t>
        <a:bodyPr/>
        <a:lstStyle/>
        <a:p>
          <a:endParaRPr lang="zh-CN" altLang="en-US"/>
        </a:p>
      </dgm:t>
    </dgm:pt>
    <dgm:pt modelId="{61B41B15-FE64-4FFA-A936-9FBE321BE445}" type="parTrans" cxnId="{614CE72F-FEC7-418D-AE61-DC36B1B034D7}">
      <dgm:prSet/>
      <dgm:spPr/>
      <dgm:t>
        <a:bodyPr/>
        <a:lstStyle/>
        <a:p>
          <a:endParaRPr lang="zh-CN" altLang="en-US"/>
        </a:p>
      </dgm:t>
    </dgm:pt>
    <dgm:pt modelId="{EC707A29-8E4C-4CBA-A6A1-C76469BFA7C9}" type="sibTrans" cxnId="{614CE72F-FEC7-418D-AE61-DC36B1B034D7}">
      <dgm:prSet/>
      <dgm:spPr/>
      <dgm:t>
        <a:bodyPr/>
        <a:lstStyle/>
        <a:p>
          <a:endParaRPr lang="zh-CN" altLang="en-US"/>
        </a:p>
      </dgm:t>
    </dgm:pt>
    <dgm:pt modelId="{E5B845A7-1A88-4E28-95EC-1C591574AAA1}">
      <dgm:prSet/>
      <dgm:spPr/>
      <dgm:t>
        <a:bodyPr/>
        <a:lstStyle/>
        <a:p>
          <a:endParaRPr lang="zh-CN" altLang="en-US"/>
        </a:p>
      </dgm:t>
    </dgm:pt>
    <dgm:pt modelId="{145E3236-0F50-4F44-9190-8E0F3FFC4AE7}" type="parTrans" cxnId="{33A93EA0-006A-4526-A576-66730F53C232}">
      <dgm:prSet/>
      <dgm:spPr/>
      <dgm:t>
        <a:bodyPr/>
        <a:lstStyle/>
        <a:p>
          <a:endParaRPr lang="zh-CN" altLang="en-US"/>
        </a:p>
      </dgm:t>
    </dgm:pt>
    <dgm:pt modelId="{AFDB5BC7-A5B5-4942-A11E-BC6DD9EA5FAC}" type="sibTrans" cxnId="{33A93EA0-006A-4526-A576-66730F53C232}">
      <dgm:prSet/>
      <dgm:spPr/>
      <dgm:t>
        <a:bodyPr/>
        <a:lstStyle/>
        <a:p>
          <a:endParaRPr lang="zh-CN" altLang="en-US"/>
        </a:p>
      </dgm:t>
    </dgm:pt>
    <dgm:pt modelId="{8B4DFE2A-828F-AD4D-8F47-9997C64F823A}" type="pres">
      <dgm:prSet presAssocID="{D21E3BB2-9AA4-2948-AF81-F952A296A3B3}" presName="cycleMatrixDiagram" presStyleCnt="0">
        <dgm:presLayoutVars>
          <dgm:chMax val="1"/>
          <dgm:dir/>
          <dgm:animLvl val="lvl"/>
          <dgm:resizeHandles val="exact"/>
        </dgm:presLayoutVars>
      </dgm:prSet>
      <dgm:spPr/>
      <dgm:t>
        <a:bodyPr/>
        <a:lstStyle/>
        <a:p>
          <a:endParaRPr lang="zh-CN" altLang="en-US"/>
        </a:p>
      </dgm:t>
    </dgm:pt>
    <dgm:pt modelId="{1FF0214B-8C62-524B-A6A3-9CCFE47F904A}" type="pres">
      <dgm:prSet presAssocID="{D21E3BB2-9AA4-2948-AF81-F952A296A3B3}" presName="children" presStyleCnt="0"/>
      <dgm:spPr/>
    </dgm:pt>
    <dgm:pt modelId="{682EB4EE-9296-CB4B-85B6-3774931373A3}" type="pres">
      <dgm:prSet presAssocID="{D21E3BB2-9AA4-2948-AF81-F952A296A3B3}" presName="childPlaceholder" presStyleCnt="0"/>
      <dgm:spPr/>
    </dgm:pt>
    <dgm:pt modelId="{C3DA90D9-E74D-0C40-8874-4A4F9814E3B8}" type="pres">
      <dgm:prSet presAssocID="{D21E3BB2-9AA4-2948-AF81-F952A296A3B3}" presName="circle" presStyleCnt="0"/>
      <dgm:spPr/>
    </dgm:pt>
    <dgm:pt modelId="{4EAE3200-53A9-C74A-9B30-B993EFCD4DE7}" type="pres">
      <dgm:prSet presAssocID="{D21E3BB2-9AA4-2948-AF81-F952A296A3B3}" presName="quadrant1" presStyleLbl="node1" presStyleIdx="0" presStyleCnt="4" custLinFactNeighborX="9" custLinFactNeighborY="9">
        <dgm:presLayoutVars>
          <dgm:chMax val="1"/>
          <dgm:bulletEnabled val="1"/>
        </dgm:presLayoutVars>
      </dgm:prSet>
      <dgm:spPr/>
      <dgm:t>
        <a:bodyPr/>
        <a:lstStyle/>
        <a:p>
          <a:endParaRPr lang="zh-CN" altLang="en-US"/>
        </a:p>
      </dgm:t>
    </dgm:pt>
    <dgm:pt modelId="{84F8CA06-6F0E-A949-A8ED-92F8911C735D}" type="pres">
      <dgm:prSet presAssocID="{D21E3BB2-9AA4-2948-AF81-F952A296A3B3}" presName="quadrant2" presStyleLbl="node1" presStyleIdx="1" presStyleCnt="4">
        <dgm:presLayoutVars>
          <dgm:chMax val="1"/>
          <dgm:bulletEnabled val="1"/>
        </dgm:presLayoutVars>
      </dgm:prSet>
      <dgm:spPr/>
      <dgm:t>
        <a:bodyPr/>
        <a:lstStyle/>
        <a:p>
          <a:endParaRPr lang="zh-CN" altLang="en-US"/>
        </a:p>
      </dgm:t>
    </dgm:pt>
    <dgm:pt modelId="{376005D2-03AD-0341-AD47-C8C900885120}" type="pres">
      <dgm:prSet presAssocID="{D21E3BB2-9AA4-2948-AF81-F952A296A3B3}" presName="quadrant3" presStyleLbl="node1" presStyleIdx="2" presStyleCnt="4">
        <dgm:presLayoutVars>
          <dgm:chMax val="1"/>
          <dgm:bulletEnabled val="1"/>
        </dgm:presLayoutVars>
      </dgm:prSet>
      <dgm:spPr/>
      <dgm:t>
        <a:bodyPr/>
        <a:lstStyle/>
        <a:p>
          <a:endParaRPr lang="zh-CN" altLang="en-US"/>
        </a:p>
      </dgm:t>
    </dgm:pt>
    <dgm:pt modelId="{03D27F5C-0120-8141-830E-62401E725CD0}" type="pres">
      <dgm:prSet presAssocID="{D21E3BB2-9AA4-2948-AF81-F952A296A3B3}" presName="quadrant4" presStyleLbl="node1" presStyleIdx="3" presStyleCnt="4">
        <dgm:presLayoutVars>
          <dgm:chMax val="1"/>
          <dgm:bulletEnabled val="1"/>
        </dgm:presLayoutVars>
      </dgm:prSet>
      <dgm:spPr/>
      <dgm:t>
        <a:bodyPr/>
        <a:lstStyle/>
        <a:p>
          <a:endParaRPr lang="zh-CN" altLang="en-US"/>
        </a:p>
      </dgm:t>
    </dgm:pt>
    <dgm:pt modelId="{152A96FB-ACDA-954D-8354-47BA95C1BFA8}" type="pres">
      <dgm:prSet presAssocID="{D21E3BB2-9AA4-2948-AF81-F952A296A3B3}" presName="quadrantPlaceholder" presStyleCnt="0"/>
      <dgm:spPr/>
    </dgm:pt>
    <dgm:pt modelId="{37F9AF48-8BC0-854E-90CE-657E1ED9958F}" type="pres">
      <dgm:prSet presAssocID="{D21E3BB2-9AA4-2948-AF81-F952A296A3B3}" presName="center1" presStyleLbl="fgShp" presStyleIdx="0" presStyleCnt="2" custScaleX="174588" custScaleY="174588"/>
      <dgm:spPr>
        <a:solidFill>
          <a:schemeClr val="bg1"/>
        </a:solidFill>
        <a:effectLst/>
      </dgm:spPr>
      <dgm:t>
        <a:bodyPr/>
        <a:lstStyle/>
        <a:p>
          <a:endParaRPr lang="zh-CN" altLang="en-US"/>
        </a:p>
      </dgm:t>
    </dgm:pt>
    <dgm:pt modelId="{BD7E4E89-E83E-A24F-8215-595CBC030E27}" type="pres">
      <dgm:prSet presAssocID="{D21E3BB2-9AA4-2948-AF81-F952A296A3B3}" presName="center2" presStyleLbl="fgShp" presStyleIdx="1" presStyleCnt="2" custScaleX="174588" custScaleY="174588"/>
      <dgm:spPr>
        <a:solidFill>
          <a:schemeClr val="bg1"/>
        </a:solidFill>
        <a:effectLst/>
      </dgm:spPr>
      <dgm:t>
        <a:bodyPr/>
        <a:lstStyle/>
        <a:p>
          <a:endParaRPr lang="zh-CN" altLang="en-US"/>
        </a:p>
      </dgm:t>
    </dgm:pt>
  </dgm:ptLst>
  <dgm:cxnLst>
    <dgm:cxn modelId="{86764430-9D21-8446-883B-860D0F916FC9}" srcId="{D21E3BB2-9AA4-2948-AF81-F952A296A3B3}" destId="{779D1C9A-2ED4-2144-8B5D-E09ED8715690}" srcOrd="2" destOrd="0" parTransId="{749E5586-6477-4247-B0C5-DFF275FB3E66}" sibTransId="{ACCCA152-88CB-314B-BC01-A8C1A93E9972}"/>
    <dgm:cxn modelId="{33A93EA0-006A-4526-A576-66730F53C232}" srcId="{D21E3BB2-9AA4-2948-AF81-F952A296A3B3}" destId="{E5B845A7-1A88-4E28-95EC-1C591574AAA1}" srcOrd="7" destOrd="0" parTransId="{145E3236-0F50-4F44-9190-8E0F3FFC4AE7}" sibTransId="{AFDB5BC7-A5B5-4942-A11E-BC6DD9EA5FAC}"/>
    <dgm:cxn modelId="{194D4AB0-AB98-46AC-8B93-819FC136009F}" srcId="{D21E3BB2-9AA4-2948-AF81-F952A296A3B3}" destId="{2E46CC07-248C-41A2-B854-9C13D4CADAFF}" srcOrd="4" destOrd="0" parTransId="{C3655F11-7A91-4C3E-97CE-D39D1E22E80A}" sibTransId="{A65B2AE7-6B33-49D9-A2C2-CC50F5757625}"/>
    <dgm:cxn modelId="{864B6F38-3F50-AE4B-B926-97D964ECC2BB}" srcId="{D21E3BB2-9AA4-2948-AF81-F952A296A3B3}" destId="{B24E6D1C-3AB0-024A-835C-C02914C262F1}" srcOrd="3" destOrd="0" parTransId="{8AE1D5B4-847C-0B43-8198-16F0A4744F06}" sibTransId="{A7FB07DE-67ED-574F-9CFE-1F1F65DE2D17}"/>
    <dgm:cxn modelId="{B95A570D-A68A-4B5F-ABE4-F314D7EF3233}" srcId="{D21E3BB2-9AA4-2948-AF81-F952A296A3B3}" destId="{038E2518-E203-4256-A3AE-98BB2D32CAA4}" srcOrd="5" destOrd="0" parTransId="{7540A4CA-B23E-4436-88E3-2358DD0EF0E0}" sibTransId="{7D6768C7-C143-4CEC-BF53-473E4989E452}"/>
    <dgm:cxn modelId="{55F2B350-216A-9247-988B-C52A3055A322}" srcId="{D21E3BB2-9AA4-2948-AF81-F952A296A3B3}" destId="{03AEA724-4010-9A46-8B07-38A7ECE39BEA}" srcOrd="0" destOrd="0" parTransId="{C52B1E2C-AE13-0E4D-8493-548D54E098E8}" sibTransId="{35E4BF8D-8081-1A4E-9534-42C8359D7BD0}"/>
    <dgm:cxn modelId="{8FA3210C-3283-8043-A10A-7351CC1222FC}" type="presOf" srcId="{D21E3BB2-9AA4-2948-AF81-F952A296A3B3}" destId="{8B4DFE2A-828F-AD4D-8F47-9997C64F823A}" srcOrd="0" destOrd="0" presId="urn:microsoft.com/office/officeart/2005/8/layout/cycle4#1"/>
    <dgm:cxn modelId="{614CE72F-FEC7-418D-AE61-DC36B1B034D7}" srcId="{D21E3BB2-9AA4-2948-AF81-F952A296A3B3}" destId="{57B58ACA-828B-451E-B51C-D795BB35AEEA}" srcOrd="6" destOrd="0" parTransId="{61B41B15-FE64-4FFA-A936-9FBE321BE445}" sibTransId="{EC707A29-8E4C-4CBA-A6A1-C76469BFA7C9}"/>
    <dgm:cxn modelId="{EC7E0906-A214-934D-BFF5-2537F7942444}" type="presOf" srcId="{03AEA724-4010-9A46-8B07-38A7ECE39BEA}" destId="{4EAE3200-53A9-C74A-9B30-B993EFCD4DE7}" srcOrd="0" destOrd="0" presId="urn:microsoft.com/office/officeart/2005/8/layout/cycle4#1"/>
    <dgm:cxn modelId="{DDDE45E1-8EEC-F646-B665-AF14BF08D6A1}" type="presOf" srcId="{B24E6D1C-3AB0-024A-835C-C02914C262F1}" destId="{03D27F5C-0120-8141-830E-62401E725CD0}" srcOrd="0" destOrd="0" presId="urn:microsoft.com/office/officeart/2005/8/layout/cycle4#1"/>
    <dgm:cxn modelId="{93B0DACA-E12A-8F4E-86E9-E8EB70052449}" type="presOf" srcId="{779D1C9A-2ED4-2144-8B5D-E09ED8715690}" destId="{376005D2-03AD-0341-AD47-C8C900885120}" srcOrd="0" destOrd="0" presId="urn:microsoft.com/office/officeart/2005/8/layout/cycle4#1"/>
    <dgm:cxn modelId="{1E03D29E-3DFA-B946-B5A8-3658FE8CD250}" type="presOf" srcId="{8A55EF4D-6C5C-1145-AD08-7CC8498E78A0}" destId="{84F8CA06-6F0E-A949-A8ED-92F8911C735D}" srcOrd="0" destOrd="0" presId="urn:microsoft.com/office/officeart/2005/8/layout/cycle4#1"/>
    <dgm:cxn modelId="{DBD53ECA-9DA0-F642-AE1B-17C7A22983B0}" srcId="{D21E3BB2-9AA4-2948-AF81-F952A296A3B3}" destId="{8A55EF4D-6C5C-1145-AD08-7CC8498E78A0}" srcOrd="1" destOrd="0" parTransId="{DB487E91-5A45-E04B-ACBF-770B5B2AC3B9}" sibTransId="{21D584A6-00A7-6B42-88ED-740E5BF6B16C}"/>
    <dgm:cxn modelId="{FB535916-0910-2746-A5C3-1479C83C3777}" type="presParOf" srcId="{8B4DFE2A-828F-AD4D-8F47-9997C64F823A}" destId="{1FF0214B-8C62-524B-A6A3-9CCFE47F904A}" srcOrd="0" destOrd="0" presId="urn:microsoft.com/office/officeart/2005/8/layout/cycle4#1"/>
    <dgm:cxn modelId="{EC2026C1-B095-1E47-926E-DFB607892ACE}" type="presParOf" srcId="{1FF0214B-8C62-524B-A6A3-9CCFE47F904A}" destId="{682EB4EE-9296-CB4B-85B6-3774931373A3}" srcOrd="0" destOrd="0" presId="urn:microsoft.com/office/officeart/2005/8/layout/cycle4#1"/>
    <dgm:cxn modelId="{3D324445-3501-924E-B41C-1895668D9248}" type="presParOf" srcId="{8B4DFE2A-828F-AD4D-8F47-9997C64F823A}" destId="{C3DA90D9-E74D-0C40-8874-4A4F9814E3B8}" srcOrd="1" destOrd="0" presId="urn:microsoft.com/office/officeart/2005/8/layout/cycle4#1"/>
    <dgm:cxn modelId="{BE30B206-4B5E-2B42-9292-6C5794CE5666}" type="presParOf" srcId="{C3DA90D9-E74D-0C40-8874-4A4F9814E3B8}" destId="{4EAE3200-53A9-C74A-9B30-B993EFCD4DE7}" srcOrd="0" destOrd="0" presId="urn:microsoft.com/office/officeart/2005/8/layout/cycle4#1"/>
    <dgm:cxn modelId="{87715811-56AC-9A4B-B5F4-EB9D23B97E37}" type="presParOf" srcId="{C3DA90D9-E74D-0C40-8874-4A4F9814E3B8}" destId="{84F8CA06-6F0E-A949-A8ED-92F8911C735D}" srcOrd="1" destOrd="0" presId="urn:microsoft.com/office/officeart/2005/8/layout/cycle4#1"/>
    <dgm:cxn modelId="{B98B5096-E409-9245-B1F2-B2C23E4E8FAB}" type="presParOf" srcId="{C3DA90D9-E74D-0C40-8874-4A4F9814E3B8}" destId="{376005D2-03AD-0341-AD47-C8C900885120}" srcOrd="2" destOrd="0" presId="urn:microsoft.com/office/officeart/2005/8/layout/cycle4#1"/>
    <dgm:cxn modelId="{0645A299-0CDC-D54D-BC1C-D8CA4A51D643}" type="presParOf" srcId="{C3DA90D9-E74D-0C40-8874-4A4F9814E3B8}" destId="{03D27F5C-0120-8141-830E-62401E725CD0}" srcOrd="3" destOrd="0" presId="urn:microsoft.com/office/officeart/2005/8/layout/cycle4#1"/>
    <dgm:cxn modelId="{4EBBDD31-4074-5E42-8CB8-7D0CAF7B0B4A}" type="presParOf" srcId="{C3DA90D9-E74D-0C40-8874-4A4F9814E3B8}" destId="{152A96FB-ACDA-954D-8354-47BA95C1BFA8}" srcOrd="4" destOrd="0" presId="urn:microsoft.com/office/officeart/2005/8/layout/cycle4#1"/>
    <dgm:cxn modelId="{F4FAA5C8-F597-1D47-99B3-8B921335A164}" type="presParOf" srcId="{8B4DFE2A-828F-AD4D-8F47-9997C64F823A}" destId="{37F9AF48-8BC0-854E-90CE-657E1ED9958F}" srcOrd="2" destOrd="0" presId="urn:microsoft.com/office/officeart/2005/8/layout/cycle4#1"/>
    <dgm:cxn modelId="{44D8D225-B38A-7346-B1EB-7AFFDEF5FAF9}" type="presParOf" srcId="{8B4DFE2A-828F-AD4D-8F47-9997C64F823A}" destId="{BD7E4E89-E83E-A24F-8215-595CBC030E27}"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E3200-53A9-C74A-9B30-B993EFCD4DE7}">
      <dsp:nvSpPr>
        <dsp:cNvPr id="0" name=""/>
        <dsp:cNvSpPr/>
      </dsp:nvSpPr>
      <dsp:spPr>
        <a:xfrm>
          <a:off x="2086050" y="185726"/>
          <a:ext cx="1409906" cy="1409906"/>
        </a:xfrm>
        <a:prstGeom prst="pieWedge">
          <a:avLst/>
        </a:prstGeom>
        <a:solidFill>
          <a:srgbClr val="E7CCC7"/>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zh-CN" altLang="en-US" sz="2200" b="1" kern="1200" dirty="0" smtClean="0">
              <a:latin typeface="+mn-ea"/>
              <a:ea typeface="+mn-ea"/>
              <a:cs typeface="Microsoft YaHei" charset="-122"/>
            </a:rPr>
            <a:t>人</a:t>
          </a:r>
          <a:endParaRPr lang="zh-CN" altLang="en-US" sz="2200" b="1" kern="1200" dirty="0">
            <a:latin typeface="+mn-ea"/>
            <a:ea typeface="+mn-ea"/>
            <a:cs typeface="Microsoft YaHei" charset="-122"/>
          </a:endParaRPr>
        </a:p>
      </dsp:txBody>
      <dsp:txXfrm>
        <a:off x="2499002" y="598678"/>
        <a:ext cx="996954" cy="996954"/>
      </dsp:txXfrm>
    </dsp:sp>
    <dsp:sp modelId="{84F8CA06-6F0E-A949-A8ED-92F8911C735D}">
      <dsp:nvSpPr>
        <dsp:cNvPr id="0" name=""/>
        <dsp:cNvSpPr/>
      </dsp:nvSpPr>
      <dsp:spPr>
        <a:xfrm rot="5400000">
          <a:off x="3560953" y="185599"/>
          <a:ext cx="1409906" cy="1409906"/>
        </a:xfrm>
        <a:prstGeom prst="pieWedge">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zh-CN" altLang="en-US" sz="2200" b="1" kern="1200" dirty="0" smtClean="0">
              <a:latin typeface="+mn-ea"/>
              <a:ea typeface="+mn-ea"/>
              <a:cs typeface="Microsoft YaHei" charset="-122"/>
            </a:rPr>
            <a:t>流程</a:t>
          </a:r>
          <a:endParaRPr lang="zh-CN" altLang="en-US" sz="2200" b="1" kern="1200" dirty="0">
            <a:latin typeface="+mn-ea"/>
            <a:ea typeface="+mn-ea"/>
            <a:cs typeface="Microsoft YaHei" charset="-122"/>
          </a:endParaRPr>
        </a:p>
      </dsp:txBody>
      <dsp:txXfrm rot="-5400000">
        <a:off x="3560953" y="598551"/>
        <a:ext cx="996954" cy="996954"/>
      </dsp:txXfrm>
    </dsp:sp>
    <dsp:sp modelId="{376005D2-03AD-0341-AD47-C8C900885120}">
      <dsp:nvSpPr>
        <dsp:cNvPr id="0" name=""/>
        <dsp:cNvSpPr/>
      </dsp:nvSpPr>
      <dsp:spPr>
        <a:xfrm rot="10800000">
          <a:off x="3560953" y="1660629"/>
          <a:ext cx="1409906" cy="1409906"/>
        </a:xfrm>
        <a:prstGeom prst="pieWedge">
          <a:avLst/>
        </a:prstGeom>
        <a:solidFill>
          <a:srgbClr val="AAABC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zh-CN" altLang="en-US" sz="2200" b="1" kern="1200" dirty="0" smtClean="0">
              <a:latin typeface="+mn-ea"/>
              <a:ea typeface="+mn-ea"/>
              <a:cs typeface="Microsoft YaHei" charset="-122"/>
            </a:rPr>
            <a:t>文化</a:t>
          </a:r>
          <a:endParaRPr lang="zh-CN" altLang="en-US" sz="2200" b="1" kern="1200" dirty="0">
            <a:latin typeface="+mn-ea"/>
            <a:ea typeface="+mn-ea"/>
            <a:cs typeface="Microsoft YaHei" charset="-122"/>
          </a:endParaRPr>
        </a:p>
      </dsp:txBody>
      <dsp:txXfrm rot="10800000">
        <a:off x="3560953" y="1660629"/>
        <a:ext cx="996954" cy="996954"/>
      </dsp:txXfrm>
    </dsp:sp>
    <dsp:sp modelId="{03D27F5C-0120-8141-830E-62401E725CD0}">
      <dsp:nvSpPr>
        <dsp:cNvPr id="0" name=""/>
        <dsp:cNvSpPr/>
      </dsp:nvSpPr>
      <dsp:spPr>
        <a:xfrm rot="16200000">
          <a:off x="2085923" y="1660629"/>
          <a:ext cx="1409906" cy="1409906"/>
        </a:xfrm>
        <a:prstGeom prst="pieWedge">
          <a:avLst/>
        </a:prstGeom>
        <a:solidFill>
          <a:srgbClr val="B7D2E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zh-CN" altLang="en-US" sz="2200" b="1" kern="1200" dirty="0" smtClean="0">
              <a:latin typeface="+mn-ea"/>
              <a:ea typeface="+mn-ea"/>
              <a:cs typeface="Microsoft YaHei" charset="-122"/>
            </a:rPr>
            <a:t>技术</a:t>
          </a:r>
          <a:endParaRPr lang="zh-CN" altLang="en-US" sz="2200" b="1" kern="1200" dirty="0">
            <a:latin typeface="+mn-ea"/>
            <a:ea typeface="+mn-ea"/>
            <a:cs typeface="Microsoft YaHei" charset="-122"/>
          </a:endParaRPr>
        </a:p>
      </dsp:txBody>
      <dsp:txXfrm rot="5400000">
        <a:off x="2498875" y="1660629"/>
        <a:ext cx="996954" cy="996954"/>
      </dsp:txXfrm>
    </dsp:sp>
    <dsp:sp modelId="{37F9AF48-8BC0-854E-90CE-657E1ED9958F}">
      <dsp:nvSpPr>
        <dsp:cNvPr id="0" name=""/>
        <dsp:cNvSpPr/>
      </dsp:nvSpPr>
      <dsp:spPr>
        <a:xfrm>
          <a:off x="3103451" y="1177151"/>
          <a:ext cx="849880" cy="739026"/>
        </a:xfrm>
        <a:prstGeom prst="circularArrow">
          <a:avLst/>
        </a:prstGeom>
        <a:solidFill>
          <a:schemeClr val="bg1"/>
        </a:solidFill>
        <a:ln>
          <a:noFill/>
        </a:ln>
        <a:effectLst/>
      </dsp:spPr>
      <dsp:style>
        <a:lnRef idx="0">
          <a:scrgbClr r="0" g="0" b="0"/>
        </a:lnRef>
        <a:fillRef idx="3">
          <a:scrgbClr r="0" g="0" b="0"/>
        </a:fillRef>
        <a:effectRef idx="2">
          <a:scrgbClr r="0" g="0" b="0"/>
        </a:effectRef>
        <a:fontRef idx="minor"/>
      </dsp:style>
    </dsp:sp>
    <dsp:sp modelId="{BD7E4E89-E83E-A24F-8215-595CBC030E27}">
      <dsp:nvSpPr>
        <dsp:cNvPr id="0" name=""/>
        <dsp:cNvSpPr/>
      </dsp:nvSpPr>
      <dsp:spPr>
        <a:xfrm rot="10800000">
          <a:off x="3103451" y="1339957"/>
          <a:ext cx="849880" cy="739026"/>
        </a:xfrm>
        <a:prstGeom prst="circularArrow">
          <a:avLst/>
        </a:prstGeom>
        <a:solidFill>
          <a:schemeClr val="bg1"/>
        </a:solidFill>
        <a:ln>
          <a:noFill/>
        </a:ln>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smtClean="0"/>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pPr>
                <a:defRPr/>
              </a:pPr>
              <a:t>‹#›</a:t>
            </a:fld>
            <a:endParaRPr lang="en-US" altLang="zh-CN"/>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992188" y="768350"/>
            <a:ext cx="5118100" cy="3838575"/>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701675" y="4860925"/>
            <a:ext cx="5676900" cy="4605338"/>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smtClean="0"/>
              <a:t>Click here to add content</a:t>
            </a:r>
          </a:p>
          <a:p>
            <a:pPr lvl="1"/>
            <a:r>
              <a:rPr lang="en-US" altLang="zh-CN" noProof="0" dirty="0" smtClean="0"/>
              <a:t>Click here to add content</a:t>
            </a:r>
          </a:p>
          <a:p>
            <a:pPr lvl="2"/>
            <a:r>
              <a:rPr lang="en-US" altLang="zh-CN" noProof="0" dirty="0" smtClean="0"/>
              <a:t>Click here to add content</a:t>
            </a:r>
          </a:p>
        </p:txBody>
      </p:sp>
      <p:sp>
        <p:nvSpPr>
          <p:cNvPr id="4" name="页眉占位符 3"/>
          <p:cNvSpPr>
            <a:spLocks noGrp="1"/>
          </p:cNvSpPr>
          <p:nvPr>
            <p:ph type="hdr" sz="quarter"/>
          </p:nvPr>
        </p:nvSpPr>
        <p:spPr>
          <a:xfrm>
            <a:off x="2011363" y="0"/>
            <a:ext cx="3076575" cy="511175"/>
          </a:xfrm>
          <a:prstGeom prst="rect">
            <a:avLst/>
          </a:prstGeom>
        </p:spPr>
        <p:txBody>
          <a:bodyPr vert="horz" lIns="91440" tIns="45720" rIns="91440" bIns="45720" rtlCol="0" anchor="ctr"/>
          <a:lstStyle>
            <a:lvl1pPr algn="ctr">
              <a:defRPr sz="1200">
                <a:latin typeface="FrutigerNext LT Regular" pitchFamily="34" charset="0"/>
                <a:ea typeface="华文细黑" pitchFamily="2" charset="-122"/>
              </a:defRPr>
            </a:lvl1pPr>
          </a:lstStyle>
          <a:p>
            <a:r>
              <a:rPr lang="zh-CN" altLang="en-US" smtClean="0"/>
              <a:t>请将此处改为本章标题</a:t>
            </a:r>
            <a:endParaRPr lang="zh-CN" altLang="en-US" dirty="0"/>
          </a:p>
        </p:txBody>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dt="0"/>
  <p:notesStyle>
    <a:lvl1pPr marL="180975" indent="-180975" algn="l" rtl="0" eaLnBrk="0" fontAlgn="base" hangingPunct="1">
      <a:lnSpc>
        <a:spcPct val="125000"/>
      </a:lnSpc>
      <a:spcBef>
        <a:spcPct val="0"/>
      </a:spcBef>
      <a:spcAft>
        <a:spcPts val="600"/>
      </a:spcAft>
      <a:buSzPct val="60000"/>
      <a:buFont typeface="Wingdings" pitchFamily="2" charset="2"/>
      <a:buChar char="l"/>
      <a:defRPr sz="1100" kern="1200">
        <a:solidFill>
          <a:schemeClr val="tx1"/>
        </a:solidFill>
        <a:latin typeface="FrutigerNext LT Regular" pitchFamily="34" charset="0"/>
        <a:ea typeface="华文细黑" pitchFamily="2" charset="-122"/>
        <a:cs typeface="+mn-cs"/>
      </a:defRPr>
    </a:lvl1pPr>
    <a:lvl2pPr marL="541338" indent="-180975" algn="l" rtl="0" eaLnBrk="0" fontAlgn="base" hangingPunct="1">
      <a:lnSpc>
        <a:spcPct val="125000"/>
      </a:lnSpc>
      <a:spcBef>
        <a:spcPct val="0"/>
      </a:spcBef>
      <a:spcAft>
        <a:spcPts val="600"/>
      </a:spcAft>
      <a:buSzPct val="50000"/>
      <a:buFont typeface="Wingdings"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0" fontAlgn="base" hangingPunct="1">
      <a:lnSpc>
        <a:spcPct val="125000"/>
      </a:lnSpc>
      <a:spcBef>
        <a:spcPct val="0"/>
      </a:spcBef>
      <a:spcAft>
        <a:spcPts val="600"/>
      </a:spcAft>
      <a:buSzPct val="50000"/>
      <a:buFont typeface="Wingdings"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2015.7.4</a:t>
            </a:r>
          </a:p>
          <a:p>
            <a:pPr marL="541338" marR="0" lvl="1" indent="-180975" algn="l" defTabSz="914400" rtl="0" eaLnBrk="0" fontAlgn="base" latinLnBrk="0" hangingPunct="0">
              <a:lnSpc>
                <a:spcPct val="125000"/>
              </a:lnSpc>
              <a:spcBef>
                <a:spcPct val="0"/>
              </a:spcBef>
              <a:spcAft>
                <a:spcPts val="600"/>
              </a:spcAft>
              <a:buClrTx/>
              <a:buSzPct val="50000"/>
              <a:buFont typeface="Wingdings" pitchFamily="2" charset="2"/>
              <a:buChar char="p"/>
              <a:tabLst/>
              <a:defRPr/>
            </a:pPr>
            <a:r>
              <a:rPr lang="zh-CN" altLang="en-US" dirty="0" smtClean="0"/>
              <a:t>调整版权和页码对齐，位于参考线</a:t>
            </a:r>
            <a:r>
              <a:rPr lang="en-US" altLang="zh-CN" dirty="0" smtClean="0"/>
              <a:t>8.5</a:t>
            </a:r>
            <a:r>
              <a:rPr lang="zh-CN" altLang="en-US" dirty="0" smtClean="0"/>
              <a:t>到</a:t>
            </a:r>
            <a:r>
              <a:rPr lang="en-US" altLang="zh-CN" dirty="0" smtClean="0"/>
              <a:t>8.9</a:t>
            </a:r>
            <a:r>
              <a:rPr lang="zh-CN" altLang="en-US" dirty="0" smtClean="0"/>
              <a:t>之间。</a:t>
            </a:r>
          </a:p>
          <a:p>
            <a:pPr lvl="1"/>
            <a:r>
              <a:rPr lang="zh-CN" altLang="en-US" dirty="0" smtClean="0"/>
              <a:t>调整编辑框行距为单倍行距。</a:t>
            </a:r>
            <a:endParaRPr lang="en-US" altLang="zh-CN" dirty="0" smtClean="0"/>
          </a:p>
          <a:p>
            <a:pPr lvl="0"/>
            <a:r>
              <a:rPr lang="en-US" altLang="zh-CN" dirty="0" smtClean="0"/>
              <a:t>2015.7.9</a:t>
            </a:r>
          </a:p>
          <a:p>
            <a:pPr lvl="1"/>
            <a:r>
              <a:rPr lang="zh-CN" altLang="en-US" dirty="0" smtClean="0"/>
              <a:t>删除此页课程版本后的“</a:t>
            </a:r>
            <a:r>
              <a:rPr lang="en-US" altLang="zh-CN" dirty="0" smtClean="0"/>
              <a:t>ISSUE</a:t>
            </a:r>
            <a:r>
              <a:rPr lang="zh-CN" altLang="en-US" dirty="0" smtClean="0"/>
              <a:t>”。</a:t>
            </a:r>
            <a:endParaRPr lang="en-US" altLang="zh-CN" dirty="0" smtClean="0"/>
          </a:p>
          <a:p>
            <a:pPr lvl="1"/>
            <a:r>
              <a:rPr lang="zh-CN" altLang="en-US" dirty="0" smtClean="0"/>
              <a:t>新增“产品版本”和“课程版本”的示例。</a:t>
            </a:r>
            <a:endParaRPr lang="en-US" altLang="zh-CN" dirty="0" smtClean="0"/>
          </a:p>
          <a:p>
            <a:pPr lvl="0"/>
            <a:r>
              <a:rPr lang="en-US" altLang="zh-CN" dirty="0" smtClean="0"/>
              <a:t>2015.8.3</a:t>
            </a:r>
          </a:p>
          <a:p>
            <a:pPr lvl="1"/>
            <a:r>
              <a:rPr lang="zh-CN" altLang="en-US" dirty="0" smtClean="0"/>
              <a:t>调整母板主体和备注，段落格式为“允许标点溢出边界”。</a:t>
            </a:r>
            <a:endParaRPr lang="en-US" altLang="zh-CN" dirty="0" smtClean="0"/>
          </a:p>
          <a:p>
            <a:pPr lvl="0"/>
            <a:r>
              <a:rPr lang="en-US" altLang="zh-CN" dirty="0" smtClean="0"/>
              <a:t>2015.8.4</a:t>
            </a:r>
          </a:p>
          <a:p>
            <a:pPr lvl="1"/>
            <a:r>
              <a:rPr lang="zh-CN" altLang="en-US" dirty="0" smtClean="0"/>
              <a:t>删除缩略语页；</a:t>
            </a:r>
            <a:endParaRPr lang="en-US" altLang="zh-CN" dirty="0" smtClean="0"/>
          </a:p>
          <a:p>
            <a:pPr lvl="1"/>
            <a:r>
              <a:rPr lang="zh-CN" altLang="en-US" dirty="0" smtClean="0"/>
              <a:t>重命名版式“</a:t>
            </a:r>
            <a:r>
              <a:rPr lang="en-US" altLang="zh-CN" dirty="0" smtClean="0"/>
              <a:t>8#</a:t>
            </a:r>
            <a:r>
              <a:rPr lang="zh-CN" altLang="en-US" dirty="0" smtClean="0"/>
              <a:t>空白”为“</a:t>
            </a:r>
            <a:r>
              <a:rPr lang="en-US" altLang="zh-CN" dirty="0" smtClean="0"/>
              <a:t>8#</a:t>
            </a:r>
            <a:r>
              <a:rPr lang="zh-CN" altLang="en-US" dirty="0" smtClean="0"/>
              <a:t>仅标题”。</a:t>
            </a:r>
            <a:endParaRPr lang="en-US" altLang="zh-CN" dirty="0" smtClean="0"/>
          </a:p>
          <a:p>
            <a:r>
              <a:rPr lang="en-US" altLang="zh-CN" dirty="0" smtClean="0"/>
              <a:t>2015.9.2</a:t>
            </a:r>
          </a:p>
          <a:p>
            <a:pPr lvl="1"/>
            <a:r>
              <a:rPr lang="zh-CN" altLang="en-US" dirty="0" smtClean="0"/>
              <a:t>新增备注模板，备注页正上方添加页眉，显示本章标题。</a:t>
            </a:r>
            <a:endParaRPr lang="en-US" altLang="zh-CN" dirty="0" smtClean="0"/>
          </a:p>
          <a:p>
            <a:pPr lvl="0"/>
            <a:r>
              <a:rPr lang="en-US" altLang="zh-CN" dirty="0" smtClean="0"/>
              <a:t>2015.9.14</a:t>
            </a:r>
          </a:p>
          <a:p>
            <a:pPr lvl="1"/>
            <a:r>
              <a:rPr lang="zh-CN" altLang="en-US" dirty="0" smtClean="0"/>
              <a:t>删除“谢谢”那页的白色“谢谢”。</a:t>
            </a:r>
            <a:endParaRPr lang="zh-CN" altLang="en-US" dirty="0"/>
          </a:p>
        </p:txBody>
      </p:sp>
    </p:spTree>
    <p:extLst>
      <p:ext uri="{BB962C8B-B14F-4D97-AF65-F5344CB8AC3E}">
        <p14:creationId xmlns:p14="http://schemas.microsoft.com/office/powerpoint/2010/main" val="1766614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7722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98078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19273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436690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95364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历史的误解，需要补充一下</a:t>
            </a:r>
            <a:endParaRPr kumimoji="1" lang="zh-CN" altLang="en-US" dirty="0"/>
          </a:p>
        </p:txBody>
      </p:sp>
    </p:spTree>
    <p:extLst>
      <p:ext uri="{BB962C8B-B14F-4D97-AF65-F5344CB8AC3E}">
        <p14:creationId xmlns:p14="http://schemas.microsoft.com/office/powerpoint/2010/main" val="1588619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69236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80975" marR="0" lvl="0" indent="-180975" algn="l" defTabSz="914400" rtl="0" eaLnBrk="0" fontAlgn="base" latinLnBrk="0" hangingPunct="1">
              <a:lnSpc>
                <a:spcPct val="125000"/>
              </a:lnSpc>
              <a:spcBef>
                <a:spcPct val="0"/>
              </a:spcBef>
              <a:spcAft>
                <a:spcPts val="600"/>
              </a:spcAft>
              <a:buClrTx/>
              <a:buSzPct val="60000"/>
              <a:buFont typeface="Wingdings" pitchFamily="2" charset="2"/>
              <a:buNone/>
              <a:tabLst/>
              <a:defRPr/>
            </a:pPr>
            <a:r>
              <a:rPr kumimoji="1" lang="zh-CN" altLang="en-US" dirty="0" smtClean="0">
                <a:latin typeface="华文细黑" panose="02010600040101010101" pitchFamily="2" charset="-122"/>
              </a:rPr>
              <a:t>从项目的运作角度来看，瀑布模型是一个阶段一个阶段进行，一个阶段的结束时下一个阶段的开始，项目的需求是一次性输入的；</a:t>
            </a:r>
            <a:endParaRPr kumimoji="1" lang="en-US" altLang="zh-CN" dirty="0" smtClean="0">
              <a:latin typeface="华文细黑" panose="02010600040101010101" pitchFamily="2" charset="-122"/>
            </a:endParaRPr>
          </a:p>
          <a:p>
            <a:pPr marL="180975" marR="0" lvl="0" indent="-180975" algn="l" defTabSz="914400" rtl="0" eaLnBrk="0" fontAlgn="base" latinLnBrk="0" hangingPunct="1">
              <a:lnSpc>
                <a:spcPct val="125000"/>
              </a:lnSpc>
              <a:spcBef>
                <a:spcPct val="0"/>
              </a:spcBef>
              <a:spcAft>
                <a:spcPts val="600"/>
              </a:spcAft>
              <a:buClrTx/>
              <a:buSzPct val="60000"/>
              <a:buFont typeface="Wingdings" pitchFamily="2" charset="2"/>
              <a:buNone/>
              <a:tabLst/>
              <a:defRPr/>
            </a:pPr>
            <a:r>
              <a:rPr kumimoji="1" lang="zh-CN" altLang="en-US" dirty="0" smtClean="0">
                <a:latin typeface="华文细黑" panose="02010600040101010101" pitchFamily="2" charset="-122"/>
              </a:rPr>
              <a:t>而在敏捷方式下，通过将需求的粒度变小，在一个迭代中开展需求分析</a:t>
            </a:r>
            <a:r>
              <a:rPr kumimoji="1" lang="en-US" altLang="zh-CN" dirty="0" smtClean="0">
                <a:latin typeface="华文细黑" panose="02010600040101010101" pitchFamily="2" charset="-122"/>
              </a:rPr>
              <a:t>-</a:t>
            </a:r>
            <a:r>
              <a:rPr kumimoji="1" lang="zh-CN" altLang="en-US" dirty="0" smtClean="0">
                <a:latin typeface="华文细黑" panose="02010600040101010101" pitchFamily="2" charset="-122"/>
              </a:rPr>
              <a:t>设计</a:t>
            </a:r>
            <a:r>
              <a:rPr kumimoji="1" lang="en-US" altLang="zh-CN" dirty="0" smtClean="0">
                <a:latin typeface="华文细黑" panose="02010600040101010101" pitchFamily="2" charset="-122"/>
              </a:rPr>
              <a:t>-</a:t>
            </a:r>
            <a:r>
              <a:rPr kumimoji="1" lang="zh-CN" altLang="en-US" dirty="0" smtClean="0">
                <a:latin typeface="华文细黑" panose="02010600040101010101" pitchFamily="2" charset="-122"/>
              </a:rPr>
              <a:t>开发</a:t>
            </a:r>
            <a:r>
              <a:rPr kumimoji="1" lang="en-US" altLang="zh-CN" dirty="0" smtClean="0">
                <a:latin typeface="华文细黑" panose="02010600040101010101" pitchFamily="2" charset="-122"/>
              </a:rPr>
              <a:t>-</a:t>
            </a:r>
            <a:r>
              <a:rPr kumimoji="1" lang="zh-CN" altLang="en-US" dirty="0" smtClean="0">
                <a:latin typeface="华文细黑" panose="02010600040101010101" pitchFamily="2" charset="-122"/>
              </a:rPr>
              <a:t>测试，即一个瀑布模型。</a:t>
            </a:r>
            <a:endParaRPr kumimoji="1" lang="en-US" altLang="zh-CN" dirty="0" smtClean="0">
              <a:latin typeface="华文细黑" panose="02010600040101010101" pitchFamily="2" charset="-122"/>
            </a:endParaRPr>
          </a:p>
          <a:p>
            <a:pPr marL="180975" marR="0" lvl="0" indent="-180975" algn="l" defTabSz="914400" rtl="0" eaLnBrk="0" fontAlgn="base" latinLnBrk="0" hangingPunct="1">
              <a:lnSpc>
                <a:spcPct val="125000"/>
              </a:lnSpc>
              <a:spcBef>
                <a:spcPct val="0"/>
              </a:spcBef>
              <a:spcAft>
                <a:spcPts val="600"/>
              </a:spcAft>
              <a:buClrTx/>
              <a:buSzPct val="60000"/>
              <a:buFont typeface="Wingdings" pitchFamily="2" charset="2"/>
              <a:buNone/>
              <a:tabLst/>
              <a:defRPr/>
            </a:pPr>
            <a:r>
              <a:rPr kumimoji="1" lang="zh-CN" altLang="en-US" dirty="0" smtClean="0">
                <a:latin typeface="华文细黑" panose="02010600040101010101" pitchFamily="2" charset="-122"/>
              </a:rPr>
              <a:t>因此敏捷方式和瀑布模型的本质区别是输入的需求粒度。</a:t>
            </a:r>
            <a:endParaRPr kumimoji="1" lang="zh-CN" altLang="en-US" dirty="0">
              <a:latin typeface="华文细黑" panose="02010600040101010101" pitchFamily="2" charset="-122"/>
            </a:endParaRPr>
          </a:p>
        </p:txBody>
      </p:sp>
    </p:spTree>
    <p:extLst>
      <p:ext uri="{BB962C8B-B14F-4D97-AF65-F5344CB8AC3E}">
        <p14:creationId xmlns:p14="http://schemas.microsoft.com/office/powerpoint/2010/main" val="21864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Value</a:t>
            </a:r>
            <a:r>
              <a:rPr kumimoji="1" lang="zh-CN" altLang="en-US" dirty="0" smtClean="0"/>
              <a:t>：价值，为客户提供价值</a:t>
            </a:r>
            <a:endParaRPr kumimoji="1" lang="en-US" altLang="zh-CN" dirty="0" smtClean="0"/>
          </a:p>
          <a:p>
            <a:r>
              <a:rPr kumimoji="1" lang="en-US" altLang="zh-CN" dirty="0" smtClean="0"/>
              <a:t>Team</a:t>
            </a:r>
            <a:r>
              <a:rPr kumimoji="1" lang="zh-CN" altLang="en-US" dirty="0" smtClean="0"/>
              <a:t>：团队</a:t>
            </a:r>
            <a:endParaRPr kumimoji="1" lang="en-US" altLang="zh-CN" dirty="0" smtClean="0"/>
          </a:p>
          <a:p>
            <a:r>
              <a:rPr kumimoji="1" lang="en-US" altLang="zh-CN" dirty="0" smtClean="0"/>
              <a:t>Adapting</a:t>
            </a:r>
            <a:r>
              <a:rPr kumimoji="1" lang="zh-CN" altLang="en-US" dirty="0" smtClean="0"/>
              <a:t>：适应，适应变化</a:t>
            </a:r>
            <a:endParaRPr kumimoji="1" lang="zh-CN" altLang="en-US" dirty="0"/>
          </a:p>
        </p:txBody>
      </p:sp>
    </p:spTree>
    <p:extLst>
      <p:ext uri="{BB962C8B-B14F-4D97-AF65-F5344CB8AC3E}">
        <p14:creationId xmlns:p14="http://schemas.microsoft.com/office/powerpoint/2010/main" val="291725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95688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993775" y="760413"/>
            <a:ext cx="5116513" cy="3836987"/>
          </a:xfrm>
          <a:ln/>
        </p:spPr>
      </p:sp>
    </p:spTree>
    <p:extLst>
      <p:ext uri="{BB962C8B-B14F-4D97-AF65-F5344CB8AC3E}">
        <p14:creationId xmlns:p14="http://schemas.microsoft.com/office/powerpoint/2010/main" val="3458088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9788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83100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53256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91548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3222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7831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1675691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69781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8157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9077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755540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88030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00154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1271869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61026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38446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2378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35857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3158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MVP</a:t>
            </a:r>
            <a:r>
              <a:rPr kumimoji="1" lang="zh-CN" altLang="en-US" dirty="0" smtClean="0"/>
              <a:t>：最小化可行产品</a:t>
            </a:r>
            <a:endParaRPr kumimoji="1" lang="en-US" altLang="zh-CN" dirty="0" smtClean="0"/>
          </a:p>
          <a:p>
            <a:r>
              <a:rPr kumimoji="1" lang="en-US" altLang="zh-CN" dirty="0" smtClean="0"/>
              <a:t>CI</a:t>
            </a:r>
            <a:r>
              <a:rPr kumimoji="1" lang="zh-CN" altLang="en-US" dirty="0" smtClean="0"/>
              <a:t>：持续集成</a:t>
            </a:r>
            <a:endParaRPr kumimoji="1" lang="en-US" altLang="zh-CN" dirty="0" smtClean="0"/>
          </a:p>
          <a:p>
            <a:r>
              <a:rPr kumimoji="1" lang="en-US" altLang="zh-CN" dirty="0" smtClean="0"/>
              <a:t>CD</a:t>
            </a:r>
            <a:r>
              <a:rPr kumimoji="1" lang="zh-CN" altLang="en-US" dirty="0" smtClean="0"/>
              <a:t>：持续交付，持续部署</a:t>
            </a:r>
            <a:endParaRPr kumimoji="1" lang="en-US" altLang="zh-CN" dirty="0" smtClean="0"/>
          </a:p>
          <a:p>
            <a:r>
              <a:rPr kumimoji="1" lang="en-US" altLang="zh-CN" dirty="0" smtClean="0"/>
              <a:t>TDD</a:t>
            </a:r>
            <a:r>
              <a:rPr kumimoji="1" lang="zh-CN" altLang="en-US" dirty="0" smtClean="0"/>
              <a:t>：测试驱动开发</a:t>
            </a:r>
            <a:endParaRPr kumimoji="1" lang="zh-CN" altLang="en-US" dirty="0"/>
          </a:p>
        </p:txBody>
      </p:sp>
    </p:spTree>
    <p:extLst>
      <p:ext uri="{BB962C8B-B14F-4D97-AF65-F5344CB8AC3E}">
        <p14:creationId xmlns:p14="http://schemas.microsoft.com/office/powerpoint/2010/main" val="1852304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82946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3057924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25767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49374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3166901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9527118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992188" y="768350"/>
            <a:ext cx="5118100" cy="3838575"/>
          </a:xfrm>
          <a:prstGeom prst="rect">
            <a:avLst/>
          </a:prstGeom>
          <a:ln/>
        </p:spPr>
      </p:sp>
      <p:sp>
        <p:nvSpPr>
          <p:cNvPr id="134147" name="Rectangle 3"/>
          <p:cNvSpPr>
            <a:spLocks noGrp="1" noChangeArrowheads="1"/>
          </p:cNvSpPr>
          <p:nvPr>
            <p:ph type="body" idx="1"/>
          </p:nvPr>
        </p:nvSpPr>
        <p:spPr>
          <a:noFill/>
          <a:ln w="9525">
            <a:noFill/>
            <a:miter lim="800000"/>
            <a:headEnd/>
            <a:tailEnd/>
          </a:ln>
          <a:effectLst/>
        </p:spPr>
        <p:txBody>
          <a:bodyPr vert="horz" wrap="square" lIns="96791" tIns="48396" rIns="96791" bIns="48396" numCol="1" anchor="t" anchorCtr="0" compatLnSpc="1">
            <a:prstTxWarp prst="textNoShape">
              <a:avLst/>
            </a:prstTxWarp>
            <a:noAutofit/>
          </a:bodyPr>
          <a:lstStyle/>
          <a:p>
            <a:pPr>
              <a:defRPr/>
            </a:pPr>
            <a:endParaRPr lang="zh-CN" altLang="zh-CN" dirty="0" smtClean="0"/>
          </a:p>
        </p:txBody>
      </p:sp>
    </p:spTree>
    <p:extLst>
      <p:ext uri="{BB962C8B-B14F-4D97-AF65-F5344CB8AC3E}">
        <p14:creationId xmlns:p14="http://schemas.microsoft.com/office/powerpoint/2010/main" val="1464578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436690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3344603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8521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0376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51088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652463" y="1417638"/>
          <a:ext cx="7866062" cy="1082675"/>
        </p:xfrm>
        <a:graphic>
          <a:graphicData uri="http://schemas.openxmlformats.org/drawingml/2006/table">
            <a:tbl>
              <a:tblPr/>
              <a:tblGrid>
                <a:gridCol w="1573212"/>
                <a:gridCol w="1752600"/>
                <a:gridCol w="1889125"/>
                <a:gridCol w="2651125"/>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课程编码</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适用产品</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产品版本</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课程版本</a:t>
                      </a:r>
                      <a:endPar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623888" y="2940050"/>
          <a:ext cx="7894637" cy="3038475"/>
        </p:xfrm>
        <a:graphic>
          <a:graphicData uri="http://schemas.openxmlformats.org/drawingml/2006/table">
            <a:tbl>
              <a:tblPr/>
              <a:tblGrid>
                <a:gridCol w="1573212"/>
                <a:gridCol w="1752600"/>
                <a:gridCol w="1889125"/>
                <a:gridCol w="2679700"/>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作者</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时间</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审核人</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smtClean="0">
                          <a:ln>
                            <a:noFill/>
                          </a:ln>
                          <a:solidFill>
                            <a:schemeClr val="tx1"/>
                          </a:solidFill>
                          <a:effectLst/>
                          <a:latin typeface="FrutigerNext LT Regular" pitchFamily="34" charset="0"/>
                          <a:ea typeface="华文细黑" pitchFamily="2" charset="-122"/>
                        </a:rPr>
                        <a:t>开发类型（新开发/优化）</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647564" y="1988840"/>
            <a:ext cx="1584176" cy="504887"/>
          </a:xfrm>
          <a:prstGeom prst="rect">
            <a:avLst/>
          </a:prstGeom>
        </p:spPr>
        <p:txBody>
          <a:bodyPr anchor="ctr"/>
          <a:lstStyle>
            <a:lvl1pPr algn="ctr">
              <a:lnSpc>
                <a:spcPct val="100000"/>
              </a:lnSpc>
              <a:buNone/>
              <a:defRPr sz="1600"/>
            </a:lvl1pPr>
          </a:lstStyle>
          <a:p>
            <a:pPr lvl="0"/>
            <a:r>
              <a:rPr lang="zh-CN" altLang="en-US" dirty="0" smtClean="0"/>
              <a:t>课程编码</a:t>
            </a:r>
            <a:endParaRPr lang="zh-CN" altLang="en-US" dirty="0"/>
          </a:p>
        </p:txBody>
      </p:sp>
      <p:sp>
        <p:nvSpPr>
          <p:cNvPr id="36" name="文本占位符 7"/>
          <p:cNvSpPr>
            <a:spLocks noGrp="1"/>
          </p:cNvSpPr>
          <p:nvPr>
            <p:ph type="body" sz="quarter" idx="18" hasCustomPrompt="1"/>
          </p:nvPr>
        </p:nvSpPr>
        <p:spPr>
          <a:xfrm>
            <a:off x="2231740" y="1988840"/>
            <a:ext cx="1728192" cy="504887"/>
          </a:xfrm>
          <a:prstGeom prst="rect">
            <a:avLst/>
          </a:prstGeom>
        </p:spPr>
        <p:txBody>
          <a:bodyPr anchor="ctr"/>
          <a:lstStyle>
            <a:lvl1pPr algn="ctr">
              <a:lnSpc>
                <a:spcPct val="100000"/>
              </a:lnSpc>
              <a:buNone/>
              <a:defRPr sz="1600"/>
            </a:lvl1pPr>
          </a:lstStyle>
          <a:p>
            <a:pPr lvl="0"/>
            <a:r>
              <a:rPr lang="zh-CN" altLang="en-US" dirty="0" smtClean="0"/>
              <a:t>适用的产品</a:t>
            </a:r>
            <a:endParaRPr lang="zh-CN" altLang="en-US" dirty="0"/>
          </a:p>
        </p:txBody>
      </p:sp>
      <p:sp>
        <p:nvSpPr>
          <p:cNvPr id="37" name="文本占位符 7"/>
          <p:cNvSpPr>
            <a:spLocks noGrp="1"/>
          </p:cNvSpPr>
          <p:nvPr>
            <p:ph type="body" sz="quarter" idx="19" hasCustomPrompt="1"/>
          </p:nvPr>
        </p:nvSpPr>
        <p:spPr>
          <a:xfrm>
            <a:off x="3995936" y="1988840"/>
            <a:ext cx="1908212" cy="504887"/>
          </a:xfrm>
          <a:prstGeom prst="rect">
            <a:avLst/>
          </a:prstGeom>
        </p:spPr>
        <p:txBody>
          <a:bodyPr anchor="ctr"/>
          <a:lstStyle>
            <a:lvl1pPr algn="ctr">
              <a:lnSpc>
                <a:spcPct val="100000"/>
              </a:lnSpc>
              <a:buNone/>
              <a:defRPr sz="1600"/>
            </a:lvl1pPr>
          </a:lstStyle>
          <a:p>
            <a:pPr lvl="0"/>
            <a:r>
              <a:rPr lang="en-US" altLang="zh-CN" dirty="0" smtClean="0"/>
              <a:t>X.X</a:t>
            </a:r>
            <a:endParaRPr lang="zh-CN" altLang="en-US" dirty="0"/>
          </a:p>
        </p:txBody>
      </p:sp>
      <p:sp>
        <p:nvSpPr>
          <p:cNvPr id="38" name="文本占位符 7"/>
          <p:cNvSpPr>
            <a:spLocks noGrp="1"/>
          </p:cNvSpPr>
          <p:nvPr>
            <p:ph type="body" sz="quarter" idx="20" hasCustomPrompt="1"/>
          </p:nvPr>
        </p:nvSpPr>
        <p:spPr>
          <a:xfrm>
            <a:off x="5904148" y="1988840"/>
            <a:ext cx="2628292" cy="504887"/>
          </a:xfrm>
          <a:prstGeom prst="rect">
            <a:avLst/>
          </a:prstGeom>
        </p:spPr>
        <p:txBody>
          <a:bodyPr anchor="ctr"/>
          <a:lstStyle>
            <a:lvl1pPr algn="ctr">
              <a:lnSpc>
                <a:spcPct val="100000"/>
              </a:lnSpc>
              <a:buNone/>
              <a:defRPr sz="1600"/>
            </a:lvl1pPr>
          </a:lstStyle>
          <a:p>
            <a:pPr lvl="0"/>
            <a:r>
              <a:rPr lang="en-US" altLang="zh-CN" dirty="0" smtClean="0"/>
              <a:t>X.X</a:t>
            </a:r>
            <a:endParaRPr lang="zh-CN" altLang="en-US" dirty="0"/>
          </a:p>
        </p:txBody>
      </p:sp>
      <p:sp>
        <p:nvSpPr>
          <p:cNvPr id="43" name="文本占位符 7"/>
          <p:cNvSpPr>
            <a:spLocks noGrp="1"/>
          </p:cNvSpPr>
          <p:nvPr>
            <p:ph type="body" sz="quarter" idx="13" hasCustomPrompt="1"/>
          </p:nvPr>
        </p:nvSpPr>
        <p:spPr>
          <a:xfrm>
            <a:off x="611560" y="3500177"/>
            <a:ext cx="1584176" cy="504887"/>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4" name="文本占位符 7"/>
          <p:cNvSpPr>
            <a:spLocks noGrp="1"/>
          </p:cNvSpPr>
          <p:nvPr>
            <p:ph type="body" sz="quarter" idx="14" hasCustomPrompt="1"/>
          </p:nvPr>
        </p:nvSpPr>
        <p:spPr>
          <a:xfrm>
            <a:off x="2195736" y="3500177"/>
            <a:ext cx="1728192" cy="504887"/>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45" name="文本占位符 7"/>
          <p:cNvSpPr>
            <a:spLocks noGrp="1"/>
          </p:cNvSpPr>
          <p:nvPr>
            <p:ph type="body" sz="quarter" idx="15" hasCustomPrompt="1"/>
          </p:nvPr>
        </p:nvSpPr>
        <p:spPr>
          <a:xfrm>
            <a:off x="3959932" y="3500177"/>
            <a:ext cx="1908212" cy="504887"/>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6" name="文本占位符 7"/>
          <p:cNvSpPr>
            <a:spLocks noGrp="1"/>
          </p:cNvSpPr>
          <p:nvPr>
            <p:ph type="body" sz="quarter" idx="16" hasCustomPrompt="1"/>
          </p:nvPr>
        </p:nvSpPr>
        <p:spPr>
          <a:xfrm>
            <a:off x="5832140" y="3500177"/>
            <a:ext cx="2628292" cy="504887"/>
          </a:xfrm>
          <a:prstGeom prst="rect">
            <a:avLst/>
          </a:prstGeom>
        </p:spPr>
        <p:txBody>
          <a:bodyPr anchor="ctr"/>
          <a:lstStyle>
            <a:lvl1pPr algn="ctr">
              <a:lnSpc>
                <a:spcPct val="100000"/>
              </a:lnSpc>
              <a:buNone/>
              <a:defRPr sz="1600"/>
            </a:lvl1pPr>
          </a:lstStyle>
          <a:p>
            <a:pPr lvl="0"/>
            <a:r>
              <a:rPr lang="zh-CN" altLang="en-US" dirty="0" smtClean="0"/>
              <a:t>类型</a:t>
            </a:r>
            <a:endParaRPr lang="zh-CN" altLang="en-US" dirty="0"/>
          </a:p>
        </p:txBody>
      </p:sp>
      <p:sp>
        <p:nvSpPr>
          <p:cNvPr id="47" name="文本占位符 7"/>
          <p:cNvSpPr>
            <a:spLocks noGrp="1"/>
          </p:cNvSpPr>
          <p:nvPr>
            <p:ph type="body" sz="quarter" idx="21" hasCustomPrompt="1"/>
          </p:nvPr>
        </p:nvSpPr>
        <p:spPr>
          <a:xfrm>
            <a:off x="611560" y="4005064"/>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48" name="文本占位符 7"/>
          <p:cNvSpPr>
            <a:spLocks noGrp="1"/>
          </p:cNvSpPr>
          <p:nvPr>
            <p:ph type="body" sz="quarter" idx="22" hasCustomPrompt="1"/>
          </p:nvPr>
        </p:nvSpPr>
        <p:spPr>
          <a:xfrm>
            <a:off x="2195736" y="4005064"/>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49" name="文本占位符 7"/>
          <p:cNvSpPr>
            <a:spLocks noGrp="1"/>
          </p:cNvSpPr>
          <p:nvPr>
            <p:ph type="body" sz="quarter" idx="23" hasCustomPrompt="1"/>
          </p:nvPr>
        </p:nvSpPr>
        <p:spPr>
          <a:xfrm>
            <a:off x="3959932" y="4005064"/>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0" name="文本占位符 7"/>
          <p:cNvSpPr>
            <a:spLocks noGrp="1"/>
          </p:cNvSpPr>
          <p:nvPr>
            <p:ph type="body" sz="quarter" idx="24" hasCustomPrompt="1"/>
          </p:nvPr>
        </p:nvSpPr>
        <p:spPr>
          <a:xfrm>
            <a:off x="5832140" y="4005064"/>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1" name="文本占位符 7"/>
          <p:cNvSpPr>
            <a:spLocks noGrp="1"/>
          </p:cNvSpPr>
          <p:nvPr>
            <p:ph type="body" sz="quarter" idx="25" hasCustomPrompt="1"/>
          </p:nvPr>
        </p:nvSpPr>
        <p:spPr>
          <a:xfrm>
            <a:off x="611560" y="4473116"/>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2" name="文本占位符 7"/>
          <p:cNvSpPr>
            <a:spLocks noGrp="1"/>
          </p:cNvSpPr>
          <p:nvPr>
            <p:ph type="body" sz="quarter" idx="26" hasCustomPrompt="1"/>
          </p:nvPr>
        </p:nvSpPr>
        <p:spPr>
          <a:xfrm>
            <a:off x="2195736" y="4473116"/>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3" name="文本占位符 7"/>
          <p:cNvSpPr>
            <a:spLocks noGrp="1"/>
          </p:cNvSpPr>
          <p:nvPr>
            <p:ph type="body" sz="quarter" idx="27" hasCustomPrompt="1"/>
          </p:nvPr>
        </p:nvSpPr>
        <p:spPr>
          <a:xfrm>
            <a:off x="3959932" y="4473116"/>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4" name="文本占位符 7"/>
          <p:cNvSpPr>
            <a:spLocks noGrp="1"/>
          </p:cNvSpPr>
          <p:nvPr>
            <p:ph type="body" sz="quarter" idx="28" hasCustomPrompt="1"/>
          </p:nvPr>
        </p:nvSpPr>
        <p:spPr>
          <a:xfrm>
            <a:off x="5832140" y="4473116"/>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5" name="文本占位符 7"/>
          <p:cNvSpPr>
            <a:spLocks noGrp="1"/>
          </p:cNvSpPr>
          <p:nvPr>
            <p:ph type="body" sz="quarter" idx="29" hasCustomPrompt="1"/>
          </p:nvPr>
        </p:nvSpPr>
        <p:spPr>
          <a:xfrm>
            <a:off x="611560" y="5013176"/>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6" name="文本占位符 7"/>
          <p:cNvSpPr>
            <a:spLocks noGrp="1"/>
          </p:cNvSpPr>
          <p:nvPr>
            <p:ph type="body" sz="quarter" idx="30" hasCustomPrompt="1"/>
          </p:nvPr>
        </p:nvSpPr>
        <p:spPr>
          <a:xfrm>
            <a:off x="2195736" y="5013176"/>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7" name="文本占位符 7"/>
          <p:cNvSpPr>
            <a:spLocks noGrp="1"/>
          </p:cNvSpPr>
          <p:nvPr>
            <p:ph type="body" sz="quarter" idx="31" hasCustomPrompt="1"/>
          </p:nvPr>
        </p:nvSpPr>
        <p:spPr>
          <a:xfrm>
            <a:off x="3959932" y="5013176"/>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58" name="文本占位符 7"/>
          <p:cNvSpPr>
            <a:spLocks noGrp="1"/>
          </p:cNvSpPr>
          <p:nvPr>
            <p:ph type="body" sz="quarter" idx="32" hasCustomPrompt="1"/>
          </p:nvPr>
        </p:nvSpPr>
        <p:spPr>
          <a:xfrm>
            <a:off x="5832140" y="5013176"/>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59" name="文本占位符 7"/>
          <p:cNvSpPr>
            <a:spLocks noGrp="1"/>
          </p:cNvSpPr>
          <p:nvPr>
            <p:ph type="body" sz="quarter" idx="33" hasCustomPrompt="1"/>
          </p:nvPr>
        </p:nvSpPr>
        <p:spPr>
          <a:xfrm>
            <a:off x="611560" y="5481228"/>
            <a:ext cx="1584176"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0" name="文本占位符 7"/>
          <p:cNvSpPr>
            <a:spLocks noGrp="1"/>
          </p:cNvSpPr>
          <p:nvPr>
            <p:ph type="body" sz="quarter" idx="34" hasCustomPrompt="1"/>
          </p:nvPr>
        </p:nvSpPr>
        <p:spPr>
          <a:xfrm>
            <a:off x="2195736" y="5481228"/>
            <a:ext cx="172819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1" name="文本占位符 7"/>
          <p:cNvSpPr>
            <a:spLocks noGrp="1"/>
          </p:cNvSpPr>
          <p:nvPr>
            <p:ph type="body" sz="quarter" idx="35" hasCustomPrompt="1"/>
          </p:nvPr>
        </p:nvSpPr>
        <p:spPr>
          <a:xfrm>
            <a:off x="3959932" y="5481228"/>
            <a:ext cx="1908212" cy="504887"/>
          </a:xfrm>
          <a:prstGeom prst="rect">
            <a:avLst/>
          </a:prstGeom>
        </p:spPr>
        <p:txBody>
          <a:bodyPr anchor="ctr"/>
          <a:lstStyle>
            <a:lvl1pPr algn="ctr">
              <a:buNone/>
              <a:defRPr sz="1600"/>
            </a:lvl1pPr>
          </a:lstStyle>
          <a:p>
            <a:pPr lvl="0"/>
            <a:r>
              <a:rPr lang="en-US" altLang="zh-CN" dirty="0" smtClean="0"/>
              <a:t> </a:t>
            </a:r>
            <a:endParaRPr lang="zh-CN" altLang="en-US" dirty="0"/>
          </a:p>
        </p:txBody>
      </p:sp>
      <p:sp>
        <p:nvSpPr>
          <p:cNvPr id="62" name="文本占位符 7"/>
          <p:cNvSpPr>
            <a:spLocks noGrp="1"/>
          </p:cNvSpPr>
          <p:nvPr>
            <p:ph type="body" sz="quarter" idx="36" hasCustomPrompt="1"/>
          </p:nvPr>
        </p:nvSpPr>
        <p:spPr>
          <a:xfrm>
            <a:off x="5832140" y="5481228"/>
            <a:ext cx="2628292" cy="504887"/>
          </a:xfrm>
          <a:prstGeom prst="rect">
            <a:avLst/>
          </a:prstGeom>
        </p:spPr>
        <p:txBody>
          <a:bodyPr anchor="ctr"/>
          <a:lstStyle>
            <a:lvl1pPr algn="ctr">
              <a:buNone/>
              <a:defRPr sz="1600"/>
            </a:lvl1pPr>
          </a:lstStyle>
          <a:p>
            <a:pPr lvl="0"/>
            <a:r>
              <a:rPr lang="zh-CN" altLang="en-US" dirty="0" smtClean="0"/>
              <a:t> </a:t>
            </a:r>
            <a:endParaRPr lang="zh-CN" altLang="en-US" dirty="0"/>
          </a:p>
        </p:txBody>
      </p:sp>
      <p:sp>
        <p:nvSpPr>
          <p:cNvPr id="63" name="Rectangle 2"/>
          <p:cNvSpPr>
            <a:spLocks noChangeArrowheads="1"/>
          </p:cNvSpPr>
          <p:nvPr userDrawn="1"/>
        </p:nvSpPr>
        <p:spPr bwMode="auto">
          <a:xfrm>
            <a:off x="714375" y="519113"/>
            <a:ext cx="7051675" cy="479425"/>
          </a:xfrm>
          <a:prstGeom prst="rect">
            <a:avLst/>
          </a:prstGeom>
          <a:noFill/>
          <a:ln w="9525">
            <a:noFill/>
            <a:miter lim="800000"/>
            <a:headEnd/>
            <a:tailEnd/>
          </a:ln>
        </p:spPr>
        <p:txBody>
          <a:bodyPr lIns="78258" tIns="39127" rIns="78258" bIns="39127" anchor="ctr"/>
          <a:lstStyle/>
          <a:p>
            <a:pPr defTabSz="801688" fontAlgn="base"/>
            <a:r>
              <a:rPr lang="zh-CN" altLang="en-US" sz="3500" dirty="0">
                <a:solidFill>
                  <a:srgbClr val="990000"/>
                </a:solidFill>
                <a:latin typeface="FrutigerNext LT Medium" pitchFamily="34" charset="0"/>
                <a:ea typeface="黑体" pitchFamily="2" charset="-122"/>
              </a:rPr>
              <a:t>修订记录</a:t>
            </a:r>
          </a:p>
        </p:txBody>
      </p:sp>
      <p:sp>
        <p:nvSpPr>
          <p:cNvPr id="64" name="Text Box 58"/>
          <p:cNvSpPr txBox="1">
            <a:spLocks noChangeArrowheads="1"/>
          </p:cNvSpPr>
          <p:nvPr userDrawn="1"/>
        </p:nvSpPr>
        <p:spPr bwMode="auto">
          <a:xfrm>
            <a:off x="6059488" y="360363"/>
            <a:ext cx="2873375" cy="701675"/>
          </a:xfrm>
          <a:prstGeom prst="rect">
            <a:avLst/>
          </a:prstGeom>
          <a:noFill/>
          <a:ln w="9525" algn="ctr">
            <a:noFill/>
            <a:miter lim="800000"/>
            <a:headEnd/>
            <a:tailEnd/>
          </a:ln>
        </p:spPr>
        <p:txBody>
          <a:bodyPr>
            <a:spAutoFit/>
          </a:bodyPr>
          <a:lstStyle/>
          <a:p>
            <a:pPr>
              <a:spcBef>
                <a:spcPct val="50000"/>
              </a:spcBef>
            </a:pPr>
            <a:r>
              <a:rPr lang="zh-CN" altLang="en-US" sz="4000" i="1" dirty="0">
                <a:solidFill>
                  <a:srgbClr val="4D4D4D"/>
                </a:solidFill>
                <a:latin typeface="Arial" charset="0"/>
              </a:rPr>
              <a:t>本页不打印</a:t>
            </a:r>
          </a:p>
        </p:txBody>
      </p:sp>
      <p:sp>
        <p:nvSpPr>
          <p:cNvPr id="31" name="文本占位符 7"/>
          <p:cNvSpPr>
            <a:spLocks noGrp="1"/>
          </p:cNvSpPr>
          <p:nvPr>
            <p:ph type="body" sz="quarter" idx="37" hasCustomPrompt="1"/>
          </p:nvPr>
        </p:nvSpPr>
        <p:spPr>
          <a:xfrm>
            <a:off x="611560" y="4040237"/>
            <a:ext cx="1584176" cy="504887"/>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32" name="文本占位符 7"/>
          <p:cNvSpPr>
            <a:spLocks noGrp="1"/>
          </p:cNvSpPr>
          <p:nvPr>
            <p:ph type="body" sz="quarter" idx="38" hasCustomPrompt="1"/>
          </p:nvPr>
        </p:nvSpPr>
        <p:spPr>
          <a:xfrm>
            <a:off x="2195736" y="4005064"/>
            <a:ext cx="1728192" cy="504887"/>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33" name="文本占位符 7"/>
          <p:cNvSpPr>
            <a:spLocks noGrp="1"/>
          </p:cNvSpPr>
          <p:nvPr>
            <p:ph type="body" sz="quarter" idx="39" hasCustomPrompt="1"/>
          </p:nvPr>
        </p:nvSpPr>
        <p:spPr>
          <a:xfrm>
            <a:off x="3959932" y="4041068"/>
            <a:ext cx="1908212" cy="504887"/>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34" name="文本占位符 7"/>
          <p:cNvSpPr>
            <a:spLocks noGrp="1"/>
          </p:cNvSpPr>
          <p:nvPr>
            <p:ph type="body" sz="quarter" idx="40" hasCustomPrompt="1"/>
          </p:nvPr>
        </p:nvSpPr>
        <p:spPr>
          <a:xfrm>
            <a:off x="5832140" y="4041068"/>
            <a:ext cx="2628292" cy="504887"/>
          </a:xfrm>
          <a:prstGeom prst="rect">
            <a:avLst/>
          </a:prstGeom>
        </p:spPr>
        <p:txBody>
          <a:bodyPr anchor="ctr"/>
          <a:lstStyle>
            <a:lvl1pPr algn="ctr">
              <a:lnSpc>
                <a:spcPct val="100000"/>
              </a:lnSpc>
              <a:buNone/>
              <a:defRPr sz="1600"/>
            </a:lvl1pPr>
          </a:lstStyle>
          <a:p>
            <a:pPr lvl="0"/>
            <a:r>
              <a:rPr lang="zh-CN" altLang="en-US" dirty="0" smtClean="0"/>
              <a:t>类型</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pic>
        <p:nvPicPr>
          <p:cNvPr id="3" name="Picture 4" descr="问题 copy"/>
          <p:cNvPicPr>
            <a:picLocks noChangeAspect="1" noChangeArrowheads="1"/>
          </p:cNvPicPr>
          <p:nvPr userDrawn="1"/>
        </p:nvPicPr>
        <p:blipFill>
          <a:blip r:embed="rId2" cstate="print"/>
          <a:srcRect/>
          <a:stretch>
            <a:fillRect/>
          </a:stretch>
        </p:blipFill>
        <p:spPr bwMode="auto">
          <a:xfrm>
            <a:off x="751694" y="507207"/>
            <a:ext cx="615950" cy="617537"/>
          </a:xfrm>
          <a:prstGeom prst="rect">
            <a:avLst/>
          </a:prstGeom>
          <a:noFill/>
          <a:ln w="9525">
            <a:noFill/>
            <a:miter lim="800000"/>
            <a:headEnd/>
            <a:tailEnd/>
          </a:ln>
        </p:spPr>
      </p:pic>
      <p:sp>
        <p:nvSpPr>
          <p:cNvPr id="4" name="文本占位符 6"/>
          <p:cNvSpPr>
            <a:spLocks noGrp="1"/>
          </p:cNvSpPr>
          <p:nvPr>
            <p:ph type="body" sz="quarter" idx="10" hasCustomPrompt="1"/>
          </p:nvPr>
        </p:nvSpPr>
        <p:spPr>
          <a:xfrm>
            <a:off x="684213" y="1376363"/>
            <a:ext cx="7920037" cy="3924300"/>
          </a:xfrm>
        </p:spPr>
        <p:txBody>
          <a:bodyPr/>
          <a:lstStyle>
            <a:lvl1pPr marL="457200" marR="0" indent="-457200" algn="l" defTabSz="801688" rtl="0" eaLnBrk="0" fontAlgn="base" latinLnBrk="0" hangingPunct="0">
              <a:lnSpc>
                <a:spcPct val="140000"/>
              </a:lnSpc>
              <a:spcBef>
                <a:spcPct val="30000"/>
              </a:spcBef>
              <a:spcAft>
                <a:spcPct val="0"/>
              </a:spcAft>
              <a:buClr>
                <a:srgbClr val="808080"/>
              </a:buClr>
              <a:buSzPct val="100000"/>
              <a:buFont typeface="+mj-lt"/>
              <a:buAutoNum type="arabicPeriod"/>
              <a:tabLst/>
              <a:defRPr sz="2000"/>
            </a:lvl1pPr>
            <a:lvl2pPr marL="858837" indent="-457200">
              <a:buSzPct val="100000"/>
              <a:buFont typeface="+mj-lt"/>
              <a:buAutoNum type="alphaUcPeriod"/>
              <a:defRPr sz="1800"/>
            </a:lvl2pPr>
            <a:lvl3pPr>
              <a:defRPr/>
            </a:lvl3pPr>
            <a:lvl5pPr>
              <a:buNone/>
              <a:defRPr/>
            </a:lvl5pPr>
          </a:lstStyle>
          <a:p>
            <a:r>
              <a:rPr lang="zh-CN" altLang="en-US" dirty="0" smtClean="0"/>
              <a:t>此版式用于思考题</a:t>
            </a:r>
            <a:r>
              <a:rPr lang="en-US" altLang="zh-CN" dirty="0" smtClean="0"/>
              <a:t>-201501</a:t>
            </a:r>
            <a:r>
              <a:rPr lang="zh-CN" altLang="en-US" dirty="0" smtClean="0"/>
              <a:t>具体格式（序号格式需以模板展示）</a:t>
            </a:r>
            <a:endParaRPr lang="en-US" altLang="zh-CN" dirty="0" smtClean="0"/>
          </a:p>
          <a:p>
            <a:pPr lvl="1"/>
            <a:endParaRPr lang="en-US" altLang="zh-CN" dirty="0" smtClean="0"/>
          </a:p>
          <a:p>
            <a:pPr lvl="1"/>
            <a:endParaRPr lang="zh-CN" altLang="en-US" dirty="0" smtClean="0"/>
          </a:p>
          <a:p>
            <a:pPr marL="457200" indent="-457200">
              <a:buSzPct val="100000"/>
              <a:buFont typeface="+mj-lt"/>
              <a:buAutoNum type="arabicPeriod"/>
            </a:pPr>
            <a:endParaRPr lang="en-US" altLang="zh-CN" dirty="0" smtClean="0"/>
          </a:p>
          <a:p>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思考题</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此版式用于每一节的总结</a:t>
            </a:r>
            <a:r>
              <a:rPr lang="en-US" altLang="zh-CN" dirty="0" smtClean="0"/>
              <a:t>-201501</a:t>
            </a:r>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本节小结</a:t>
            </a:r>
          </a:p>
        </p:txBody>
      </p:sp>
      <p:pic>
        <p:nvPicPr>
          <p:cNvPr id="4" name="Picture 8" descr="总结 copy"/>
          <p:cNvPicPr>
            <a:picLocks noChangeAspect="1" noChangeArrowheads="1"/>
          </p:cNvPicPr>
          <p:nvPr userDrawn="1"/>
        </p:nvPicPr>
        <p:blipFill>
          <a:blip r:embed="rId2" cstate="print"/>
          <a:srcRect/>
          <a:stretch>
            <a:fillRect/>
          </a:stretch>
        </p:blipFill>
        <p:spPr bwMode="auto">
          <a:xfrm>
            <a:off x="750106" y="509588"/>
            <a:ext cx="617538" cy="6175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pic>
        <p:nvPicPr>
          <p:cNvPr id="5" name="Picture 8" descr="总结 copy"/>
          <p:cNvPicPr>
            <a:picLocks noChangeAspect="1" noChangeArrowheads="1"/>
          </p:cNvPicPr>
          <p:nvPr userDrawn="1"/>
        </p:nvPicPr>
        <p:blipFill>
          <a:blip r:embed="rId2" cstate="print"/>
          <a:srcRect/>
          <a:stretch>
            <a:fillRect/>
          </a:stretch>
        </p:blipFill>
        <p:spPr bwMode="auto">
          <a:xfrm>
            <a:off x="750106" y="509588"/>
            <a:ext cx="617538" cy="617537"/>
          </a:xfrm>
          <a:prstGeom prst="rect">
            <a:avLst/>
          </a:prstGeom>
          <a:noFill/>
          <a:ln w="9525">
            <a:noFill/>
            <a:miter lim="800000"/>
            <a:headEnd/>
            <a:tailEnd/>
          </a:ln>
        </p:spPr>
      </p:pic>
      <p:sp>
        <p:nvSpPr>
          <p:cNvPr id="9" name="TextBox 8"/>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本章总结</a:t>
            </a:r>
          </a:p>
        </p:txBody>
      </p:sp>
      <p:sp>
        <p:nvSpPr>
          <p:cNvPr id="7" name="内容占位符 6"/>
          <p:cNvSpPr>
            <a:spLocks noGrp="1"/>
          </p:cNvSpPr>
          <p:nvPr>
            <p:ph sz="quarter" idx="10"/>
          </p:nvPr>
        </p:nvSpPr>
        <p:spPr>
          <a:xfrm>
            <a:off x="684213" y="1376363"/>
            <a:ext cx="7920037" cy="38893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
    <p:spTree>
      <p:nvGrpSpPr>
        <p:cNvPr id="1" name=""/>
        <p:cNvGrpSpPr/>
        <p:nvPr/>
      </p:nvGrpSpPr>
      <p:grpSpPr>
        <a:xfrm>
          <a:off x="0" y="0"/>
          <a:ext cx="0" cy="0"/>
          <a:chOff x="0" y="0"/>
          <a:chExt cx="0" cy="0"/>
        </a:xfrm>
      </p:grpSpPr>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更多信息</a:t>
            </a:r>
          </a:p>
        </p:txBody>
      </p:sp>
      <p:pic>
        <p:nvPicPr>
          <p:cNvPr id="5" name="Picture 19" descr="前言 copy"/>
          <p:cNvPicPr preferRelativeResize="0">
            <a:picLocks noChangeAspect="1" noChangeArrowheads="1"/>
          </p:cNvPicPr>
          <p:nvPr userDrawn="1"/>
        </p:nvPicPr>
        <p:blipFill>
          <a:blip r:embed="rId2" cstate="print"/>
          <a:srcRect/>
          <a:stretch>
            <a:fillRect/>
          </a:stretch>
        </p:blipFill>
        <p:spPr bwMode="auto">
          <a:xfrm>
            <a:off x="745344" y="512676"/>
            <a:ext cx="622300" cy="623887"/>
          </a:xfrm>
          <a:prstGeom prst="rect">
            <a:avLst/>
          </a:prstGeom>
          <a:noFill/>
          <a:ln w="9525">
            <a:noFill/>
            <a:miter lim="800000"/>
            <a:headEnd/>
            <a:tailEnd/>
          </a:ln>
        </p:spPr>
      </p:pic>
      <p:sp>
        <p:nvSpPr>
          <p:cNvPr id="9"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此版式用于提供给学员更多学习信息。</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
    <p:spTree>
      <p:nvGrpSpPr>
        <p:cNvPr id="1" name=""/>
        <p:cNvGrpSpPr/>
        <p:nvPr/>
      </p:nvGrpSpPr>
      <p:grpSpPr>
        <a:xfrm>
          <a:off x="0" y="0"/>
          <a:ext cx="0" cy="0"/>
          <a:chOff x="0" y="0"/>
          <a:chExt cx="0" cy="0"/>
        </a:xfrm>
      </p:grpSpPr>
      <p:pic>
        <p:nvPicPr>
          <p:cNvPr id="3" name="Picture 19" descr="前言 copy"/>
          <p:cNvPicPr preferRelativeResize="0">
            <a:picLocks noChangeAspect="1" noChangeArrowheads="1"/>
          </p:cNvPicPr>
          <p:nvPr userDrawn="1"/>
        </p:nvPicPr>
        <p:blipFill>
          <a:blip r:embed="rId2" cstate="print"/>
          <a:srcRect/>
          <a:stretch>
            <a:fillRect/>
          </a:stretch>
        </p:blipFill>
        <p:spPr bwMode="auto">
          <a:xfrm>
            <a:off x="745344" y="512676"/>
            <a:ext cx="622300" cy="623887"/>
          </a:xfrm>
          <a:prstGeom prst="rect">
            <a:avLst/>
          </a:prstGeom>
          <a:noFill/>
          <a:ln w="9525">
            <a:noFill/>
            <a:miter lim="800000"/>
            <a:headEnd/>
            <a:tailEnd/>
          </a:ln>
        </p:spPr>
      </p:pic>
      <p:sp>
        <p:nvSpPr>
          <p:cNvPr id="4" name="TextBox 3"/>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学习推荐</a:t>
            </a:r>
          </a:p>
        </p:txBody>
      </p:sp>
      <p:sp>
        <p:nvSpPr>
          <p:cNvPr id="6" name="文本占位符 6"/>
          <p:cNvSpPr>
            <a:spLocks noGrp="1"/>
          </p:cNvSpPr>
          <p:nvPr>
            <p:ph type="body" sz="quarter" idx="10"/>
          </p:nvPr>
        </p:nvSpPr>
        <p:spPr>
          <a:xfrm>
            <a:off x="684213" y="1376363"/>
            <a:ext cx="7920037" cy="3924300"/>
          </a:xfrm>
        </p:spPr>
        <p:txBody>
          <a:bodyPr/>
          <a:lstStyle/>
          <a:p>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sp>
        <p:nvSpPr>
          <p:cNvPr id="4" name="Text Box 8"/>
          <p:cNvSpPr txBox="1">
            <a:spLocks noChangeArrowheads="1"/>
          </p:cNvSpPr>
          <p:nvPr userDrawn="1"/>
        </p:nvSpPr>
        <p:spPr bwMode="auto">
          <a:xfrm>
            <a:off x="3967092" y="2503487"/>
            <a:ext cx="1209816" cy="710065"/>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4100" dirty="0" smtClean="0">
                <a:solidFill>
                  <a:srgbClr val="990000"/>
                </a:solidFill>
                <a:latin typeface="Arial" charset="0"/>
                <a:ea typeface="华文细黑" pitchFamily="2" charset="-122"/>
                <a:sym typeface="FrutigerNext LT Regular" pitchFamily="34" charset="0"/>
              </a:rPr>
              <a:t>谢谢</a:t>
            </a:r>
            <a:endParaRPr lang="zh-CN" altLang="zh-CN" sz="4100" dirty="0">
              <a:solidFill>
                <a:srgbClr val="990000"/>
              </a:solidFill>
              <a:latin typeface="Arial" charset="0"/>
              <a:ea typeface="华文细黑" pitchFamily="2" charset="-122"/>
              <a:sym typeface="FrutigerNext LT Regular" pitchFamily="34" charset="0"/>
            </a:endParaRPr>
          </a:p>
        </p:txBody>
      </p:sp>
    </p:spTree>
    <p:extLst>
      <p:ext uri="{BB962C8B-B14F-4D97-AF65-F5344CB8AC3E}">
        <p14:creationId xmlns:p14="http://schemas.microsoft.com/office/powerpoint/2010/main" val="16016294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总标题">
    <p:spTree>
      <p:nvGrpSpPr>
        <p:cNvPr id="1" name=""/>
        <p:cNvGrpSpPr/>
        <p:nvPr/>
      </p:nvGrpSpPr>
      <p:grpSpPr>
        <a:xfrm>
          <a:off x="0" y="0"/>
          <a:ext cx="0" cy="0"/>
          <a:chOff x="0" y="0"/>
          <a:chExt cx="0" cy="0"/>
        </a:xfrm>
      </p:grpSpPr>
      <p:pic>
        <p:nvPicPr>
          <p:cNvPr id="3" name="Picture 46"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a:ln w="9525">
            <a:noFill/>
            <a:miter lim="800000"/>
            <a:headEnd/>
            <a:tailEnd/>
          </a:ln>
        </p:spPr>
      </p:pic>
      <p:pic>
        <p:nvPicPr>
          <p:cNvPr id="4" name="Picture 47"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5" name="Text Box 48"/>
          <p:cNvSpPr txBox="1">
            <a:spLocks noChangeArrowheads="1"/>
          </p:cNvSpPr>
          <p:nvPr/>
        </p:nvSpPr>
        <p:spPr bwMode="auto">
          <a:xfrm>
            <a:off x="7224713" y="4094163"/>
            <a:ext cx="1333500" cy="261937"/>
          </a:xfrm>
          <a:prstGeom prst="rect">
            <a:avLst/>
          </a:prstGeom>
          <a:noFill/>
          <a:ln w="9525">
            <a:noFill/>
            <a:miter lim="800000"/>
            <a:headEnd/>
            <a:tailEnd/>
          </a:ln>
        </p:spPr>
        <p:txBody>
          <a:bodyPr wrap="none" lIns="80114" tIns="40058" rIns="80114" bIns="40058">
            <a:spAutoFit/>
          </a:bodyPr>
          <a:lstStyle/>
          <a:p>
            <a:pPr defTabSz="801688" eaLnBrk="0" fontAlgn="base" hangingPunct="0">
              <a:defRPr/>
            </a:pPr>
            <a:r>
              <a:rPr lang="en-US" altLang="zh-CN" sz="1200" dirty="0">
                <a:solidFill>
                  <a:schemeClr val="bg1"/>
                </a:solidFill>
                <a:ea typeface="MS PGothic" pitchFamily="34" charset="-128"/>
              </a:rPr>
              <a:t>www.huawei.com</a:t>
            </a:r>
          </a:p>
        </p:txBody>
      </p:sp>
      <p:sp>
        <p:nvSpPr>
          <p:cNvPr id="1414185" name="Rectangle 41"/>
          <p:cNvSpPr>
            <a:spLocks noGrp="1" noChangeArrowheads="1"/>
          </p:cNvSpPr>
          <p:nvPr>
            <p:ph type="ctrTitle" sz="quarter"/>
          </p:nvPr>
        </p:nvSpPr>
        <p:spPr>
          <a:xfrm>
            <a:off x="755650" y="1419225"/>
            <a:ext cx="6012594" cy="1470025"/>
          </a:xfrm>
          <a:ln algn="ctr"/>
        </p:spPr>
        <p:txBody>
          <a:bodyPr lIns="87802" tIns="43901" rIns="87802" bIns="43901"/>
          <a:lstStyle>
            <a:lvl1pPr defTabSz="784225" eaLnBrk="0" hangingPunct="0">
              <a:defRPr sz="4300">
                <a:solidFill>
                  <a:schemeClr val="bg1"/>
                </a:solidFill>
              </a:defRPr>
            </a:lvl1pPr>
          </a:lstStyle>
          <a:p>
            <a:r>
              <a:rPr lang="zh-CN" altLang="en-US" dirty="0"/>
              <a:t>单击此处编辑母版标题样</a:t>
            </a:r>
            <a:r>
              <a:rPr lang="zh-CN" altLang="en-US" dirty="0" smtClean="0"/>
              <a:t>式</a:t>
            </a:r>
            <a:endParaRPr lang="zh-CN" altLang="en-US" dirty="0"/>
          </a:p>
        </p:txBody>
      </p:sp>
      <p:sp>
        <p:nvSpPr>
          <p:cNvPr id="7" name="Rectangle 14"/>
          <p:cNvSpPr>
            <a:spLocks noChangeArrowheads="1"/>
          </p:cNvSpPr>
          <p:nvPr userDrawn="1"/>
        </p:nvSpPr>
        <p:spPr bwMode="auto">
          <a:xfrm>
            <a:off x="655638" y="6207125"/>
            <a:ext cx="2547035" cy="265552"/>
          </a:xfrm>
          <a:prstGeom prst="rect">
            <a:avLst/>
          </a:prstGeom>
          <a:noFill/>
          <a:ln w="9525" algn="ctr">
            <a:noFill/>
            <a:miter lim="800000"/>
            <a:headEnd/>
            <a:tailEnd/>
          </a:ln>
          <a:effectLst/>
        </p:spPr>
        <p:txBody>
          <a:bodyPr wrap="none" lIns="80101" tIns="40052" rIns="80101" bIns="40052">
            <a:spAutoFit/>
          </a:bodyPr>
          <a:lstStyle/>
          <a:p>
            <a:pPr defTabSz="801688"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2017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pic>
        <p:nvPicPr>
          <p:cNvPr id="4" name="Picture 4" descr="前言 copy"/>
          <p:cNvPicPr>
            <a:picLocks noChangeAspect="1" noChangeArrowheads="1"/>
          </p:cNvPicPr>
          <p:nvPr userDrawn="1"/>
        </p:nvPicPr>
        <p:blipFill>
          <a:blip r:embed="rId2" cstate="print"/>
          <a:srcRect/>
          <a:stretch>
            <a:fillRect/>
          </a:stretch>
        </p:blipFill>
        <p:spPr bwMode="auto">
          <a:xfrm>
            <a:off x="751694" y="527944"/>
            <a:ext cx="615950" cy="617537"/>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4"/>
            <a:ext cx="7920037" cy="4032856"/>
          </a:xfrm>
        </p:spPr>
        <p:txBody>
          <a:bodyPr/>
          <a:lstStyle>
            <a:lvl1pPr>
              <a:defRPr/>
            </a:lvl1pPr>
            <a:lvl5pPr>
              <a:buNone/>
              <a:defRPr/>
            </a:lvl5pPr>
          </a:lstStyle>
          <a:p>
            <a:pPr eaLnBrk="1" hangingPunct="1"/>
            <a:r>
              <a:rPr lang="zh-CN" altLang="en-US" dirty="0" smtClean="0"/>
              <a:t>本章主要讲述</a:t>
            </a:r>
            <a:r>
              <a:rPr lang="en-US" altLang="zh-CN" dirty="0" smtClean="0"/>
              <a:t>...</a:t>
            </a:r>
            <a:endParaRPr lang="zh-CN" altLang="en-US" dirty="0" smtClean="0"/>
          </a:p>
        </p:txBody>
      </p:sp>
      <p:sp>
        <p:nvSpPr>
          <p:cNvPr id="11" name="TextBox 10"/>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前言</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84213" y="1376363"/>
            <a:ext cx="7897812" cy="4194175"/>
          </a:xfrm>
        </p:spPr>
        <p:txBody>
          <a:bodyPr/>
          <a:lstStyle>
            <a:lvl1pPr marL="301625" marR="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lvl1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smtClean="0">
                <a:ln>
                  <a:noFill/>
                </a:ln>
                <a:solidFill>
                  <a:srgbClr val="000000"/>
                </a:solidFill>
                <a:effectLst/>
                <a:uLnTx/>
                <a:uFillTx/>
                <a:latin typeface="+mn-lt"/>
                <a:ea typeface="+mn-ea"/>
                <a:cs typeface="+mn-cs"/>
              </a:rPr>
              <a:t>学完本课程后，您将能够：</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
        <p:nvSpPr>
          <p:cNvPr id="8" name="TextBox 7"/>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目标</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pic>
        <p:nvPicPr>
          <p:cNvPr id="10" name="Picture 18" descr="目录 copy"/>
          <p:cNvPicPr>
            <a:picLocks noChangeAspect="1" noChangeArrowheads="1"/>
          </p:cNvPicPr>
          <p:nvPr userDrawn="1"/>
        </p:nvPicPr>
        <p:blipFill>
          <a:blip r:embed="rId2" cstate="print"/>
          <a:srcRect/>
          <a:stretch>
            <a:fillRect/>
          </a:stretch>
        </p:blipFill>
        <p:spPr bwMode="auto">
          <a:xfrm>
            <a:off x="755712" y="527007"/>
            <a:ext cx="620713" cy="622300"/>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3"/>
            <a:ext cx="7920038" cy="3924300"/>
          </a:xfrm>
        </p:spPr>
        <p:txBody>
          <a:bodyPr/>
          <a:lstStyle>
            <a:lvl1pPr marL="457200" marR="0" indent="-457200" algn="l" defTabSz="801688" rtl="0" eaLnBrk="0" fontAlgn="base" latinLnBrk="0" hangingPunct="0">
              <a:lnSpc>
                <a:spcPct val="140000"/>
              </a:lnSpc>
              <a:spcBef>
                <a:spcPct val="30000"/>
              </a:spcBef>
              <a:spcAft>
                <a:spcPct val="0"/>
              </a:spcAft>
              <a:buClr>
                <a:schemeClr val="tx1"/>
              </a:buClr>
              <a:buSzPct val="100000"/>
              <a:buFont typeface="+mj-lt"/>
              <a:buAutoNum type="arabicPeriod"/>
              <a:tabLst/>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smtClean="0"/>
              <a:t>一级目录一</a:t>
            </a:r>
            <a:endParaRPr lang="en-US" altLang="zh-CN" dirty="0" smtClean="0"/>
          </a:p>
          <a:p>
            <a:pPr marL="457200" indent="-457200">
              <a:buSzPct val="100000"/>
              <a:buFont typeface="+mj-lt"/>
              <a:buAutoNum type="arabicPeriod"/>
            </a:pPr>
            <a:r>
              <a:rPr lang="zh-CN" altLang="en-US" dirty="0" smtClean="0"/>
              <a:t>一级目录二</a:t>
            </a:r>
            <a:endParaRPr lang="en-US" altLang="zh-CN" dirty="0" smtClean="0"/>
          </a:p>
          <a:p>
            <a:pPr marL="457200" indent="-457200">
              <a:buSzPct val="100000"/>
              <a:buFont typeface="+mj-lt"/>
              <a:buAutoNum type="arabicPeriod"/>
            </a:pPr>
            <a:r>
              <a:rPr lang="zh-CN" altLang="en-US" dirty="0" smtClean="0"/>
              <a:t>一级目录三</a:t>
            </a:r>
            <a:endParaRPr lang="en-US" altLang="zh-CN" dirty="0" smtClean="0"/>
          </a:p>
          <a:p>
            <a:pPr marL="457200" indent="-457200">
              <a:buSzPct val="100000"/>
              <a:buFont typeface="+mj-lt"/>
              <a:buAutoNum type="arabicPeriod"/>
            </a:pPr>
            <a:r>
              <a:rPr lang="zh-CN" altLang="en-US" dirty="0" smtClean="0"/>
              <a:t>一级目录四</a:t>
            </a:r>
            <a:endParaRPr lang="en-US" altLang="zh-CN" dirty="0" smtClean="0"/>
          </a:p>
          <a:p>
            <a:endParaRPr lang="zh-CN" altLang="en-US" dirty="0"/>
          </a:p>
        </p:txBody>
      </p:sp>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目录</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6" name="TextBox 5"/>
          <p:cNvSpPr txBox="1"/>
          <p:nvPr userDrawn="1"/>
        </p:nvSpPr>
        <p:spPr bwMode="auto">
          <a:xfrm>
            <a:off x="1331640" y="548680"/>
            <a:ext cx="4788532"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本节概述和学习目标</a:t>
            </a:r>
          </a:p>
        </p:txBody>
      </p:sp>
      <p:sp>
        <p:nvSpPr>
          <p:cNvPr id="7" name="内容占位符 6"/>
          <p:cNvSpPr>
            <a:spLocks noGrp="1"/>
          </p:cNvSpPr>
          <p:nvPr>
            <p:ph sz="quarter" idx="10"/>
          </p:nvPr>
        </p:nvSpPr>
        <p:spPr>
          <a:xfrm>
            <a:off x="684213" y="1376363"/>
            <a:ext cx="7920037" cy="410527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55576" y="518172"/>
            <a:ext cx="622300" cy="62388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0"/>
            <a:ext cx="7713662" cy="868363"/>
          </a:xfrm>
        </p:spPr>
        <p:txBody>
          <a:bodyPr/>
          <a:lstStyle/>
          <a:p>
            <a:r>
              <a:rPr lang="zh-CN" altLang="en-US" dirty="0" smtClean="0"/>
              <a:t>单击此处编辑母版标题样式</a:t>
            </a:r>
            <a:endParaRPr lang="zh-CN" altLang="en-US" dirty="0"/>
          </a:p>
        </p:txBody>
      </p:sp>
      <p:sp>
        <p:nvSpPr>
          <p:cNvPr id="3" name="文本占位符 6"/>
          <p:cNvSpPr>
            <a:spLocks noGrp="1"/>
          </p:cNvSpPr>
          <p:nvPr>
            <p:ph type="body" sz="quarter" idx="10" hasCustomPrompt="1"/>
          </p:nvPr>
        </p:nvSpPr>
        <p:spPr>
          <a:xfrm>
            <a:off x="684213" y="1376363"/>
            <a:ext cx="7920037" cy="3924300"/>
          </a:xfrm>
        </p:spPr>
        <p:txBody>
          <a:bodyPr/>
          <a:lstStyle/>
          <a:p>
            <a:r>
              <a:rPr lang="zh-CN" altLang="en-US" dirty="0" smtClean="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4213" y="387350"/>
            <a:ext cx="7713662" cy="868363"/>
          </a:xfrm>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2.xml"/><Relationship Id="rId3" Type="http://schemas.openxmlformats.org/officeDocument/2006/relationships/image" Target="../media/image1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7"/>
          <p:cNvPicPr>
            <a:picLocks noChangeAspect="1" noChangeArrowheads="1"/>
          </p:cNvPicPr>
          <p:nvPr/>
        </p:nvPicPr>
        <p:blipFill>
          <a:blip r:embed="rId16" cstate="print"/>
          <a:srcRect/>
          <a:stretch>
            <a:fillRect/>
          </a:stretch>
        </p:blipFill>
        <p:spPr bwMode="auto">
          <a:xfrm>
            <a:off x="0" y="6221413"/>
            <a:ext cx="9142413" cy="636587"/>
          </a:xfrm>
          <a:prstGeom prst="rect">
            <a:avLst/>
          </a:prstGeom>
          <a:noFill/>
          <a:ln w="9525">
            <a:noFill/>
            <a:miter lim="800000"/>
            <a:headEnd/>
            <a:tailEnd/>
          </a:ln>
        </p:spPr>
      </p:pic>
      <p:pic>
        <p:nvPicPr>
          <p:cNvPr id="7171" name="Picture 4" descr="8"/>
          <p:cNvPicPr>
            <a:picLocks noChangeAspect="1" noChangeArrowheads="1"/>
          </p:cNvPicPr>
          <p:nvPr/>
        </p:nvPicPr>
        <p:blipFill>
          <a:blip r:embed="rId17" cstate="print"/>
          <a:srcRect/>
          <a:stretch>
            <a:fillRect/>
          </a:stretch>
        </p:blipFill>
        <p:spPr bwMode="auto">
          <a:xfrm>
            <a:off x="7508875" y="6399213"/>
            <a:ext cx="1311275" cy="314325"/>
          </a:xfrm>
          <a:prstGeom prst="rect">
            <a:avLst/>
          </a:prstGeom>
          <a:noFill/>
          <a:ln w="9525">
            <a:noFill/>
            <a:miter lim="800000"/>
            <a:headEnd/>
            <a:tailEnd/>
          </a:ln>
        </p:spPr>
      </p:pic>
      <p:sp>
        <p:nvSpPr>
          <p:cNvPr id="7172" name="Rectangle 6"/>
          <p:cNvSpPr>
            <a:spLocks noGrp="1" noChangeArrowheads="1"/>
          </p:cNvSpPr>
          <p:nvPr>
            <p:ph type="title"/>
          </p:nvPr>
        </p:nvSpPr>
        <p:spPr bwMode="auto">
          <a:xfrm>
            <a:off x="652463" y="387350"/>
            <a:ext cx="7745412"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smtClean="0"/>
              <a:t>单击此处编辑母版标题样式</a:t>
            </a:r>
          </a:p>
        </p:txBody>
      </p:sp>
      <p:sp>
        <p:nvSpPr>
          <p:cNvPr id="7173" name="Rectangle 57"/>
          <p:cNvSpPr>
            <a:spLocks noGrp="1" noChangeArrowheads="1"/>
          </p:cNvSpPr>
          <p:nvPr>
            <p:ph type="body" idx="1"/>
          </p:nvPr>
        </p:nvSpPr>
        <p:spPr bwMode="auto">
          <a:xfrm>
            <a:off x="652463" y="1374775"/>
            <a:ext cx="7929562"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8" name="Rectangle 69"/>
          <p:cNvSpPr>
            <a:spLocks noChangeArrowheads="1"/>
          </p:cNvSpPr>
          <p:nvPr userDrawn="1"/>
        </p:nvSpPr>
        <p:spPr bwMode="auto">
          <a:xfrm>
            <a:off x="6096000" y="6417332"/>
            <a:ext cx="657095" cy="265552"/>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defRPr/>
            </a:pPr>
            <a:r>
              <a:rPr lang="zh-CN" altLang="en-US" sz="1200" dirty="0" smtClean="0">
                <a:latin typeface="+mn-lt"/>
                <a:ea typeface="+mn-ea"/>
              </a:rPr>
              <a:t>第</a:t>
            </a:r>
            <a:fld id="{2F2CF7F5-F178-4429-B6CA-28062DF31937}" type="slidenum">
              <a:rPr lang="en-US" altLang="zh-CN" sz="1200" smtClean="0">
                <a:latin typeface="+mn-lt"/>
                <a:ea typeface="+mn-ea"/>
              </a:rPr>
              <a:pPr defTabSz="801688" eaLnBrk="0" fontAlgn="base" hangingPunct="0">
                <a:defRPr/>
              </a:pPr>
              <a:t>‹#›</a:t>
            </a:fld>
            <a:r>
              <a:rPr lang="zh-CN" altLang="en-US" sz="1200" dirty="0" smtClean="0">
                <a:latin typeface="+mn-lt"/>
                <a:ea typeface="+mn-ea"/>
              </a:rPr>
              <a:t>页</a:t>
            </a:r>
            <a:endParaRPr lang="en-US" altLang="zh-CN" sz="1200" dirty="0">
              <a:latin typeface="+mn-lt"/>
              <a:ea typeface="+mn-ea"/>
            </a:endParaRPr>
          </a:p>
        </p:txBody>
      </p:sp>
      <p:sp>
        <p:nvSpPr>
          <p:cNvPr id="10" name="Rectangle 54"/>
          <p:cNvSpPr>
            <a:spLocks noChangeArrowheads="1"/>
          </p:cNvSpPr>
          <p:nvPr userDrawn="1"/>
        </p:nvSpPr>
        <p:spPr bwMode="auto">
          <a:xfrm>
            <a:off x="647564" y="6409397"/>
            <a:ext cx="2547035" cy="265552"/>
          </a:xfrm>
          <a:prstGeom prst="rect">
            <a:avLst/>
          </a:prstGeom>
          <a:noFill/>
          <a:ln w="9525" algn="ctr">
            <a:noFill/>
            <a:miter lim="800000"/>
            <a:headEnd/>
            <a:tailEnd/>
          </a:ln>
          <a:effectLst/>
        </p:spPr>
        <p:txBody>
          <a:bodyPr wrap="none" lIns="80101" tIns="40052" rIns="80101" bIns="40052">
            <a:spAutoFit/>
          </a:bodyPr>
          <a:lstStyle/>
          <a:p>
            <a:pPr defTabSz="801688"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2017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
        <p:nvSpPr>
          <p:cNvPr id="11" name="TextBox 10"/>
          <p:cNvSpPr txBox="1"/>
          <p:nvPr userDrawn="1"/>
        </p:nvSpPr>
        <p:spPr bwMode="auto">
          <a:xfrm>
            <a:off x="-1836712" y="2312876"/>
            <a:ext cx="1800200" cy="1178166"/>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1400" dirty="0" smtClean="0">
                <a:solidFill>
                  <a:srgbClr val="000000"/>
                </a:solidFill>
                <a:latin typeface="+mn-lt"/>
                <a:ea typeface="+mn-ea"/>
                <a:cs typeface="Arial" pitchFamily="34" charset="0"/>
              </a:rPr>
              <a:t>参考线：</a:t>
            </a:r>
            <a:endParaRPr lang="en-US" altLang="zh-CN" sz="1400" dirty="0" smtClean="0">
              <a:solidFill>
                <a:srgbClr val="000000"/>
              </a:solidFill>
              <a:latin typeface="+mn-lt"/>
              <a:ea typeface="+mn-ea"/>
              <a:cs typeface="Arial" pitchFamily="34" charset="0"/>
            </a:endParaRPr>
          </a:p>
          <a:p>
            <a:pPr algn="l" defTabSz="1001649" eaLnBrk="0" hangingPunct="0"/>
            <a:r>
              <a:rPr lang="zh-CN" altLang="en-US" sz="1400" dirty="0" smtClean="0">
                <a:solidFill>
                  <a:srgbClr val="000000"/>
                </a:solidFill>
                <a:latin typeface="+mn-lt"/>
                <a:ea typeface="+mn-ea"/>
                <a:cs typeface="Arial" pitchFamily="34" charset="0"/>
              </a:rPr>
              <a:t>左：</a:t>
            </a:r>
            <a:r>
              <a:rPr lang="en-US" altLang="zh-CN" sz="1400" dirty="0" smtClean="0">
                <a:solidFill>
                  <a:srgbClr val="000000"/>
                </a:solidFill>
                <a:latin typeface="+mn-lt"/>
                <a:ea typeface="+mn-ea"/>
                <a:cs typeface="Arial" pitchFamily="34" charset="0"/>
              </a:rPr>
              <a:t>10.6</a:t>
            </a:r>
          </a:p>
          <a:p>
            <a:pPr algn="l" defTabSz="1001649" eaLnBrk="0" hangingPunct="0"/>
            <a:r>
              <a:rPr lang="zh-CN" altLang="en-US" sz="1400" dirty="0" smtClean="0">
                <a:solidFill>
                  <a:srgbClr val="000000"/>
                </a:solidFill>
                <a:latin typeface="+mn-lt"/>
                <a:ea typeface="+mn-ea"/>
                <a:cs typeface="Arial" pitchFamily="34" charset="0"/>
              </a:rPr>
              <a:t>右：</a:t>
            </a:r>
            <a:r>
              <a:rPr lang="en-US" altLang="zh-CN" sz="1400" dirty="0" smtClean="0">
                <a:solidFill>
                  <a:srgbClr val="000000"/>
                </a:solidFill>
                <a:latin typeface="+mn-lt"/>
                <a:ea typeface="+mn-ea"/>
                <a:cs typeface="Arial" pitchFamily="34" charset="0"/>
              </a:rPr>
              <a:t>11.2</a:t>
            </a:r>
          </a:p>
          <a:p>
            <a:pPr algn="l" defTabSz="1001649" eaLnBrk="0" hangingPunct="0"/>
            <a:r>
              <a:rPr lang="zh-CN" altLang="en-US" sz="1400" dirty="0" smtClean="0">
                <a:solidFill>
                  <a:srgbClr val="000000"/>
                </a:solidFill>
                <a:latin typeface="+mn-lt"/>
                <a:ea typeface="+mn-ea"/>
                <a:cs typeface="Arial" pitchFamily="34" charset="0"/>
              </a:rPr>
              <a:t>上：</a:t>
            </a:r>
            <a:r>
              <a:rPr lang="en-US" altLang="zh-CN" sz="1400" dirty="0" smtClean="0">
                <a:solidFill>
                  <a:srgbClr val="000000"/>
                </a:solidFill>
                <a:latin typeface="+mn-lt"/>
                <a:ea typeface="+mn-ea"/>
                <a:cs typeface="Arial" pitchFamily="34" charset="0"/>
              </a:rPr>
              <a:t>5.7</a:t>
            </a:r>
          </a:p>
          <a:p>
            <a:pPr algn="l" defTabSz="1001649" eaLnBrk="0" hangingPunct="0"/>
            <a:r>
              <a:rPr lang="zh-CN" altLang="en-US" sz="1400" dirty="0" smtClean="0">
                <a:solidFill>
                  <a:srgbClr val="000000"/>
                </a:solidFill>
                <a:latin typeface="+mn-lt"/>
                <a:ea typeface="+mn-ea"/>
                <a:cs typeface="Arial" pitchFamily="34" charset="0"/>
              </a:rPr>
              <a:t>下：</a:t>
            </a:r>
            <a:r>
              <a:rPr lang="en-US" altLang="zh-CN" sz="1400" dirty="0" smtClean="0">
                <a:solidFill>
                  <a:srgbClr val="000000"/>
                </a:solidFill>
                <a:latin typeface="+mn-lt"/>
                <a:ea typeface="+mn-ea"/>
                <a:cs typeface="Arial" pitchFamily="34" charset="0"/>
              </a:rPr>
              <a:t>7.8</a:t>
            </a:r>
            <a:endParaRPr lang="zh-CN" altLang="en-US" sz="1400" dirty="0" smtClean="0">
              <a:solidFill>
                <a:srgbClr val="000000"/>
              </a:solidFill>
              <a:latin typeface="+mn-lt"/>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855" r:id="rId1"/>
    <p:sldLayoutId id="2147483830" r:id="rId2"/>
    <p:sldLayoutId id="2147483846" r:id="rId3"/>
    <p:sldLayoutId id="2147483826" r:id="rId4"/>
    <p:sldLayoutId id="2147483848" r:id="rId5"/>
    <p:sldLayoutId id="2147483849" r:id="rId6"/>
    <p:sldLayoutId id="2147483858" r:id="rId7"/>
    <p:sldLayoutId id="2147483828" r:id="rId8"/>
    <p:sldLayoutId id="2147483863" r:id="rId9"/>
    <p:sldLayoutId id="2147483862" r:id="rId10"/>
    <p:sldLayoutId id="2147483851" r:id="rId11"/>
    <p:sldLayoutId id="2147483852" r:id="rId12"/>
    <p:sldLayoutId id="2147483850" r:id="rId13"/>
    <p:sldLayoutId id="2147483861" r:id="rId14"/>
  </p:sldLayoutIdLst>
  <p:timing>
    <p:tnLst>
      <p:par>
        <p:cTn id="1" dur="indefinite" restart="never" nodeType="tmRoot"/>
      </p:par>
    </p:tnLst>
  </p:timing>
  <p:hf hdr="0" ftr="0" dt="0"/>
  <p:txStyles>
    <p:title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0"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0"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5"/>
          <p:cNvPicPr>
            <a:picLocks noChangeAspect="1" noChangeArrowheads="1"/>
          </p:cNvPicPr>
          <p:nvPr/>
        </p:nvPicPr>
        <p:blipFill>
          <a:blip r:embed="rId3" cstate="print"/>
          <a:srcRect/>
          <a:stretch>
            <a:fillRect/>
          </a:stretch>
        </p:blipFill>
        <p:spPr bwMode="auto">
          <a:xfrm>
            <a:off x="0" y="5943600"/>
            <a:ext cx="9144000" cy="931863"/>
          </a:xfrm>
          <a:prstGeom prst="rect">
            <a:avLst/>
          </a:prstGeom>
          <a:noFill/>
          <a:ln w="9525">
            <a:noFill/>
            <a:miter lim="800000"/>
            <a:headEnd/>
            <a:tailEnd/>
          </a:ln>
        </p:spPr>
      </p:pic>
      <p:sp>
        <p:nvSpPr>
          <p:cNvPr id="1418249" name="Text Box 9"/>
          <p:cNvSpPr txBox="1">
            <a:spLocks noChangeArrowheads="1"/>
          </p:cNvSpPr>
          <p:nvPr/>
        </p:nvSpPr>
        <p:spPr bwMode="auto">
          <a:xfrm>
            <a:off x="3436938" y="3189288"/>
            <a:ext cx="2530475" cy="444500"/>
          </a:xfrm>
          <a:prstGeom prst="rect">
            <a:avLst/>
          </a:prstGeom>
          <a:noFill/>
          <a:ln w="9525">
            <a:noFill/>
            <a:miter lim="800000"/>
            <a:headEnd/>
            <a:tailEnd/>
          </a:ln>
        </p:spPr>
        <p:txBody>
          <a:bodyPr wrap="none" lIns="78358" tIns="39179" rIns="78358" bIns="39179">
            <a:spAutoFit/>
          </a:bodyPr>
          <a:lstStyle/>
          <a:p>
            <a:pPr defTabSz="784225" eaLnBrk="0" hangingPunct="0">
              <a:buSzPct val="100000"/>
              <a:defRPr/>
            </a:pPr>
            <a:r>
              <a:rPr lang="zh-CN" altLang="zh-CN" sz="2400">
                <a:solidFill>
                  <a:srgbClr val="666666"/>
                </a:solidFill>
                <a:latin typeface="Arial" pitchFamily="34" charset="0"/>
                <a:ea typeface="MS PGothic" pitchFamily="34" charset="-128"/>
                <a:sym typeface="FrutigerNext LT Regular" pitchFamily="34" charset="0"/>
              </a:rPr>
              <a:t>www.huawei.com</a:t>
            </a:r>
          </a:p>
        </p:txBody>
      </p:sp>
    </p:spTree>
    <p:extLst>
      <p:ext uri="{BB962C8B-B14F-4D97-AF65-F5344CB8AC3E}">
        <p14:creationId xmlns:p14="http://schemas.microsoft.com/office/powerpoint/2010/main" val="849833947"/>
      </p:ext>
    </p:extLst>
  </p:cSld>
  <p:clrMap bg1="lt1" tx1="dk1" bg2="lt2" tx2="dk2" accent1="accent1" accent2="accent2" accent3="accent3" accent4="accent4" accent5="accent5" accent6="accent6" hlink="hlink" folHlink="folHlink"/>
  <p:sldLayoutIdLst>
    <p:sldLayoutId id="2147483860" r:id="rId1"/>
  </p:sldLayoutIdLst>
  <p:timing>
    <p:tnLst>
      <p:par>
        <p:cTn id="1" dur="indefinite" restart="never" nodeType="tmRoot"/>
      </p:par>
    </p:tnLst>
  </p:timing>
  <p:txStyles>
    <p:titleStyle>
      <a:lvl1pPr algn="ctr" defTabSz="801688" rtl="0" eaLnBrk="0" fontAlgn="base" hangingPunct="0">
        <a:spcBef>
          <a:spcPct val="0"/>
        </a:spcBef>
        <a:spcAft>
          <a:spcPct val="0"/>
        </a:spcAft>
        <a:defRPr sz="3700" baseline="0">
          <a:solidFill>
            <a:schemeClr val="tx2"/>
          </a:solidFill>
          <a:latin typeface="+mj-lt"/>
          <a:ea typeface="+mj-ea"/>
          <a:cs typeface="+mj-cs"/>
        </a:defRPr>
      </a:lvl1pPr>
      <a:lvl2pPr algn="ctr" defTabSz="801688" rtl="0" eaLnBrk="0" fontAlgn="base" hangingPunct="0">
        <a:spcBef>
          <a:spcPct val="0"/>
        </a:spcBef>
        <a:spcAft>
          <a:spcPct val="0"/>
        </a:spcAft>
        <a:defRPr sz="3700">
          <a:solidFill>
            <a:schemeClr val="tx2"/>
          </a:solidFill>
          <a:latin typeface="Arial" charset="0"/>
          <a:ea typeface="宋体" pitchFamily="2" charset="-122"/>
        </a:defRPr>
      </a:lvl2pPr>
      <a:lvl3pPr algn="ctr" defTabSz="801688" rtl="0" eaLnBrk="0" fontAlgn="base" hangingPunct="0">
        <a:spcBef>
          <a:spcPct val="0"/>
        </a:spcBef>
        <a:spcAft>
          <a:spcPct val="0"/>
        </a:spcAft>
        <a:defRPr sz="3700">
          <a:solidFill>
            <a:schemeClr val="tx2"/>
          </a:solidFill>
          <a:latin typeface="Arial" charset="0"/>
          <a:ea typeface="宋体" pitchFamily="2" charset="-122"/>
        </a:defRPr>
      </a:lvl3pPr>
      <a:lvl4pPr algn="ctr" defTabSz="801688" rtl="0" eaLnBrk="0" fontAlgn="base" hangingPunct="0">
        <a:spcBef>
          <a:spcPct val="0"/>
        </a:spcBef>
        <a:spcAft>
          <a:spcPct val="0"/>
        </a:spcAft>
        <a:defRPr sz="3700">
          <a:solidFill>
            <a:schemeClr val="tx2"/>
          </a:solidFill>
          <a:latin typeface="Arial" charset="0"/>
          <a:ea typeface="宋体" pitchFamily="2" charset="-122"/>
        </a:defRPr>
      </a:lvl4pPr>
      <a:lvl5pPr algn="ctr" defTabSz="801688" rtl="0" eaLnBrk="0" fontAlgn="base" hangingPunct="0">
        <a:spcBef>
          <a:spcPct val="0"/>
        </a:spcBef>
        <a:spcAft>
          <a:spcPct val="0"/>
        </a:spcAft>
        <a:defRPr sz="3700">
          <a:solidFill>
            <a:schemeClr val="tx2"/>
          </a:solidFill>
          <a:latin typeface="Arial" charset="0"/>
          <a:ea typeface="宋体" pitchFamily="2" charset="-122"/>
        </a:defRPr>
      </a:lvl5pPr>
      <a:lvl6pPr marL="457200" algn="ctr" defTabSz="801688" rtl="0" fontAlgn="base">
        <a:spcBef>
          <a:spcPct val="0"/>
        </a:spcBef>
        <a:spcAft>
          <a:spcPct val="0"/>
        </a:spcAft>
        <a:defRPr sz="3700">
          <a:solidFill>
            <a:schemeClr val="tx2"/>
          </a:solidFill>
          <a:latin typeface="Arial" charset="0"/>
          <a:ea typeface="宋体" pitchFamily="2" charset="-122"/>
        </a:defRPr>
      </a:lvl6pPr>
      <a:lvl7pPr marL="914400" algn="ctr" defTabSz="801688" rtl="0" fontAlgn="base">
        <a:spcBef>
          <a:spcPct val="0"/>
        </a:spcBef>
        <a:spcAft>
          <a:spcPct val="0"/>
        </a:spcAft>
        <a:defRPr sz="3700">
          <a:solidFill>
            <a:schemeClr val="tx2"/>
          </a:solidFill>
          <a:latin typeface="Arial" charset="0"/>
          <a:ea typeface="宋体" pitchFamily="2" charset="-122"/>
        </a:defRPr>
      </a:lvl7pPr>
      <a:lvl8pPr marL="1371600" algn="ctr" defTabSz="801688" rtl="0" fontAlgn="base">
        <a:spcBef>
          <a:spcPct val="0"/>
        </a:spcBef>
        <a:spcAft>
          <a:spcPct val="0"/>
        </a:spcAft>
        <a:defRPr sz="3700">
          <a:solidFill>
            <a:schemeClr val="tx2"/>
          </a:solidFill>
          <a:latin typeface="Arial" charset="0"/>
          <a:ea typeface="宋体" pitchFamily="2" charset="-122"/>
        </a:defRPr>
      </a:lvl8pPr>
      <a:lvl9pPr marL="1828800" algn="ctr" defTabSz="801688" rtl="0" fontAlgn="base">
        <a:spcBef>
          <a:spcPct val="0"/>
        </a:spcBef>
        <a:spcAft>
          <a:spcPct val="0"/>
        </a:spcAft>
        <a:defRPr sz="3700">
          <a:solidFill>
            <a:schemeClr val="tx2"/>
          </a:solidFill>
          <a:latin typeface="Arial" charset="0"/>
          <a:ea typeface="宋体" pitchFamily="2" charset="-122"/>
        </a:defRPr>
      </a:lvl9pPr>
    </p:titleStyle>
    <p:bodyStyle>
      <a:lvl1pPr marL="301625" indent="-301625" algn="l" defTabSz="801688" rtl="0" eaLnBrk="0" fontAlgn="base" hangingPunct="0">
        <a:spcBef>
          <a:spcPct val="20000"/>
        </a:spcBef>
        <a:spcAft>
          <a:spcPct val="0"/>
        </a:spcAft>
        <a:buChar char="•"/>
        <a:defRPr sz="2800">
          <a:solidFill>
            <a:schemeClr val="tx1"/>
          </a:solidFill>
          <a:latin typeface="+mn-lt"/>
          <a:ea typeface="+mn-ea"/>
          <a:cs typeface="+mn-cs"/>
        </a:defRPr>
      </a:lvl1pPr>
      <a:lvl2pPr marL="654050" indent="-252413"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0175" indent="-198438" algn="l" defTabSz="801688" rtl="0" eaLnBrk="0" fontAlgn="base" hangingPunct="0">
        <a:spcBef>
          <a:spcPct val="20000"/>
        </a:spcBef>
        <a:spcAft>
          <a:spcPct val="0"/>
        </a:spcAft>
        <a:buChar char="–"/>
        <a:defRPr sz="1700">
          <a:solidFill>
            <a:schemeClr val="tx1"/>
          </a:solidFill>
          <a:latin typeface="+mn-lt"/>
          <a:ea typeface="+mn-ea"/>
        </a:defRPr>
      </a:lvl4pPr>
      <a:lvl5pPr marL="1801813" indent="-201613" algn="l" defTabSz="801688" rtl="0" eaLnBrk="0" fontAlgn="base" hangingPunct="0">
        <a:spcBef>
          <a:spcPct val="20000"/>
        </a:spcBef>
        <a:spcAft>
          <a:spcPct val="0"/>
        </a:spcAft>
        <a:buChar char="»"/>
        <a:defRPr sz="1700">
          <a:solidFill>
            <a:schemeClr val="tx1"/>
          </a:solidFill>
          <a:latin typeface="+mn-lt"/>
          <a:ea typeface="+mn-ea"/>
        </a:defRPr>
      </a:lvl5pPr>
      <a:lvl6pPr marL="2259013" indent="-201613" algn="l" defTabSz="801688" rtl="0" fontAlgn="base">
        <a:spcBef>
          <a:spcPct val="20000"/>
        </a:spcBef>
        <a:spcAft>
          <a:spcPct val="0"/>
        </a:spcAft>
        <a:buChar char="»"/>
        <a:defRPr sz="1700">
          <a:solidFill>
            <a:schemeClr val="tx1"/>
          </a:solidFill>
          <a:latin typeface="+mn-lt"/>
          <a:ea typeface="+mn-ea"/>
        </a:defRPr>
      </a:lvl6pPr>
      <a:lvl7pPr marL="2716213" indent="-201613" algn="l" defTabSz="801688" rtl="0" fontAlgn="base">
        <a:spcBef>
          <a:spcPct val="20000"/>
        </a:spcBef>
        <a:spcAft>
          <a:spcPct val="0"/>
        </a:spcAft>
        <a:buChar char="»"/>
        <a:defRPr sz="1700">
          <a:solidFill>
            <a:schemeClr val="tx1"/>
          </a:solidFill>
          <a:latin typeface="+mn-lt"/>
          <a:ea typeface="+mn-ea"/>
        </a:defRPr>
      </a:lvl7pPr>
      <a:lvl8pPr marL="3173413" indent="-201613" algn="l" defTabSz="801688" rtl="0" fontAlgn="base">
        <a:spcBef>
          <a:spcPct val="20000"/>
        </a:spcBef>
        <a:spcAft>
          <a:spcPct val="0"/>
        </a:spcAft>
        <a:buChar char="»"/>
        <a:defRPr sz="1700">
          <a:solidFill>
            <a:schemeClr val="tx1"/>
          </a:solidFill>
          <a:latin typeface="+mn-lt"/>
          <a:ea typeface="+mn-ea"/>
        </a:defRPr>
      </a:lvl8pPr>
      <a:lvl9pPr marL="3630613"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ww.365qy.com/?action-category-catid-5-page-402" TargetMode="External"/><Relationship Id="rId5"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wiki.mbalib.com/w/index.php?title=%E6%B8%A9%E6%96%AF%E9%A1%BF%C2%B7%E7%BD%97%E4%BC%8A%E6%96%AF&amp;action=edit" TargetMode="External"/><Relationship Id="rId4" Type="http://schemas.openxmlformats.org/officeDocument/2006/relationships/image" Target="../media/image22.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png"/><Relationship Id="rId7" Type="http://schemas.openxmlformats.org/officeDocument/2006/relationships/image" Target="../media/image29.jpeg"/><Relationship Id="rId8" Type="http://schemas.openxmlformats.org/officeDocument/2006/relationships/image" Target="../media/image30.jpeg"/><Relationship Id="rId9" Type="http://schemas.openxmlformats.org/officeDocument/2006/relationships/image" Target="../media/image31.png"/><Relationship Id="rId10" Type="http://schemas.openxmlformats.org/officeDocument/2006/relationships/image" Target="../media/image32.jpeg"/><Relationship Id="rId11"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5" Type="http://schemas.openxmlformats.org/officeDocument/2006/relationships/image" Target="../media/image43.jpeg"/><Relationship Id="rId6" Type="http://schemas.openxmlformats.org/officeDocument/2006/relationships/image" Target="../media/image44.jpe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www.jedi.be/blog/2010/02/12/what-is-this-devops-thing-anyway/" TargetMode="External"/><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hyperlink" Target="https://xebialabs.com/periodic-table-of-devops-tools" TargetMode="External"/><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wmf"/><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占位符 8"/>
          <p:cNvSpPr>
            <a:spLocks noGrp="1"/>
          </p:cNvSpPr>
          <p:nvPr>
            <p:ph type="body" sz="quarter" idx="17"/>
          </p:nvPr>
        </p:nvSpPr>
        <p:spPr/>
        <p:txBody>
          <a:bodyPr/>
          <a:lstStyle/>
          <a:p>
            <a:endParaRPr lang="zh-CN" altLang="en-US" dirty="0"/>
          </a:p>
        </p:txBody>
      </p:sp>
      <p:sp>
        <p:nvSpPr>
          <p:cNvPr id="10" name="文本占位符 9"/>
          <p:cNvSpPr>
            <a:spLocks noGrp="1"/>
          </p:cNvSpPr>
          <p:nvPr>
            <p:ph type="body" sz="quarter" idx="18"/>
          </p:nvPr>
        </p:nvSpPr>
        <p:spPr/>
        <p:txBody>
          <a:bodyPr/>
          <a:lstStyle/>
          <a:p>
            <a:endParaRPr lang="en-US" altLang="zh-CN" dirty="0" smtClean="0"/>
          </a:p>
        </p:txBody>
      </p:sp>
      <p:sp>
        <p:nvSpPr>
          <p:cNvPr id="30" name="文本占位符 29"/>
          <p:cNvSpPr>
            <a:spLocks noGrp="1"/>
          </p:cNvSpPr>
          <p:nvPr>
            <p:ph type="body" sz="quarter" idx="19"/>
          </p:nvPr>
        </p:nvSpPr>
        <p:spPr/>
        <p:txBody>
          <a:bodyPr/>
          <a:lstStyle/>
          <a:p>
            <a:endParaRPr lang="en-US" altLang="zh-CN" dirty="0" smtClean="0"/>
          </a:p>
        </p:txBody>
      </p:sp>
      <p:sp>
        <p:nvSpPr>
          <p:cNvPr id="52" name="文本占位符 51"/>
          <p:cNvSpPr>
            <a:spLocks noGrp="1"/>
          </p:cNvSpPr>
          <p:nvPr>
            <p:ph type="body" sz="quarter" idx="20"/>
          </p:nvPr>
        </p:nvSpPr>
        <p:spPr/>
        <p:txBody>
          <a:bodyPr/>
          <a:lstStyle/>
          <a:p>
            <a:endParaRPr lang="zh-CN" altLang="en-US" dirty="0"/>
          </a:p>
        </p:txBody>
      </p:sp>
      <p:sp>
        <p:nvSpPr>
          <p:cNvPr id="3" name="文本占位符 2"/>
          <p:cNvSpPr>
            <a:spLocks noGrp="1"/>
          </p:cNvSpPr>
          <p:nvPr>
            <p:ph type="body" sz="quarter" idx="13"/>
          </p:nvPr>
        </p:nvSpPr>
        <p:spPr/>
        <p:txBody>
          <a:bodyPr/>
          <a:lstStyle/>
          <a:p>
            <a:pPr>
              <a:lnSpc>
                <a:spcPct val="100000"/>
              </a:lnSpc>
            </a:pPr>
            <a:r>
              <a:rPr lang="zh-CN" altLang="en-US" dirty="0" smtClean="0"/>
              <a:t>王金伦</a:t>
            </a:r>
            <a:r>
              <a:rPr lang="en-US" altLang="zh-CN" dirty="0" smtClean="0"/>
              <a:t>/315838</a:t>
            </a:r>
            <a:endParaRPr lang="zh-CN" altLang="en-US" dirty="0"/>
          </a:p>
        </p:txBody>
      </p:sp>
      <p:sp>
        <p:nvSpPr>
          <p:cNvPr id="4" name="文本占位符 3"/>
          <p:cNvSpPr>
            <a:spLocks noGrp="1"/>
          </p:cNvSpPr>
          <p:nvPr>
            <p:ph type="body" sz="quarter" idx="14"/>
          </p:nvPr>
        </p:nvSpPr>
        <p:spPr/>
        <p:txBody>
          <a:bodyPr/>
          <a:lstStyle/>
          <a:p>
            <a:r>
              <a:rPr lang="en-US" altLang="zh-CN" dirty="0" smtClean="0"/>
              <a:t>2017.4.30</a:t>
            </a:r>
            <a:endParaRPr lang="zh-CN" altLang="en-US" dirty="0"/>
          </a:p>
        </p:txBody>
      </p:sp>
      <p:sp>
        <p:nvSpPr>
          <p:cNvPr id="5" name="文本占位符 4"/>
          <p:cNvSpPr>
            <a:spLocks noGrp="1"/>
          </p:cNvSpPr>
          <p:nvPr>
            <p:ph type="body" sz="quarter" idx="15"/>
          </p:nvPr>
        </p:nvSpPr>
        <p:spPr/>
        <p:txBody>
          <a:bodyPr/>
          <a:lstStyle/>
          <a:p>
            <a:endParaRPr lang="zh-CN" altLang="en-US" dirty="0"/>
          </a:p>
        </p:txBody>
      </p:sp>
      <p:sp>
        <p:nvSpPr>
          <p:cNvPr id="6" name="文本占位符 5"/>
          <p:cNvSpPr>
            <a:spLocks noGrp="1"/>
          </p:cNvSpPr>
          <p:nvPr>
            <p:ph type="body" sz="quarter" idx="16"/>
          </p:nvPr>
        </p:nvSpPr>
        <p:spPr/>
        <p:txBody>
          <a:bodyPr/>
          <a:lstStyle/>
          <a:p>
            <a:r>
              <a:rPr lang="zh-CN" altLang="en-US" dirty="0" smtClean="0"/>
              <a:t>新开发</a:t>
            </a:r>
            <a:endParaRPr lang="zh-CN" altLang="en-US" dirty="0"/>
          </a:p>
        </p:txBody>
      </p:sp>
      <p:sp>
        <p:nvSpPr>
          <p:cNvPr id="53" name="文本占位符 52"/>
          <p:cNvSpPr>
            <a:spLocks noGrp="1"/>
          </p:cNvSpPr>
          <p:nvPr>
            <p:ph type="body" sz="quarter" idx="21"/>
          </p:nvPr>
        </p:nvSpPr>
        <p:spPr/>
        <p:txBody>
          <a:bodyPr/>
          <a:lstStyle/>
          <a:p>
            <a:endParaRPr lang="zh-CN" altLang="en-US"/>
          </a:p>
        </p:txBody>
      </p:sp>
      <p:sp>
        <p:nvSpPr>
          <p:cNvPr id="54" name="文本占位符 53"/>
          <p:cNvSpPr>
            <a:spLocks noGrp="1"/>
          </p:cNvSpPr>
          <p:nvPr>
            <p:ph type="body" sz="quarter" idx="22"/>
          </p:nvPr>
        </p:nvSpPr>
        <p:spPr/>
        <p:txBody>
          <a:bodyPr/>
          <a:lstStyle/>
          <a:p>
            <a:endParaRPr lang="zh-CN" altLang="en-US"/>
          </a:p>
        </p:txBody>
      </p:sp>
      <p:sp>
        <p:nvSpPr>
          <p:cNvPr id="55" name="文本占位符 54"/>
          <p:cNvSpPr>
            <a:spLocks noGrp="1"/>
          </p:cNvSpPr>
          <p:nvPr>
            <p:ph type="body" sz="quarter" idx="23"/>
          </p:nvPr>
        </p:nvSpPr>
        <p:spPr/>
        <p:txBody>
          <a:bodyPr/>
          <a:lstStyle/>
          <a:p>
            <a:endParaRPr lang="zh-CN" altLang="en-US"/>
          </a:p>
        </p:txBody>
      </p:sp>
      <p:sp>
        <p:nvSpPr>
          <p:cNvPr id="56" name="文本占位符 55"/>
          <p:cNvSpPr>
            <a:spLocks noGrp="1"/>
          </p:cNvSpPr>
          <p:nvPr>
            <p:ph type="body" sz="quarter" idx="24"/>
          </p:nvPr>
        </p:nvSpPr>
        <p:spPr/>
        <p:txBody>
          <a:bodyPr/>
          <a:lstStyle/>
          <a:p>
            <a:endParaRPr lang="zh-CN" altLang="en-US"/>
          </a:p>
        </p:txBody>
      </p:sp>
      <p:sp>
        <p:nvSpPr>
          <p:cNvPr id="57" name="文本占位符 56"/>
          <p:cNvSpPr>
            <a:spLocks noGrp="1"/>
          </p:cNvSpPr>
          <p:nvPr>
            <p:ph type="body" sz="quarter" idx="25"/>
          </p:nvPr>
        </p:nvSpPr>
        <p:spPr/>
        <p:txBody>
          <a:bodyPr/>
          <a:lstStyle/>
          <a:p>
            <a:endParaRPr lang="zh-CN" altLang="en-US" dirty="0"/>
          </a:p>
        </p:txBody>
      </p:sp>
      <p:sp>
        <p:nvSpPr>
          <p:cNvPr id="58" name="文本占位符 57"/>
          <p:cNvSpPr>
            <a:spLocks noGrp="1"/>
          </p:cNvSpPr>
          <p:nvPr>
            <p:ph type="body" sz="quarter" idx="26"/>
          </p:nvPr>
        </p:nvSpPr>
        <p:spPr/>
        <p:txBody>
          <a:bodyPr/>
          <a:lstStyle/>
          <a:p>
            <a:endParaRPr lang="zh-CN" altLang="en-US" dirty="0"/>
          </a:p>
        </p:txBody>
      </p:sp>
      <p:sp>
        <p:nvSpPr>
          <p:cNvPr id="59" name="文本占位符 58"/>
          <p:cNvSpPr>
            <a:spLocks noGrp="1"/>
          </p:cNvSpPr>
          <p:nvPr>
            <p:ph type="body" sz="quarter" idx="27"/>
          </p:nvPr>
        </p:nvSpPr>
        <p:spPr/>
        <p:txBody>
          <a:bodyPr/>
          <a:lstStyle/>
          <a:p>
            <a:endParaRPr lang="zh-CN" altLang="en-US" dirty="0"/>
          </a:p>
        </p:txBody>
      </p:sp>
      <p:sp>
        <p:nvSpPr>
          <p:cNvPr id="60" name="文本占位符 59"/>
          <p:cNvSpPr>
            <a:spLocks noGrp="1"/>
          </p:cNvSpPr>
          <p:nvPr>
            <p:ph type="body" sz="quarter" idx="28"/>
          </p:nvPr>
        </p:nvSpPr>
        <p:spPr/>
        <p:txBody>
          <a:bodyPr/>
          <a:lstStyle/>
          <a:p>
            <a:endParaRPr lang="zh-CN" altLang="en-US" dirty="0"/>
          </a:p>
        </p:txBody>
      </p:sp>
      <p:sp>
        <p:nvSpPr>
          <p:cNvPr id="61" name="文本占位符 60"/>
          <p:cNvSpPr>
            <a:spLocks noGrp="1"/>
          </p:cNvSpPr>
          <p:nvPr>
            <p:ph type="body" sz="quarter" idx="29"/>
          </p:nvPr>
        </p:nvSpPr>
        <p:spPr/>
        <p:txBody>
          <a:bodyPr/>
          <a:lstStyle/>
          <a:p>
            <a:endParaRPr lang="zh-CN" altLang="en-US"/>
          </a:p>
        </p:txBody>
      </p:sp>
      <p:sp>
        <p:nvSpPr>
          <p:cNvPr id="62" name="文本占位符 61"/>
          <p:cNvSpPr>
            <a:spLocks noGrp="1"/>
          </p:cNvSpPr>
          <p:nvPr>
            <p:ph type="body" sz="quarter" idx="30"/>
          </p:nvPr>
        </p:nvSpPr>
        <p:spPr/>
        <p:txBody>
          <a:bodyPr/>
          <a:lstStyle/>
          <a:p>
            <a:endParaRPr lang="zh-CN" altLang="en-US" dirty="0"/>
          </a:p>
        </p:txBody>
      </p:sp>
      <p:sp>
        <p:nvSpPr>
          <p:cNvPr id="63" name="文本占位符 62"/>
          <p:cNvSpPr>
            <a:spLocks noGrp="1"/>
          </p:cNvSpPr>
          <p:nvPr>
            <p:ph type="body" sz="quarter" idx="31"/>
          </p:nvPr>
        </p:nvSpPr>
        <p:spPr/>
        <p:txBody>
          <a:bodyPr/>
          <a:lstStyle/>
          <a:p>
            <a:endParaRPr lang="zh-CN" altLang="en-US"/>
          </a:p>
        </p:txBody>
      </p:sp>
      <p:sp>
        <p:nvSpPr>
          <p:cNvPr id="64" name="文本占位符 63"/>
          <p:cNvSpPr>
            <a:spLocks noGrp="1"/>
          </p:cNvSpPr>
          <p:nvPr>
            <p:ph type="body" sz="quarter" idx="32"/>
          </p:nvPr>
        </p:nvSpPr>
        <p:spPr/>
        <p:txBody>
          <a:bodyPr/>
          <a:lstStyle/>
          <a:p>
            <a:endParaRPr lang="zh-CN" altLang="en-US"/>
          </a:p>
        </p:txBody>
      </p:sp>
      <p:sp>
        <p:nvSpPr>
          <p:cNvPr id="65" name="文本占位符 64"/>
          <p:cNvSpPr>
            <a:spLocks noGrp="1"/>
          </p:cNvSpPr>
          <p:nvPr>
            <p:ph type="body" sz="quarter" idx="33"/>
          </p:nvPr>
        </p:nvSpPr>
        <p:spPr/>
        <p:txBody>
          <a:bodyPr/>
          <a:lstStyle/>
          <a:p>
            <a:endParaRPr lang="zh-CN" altLang="en-US"/>
          </a:p>
        </p:txBody>
      </p:sp>
      <p:sp>
        <p:nvSpPr>
          <p:cNvPr id="66" name="文本占位符 65"/>
          <p:cNvSpPr>
            <a:spLocks noGrp="1"/>
          </p:cNvSpPr>
          <p:nvPr>
            <p:ph type="body" sz="quarter" idx="34"/>
          </p:nvPr>
        </p:nvSpPr>
        <p:spPr/>
        <p:txBody>
          <a:bodyPr/>
          <a:lstStyle/>
          <a:p>
            <a:endParaRPr lang="zh-CN" altLang="en-US"/>
          </a:p>
        </p:txBody>
      </p:sp>
      <p:sp>
        <p:nvSpPr>
          <p:cNvPr id="67" name="文本占位符 66"/>
          <p:cNvSpPr>
            <a:spLocks noGrp="1"/>
          </p:cNvSpPr>
          <p:nvPr>
            <p:ph type="body" sz="quarter" idx="35"/>
          </p:nvPr>
        </p:nvSpPr>
        <p:spPr/>
        <p:txBody>
          <a:bodyPr/>
          <a:lstStyle/>
          <a:p>
            <a:endParaRPr lang="zh-CN" altLang="en-US"/>
          </a:p>
        </p:txBody>
      </p:sp>
      <p:sp>
        <p:nvSpPr>
          <p:cNvPr id="68" name="文本占位符 67"/>
          <p:cNvSpPr>
            <a:spLocks noGrp="1"/>
          </p:cNvSpPr>
          <p:nvPr>
            <p:ph type="body" sz="quarter" idx="36"/>
          </p:nvPr>
        </p:nvSpPr>
        <p:spPr/>
        <p:txBody>
          <a:bodyPr/>
          <a:lstStyle/>
          <a:p>
            <a:endParaRPr lang="zh-CN" altLang="en-US"/>
          </a:p>
        </p:txBody>
      </p:sp>
      <p:sp>
        <p:nvSpPr>
          <p:cNvPr id="69" name="文本占位符 68"/>
          <p:cNvSpPr>
            <a:spLocks noGrp="1"/>
          </p:cNvSpPr>
          <p:nvPr>
            <p:ph type="body" sz="quarter" idx="37"/>
          </p:nvPr>
        </p:nvSpPr>
        <p:spPr/>
        <p:txBody>
          <a:bodyPr/>
          <a:lstStyle/>
          <a:p>
            <a:r>
              <a:rPr lang="zh-CN" altLang="en-US" dirty="0" smtClean="0"/>
              <a:t>王金伦</a:t>
            </a:r>
            <a:r>
              <a:rPr lang="en-US" altLang="zh-CN" dirty="0" smtClean="0"/>
              <a:t>/315838</a:t>
            </a:r>
            <a:endParaRPr lang="zh-CN" altLang="en-US" dirty="0"/>
          </a:p>
        </p:txBody>
      </p:sp>
      <p:sp>
        <p:nvSpPr>
          <p:cNvPr id="70" name="文本占位符 69"/>
          <p:cNvSpPr>
            <a:spLocks noGrp="1"/>
          </p:cNvSpPr>
          <p:nvPr>
            <p:ph type="body" sz="quarter" idx="38"/>
          </p:nvPr>
        </p:nvSpPr>
        <p:spPr/>
        <p:txBody>
          <a:bodyPr/>
          <a:lstStyle/>
          <a:p>
            <a:r>
              <a:rPr lang="en-US" altLang="zh-CN" dirty="0" smtClean="0"/>
              <a:t>2017.5.3</a:t>
            </a:r>
            <a:endParaRPr lang="zh-CN" altLang="en-US" dirty="0"/>
          </a:p>
        </p:txBody>
      </p:sp>
      <p:sp>
        <p:nvSpPr>
          <p:cNvPr id="71" name="文本占位符 70"/>
          <p:cNvSpPr>
            <a:spLocks noGrp="1"/>
          </p:cNvSpPr>
          <p:nvPr>
            <p:ph type="body" sz="quarter" idx="39"/>
          </p:nvPr>
        </p:nvSpPr>
        <p:spPr/>
        <p:txBody>
          <a:bodyPr/>
          <a:lstStyle/>
          <a:p>
            <a:endParaRPr lang="zh-CN" altLang="en-US" dirty="0"/>
          </a:p>
        </p:txBody>
      </p:sp>
      <p:sp>
        <p:nvSpPr>
          <p:cNvPr id="72" name="文本占位符 71"/>
          <p:cNvSpPr>
            <a:spLocks noGrp="1"/>
          </p:cNvSpPr>
          <p:nvPr>
            <p:ph type="body" sz="quarter" idx="40"/>
          </p:nvPr>
        </p:nvSpPr>
        <p:spPr/>
        <p:txBody>
          <a:bodyPr/>
          <a:lstStyle/>
          <a:p>
            <a:r>
              <a:rPr lang="zh-CN" altLang="en-US" dirty="0" smtClean="0"/>
              <a:t>优化</a:t>
            </a:r>
            <a:endParaRPr lang="zh-CN" alt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rPr>
              <a:t>一致性</a:t>
            </a:r>
            <a:endParaRPr lang="zh-CN" altLang="en-US" dirty="0">
              <a:latin typeface="+mj-ea"/>
            </a:endParaRPr>
          </a:p>
        </p:txBody>
      </p:sp>
      <p:sp>
        <p:nvSpPr>
          <p:cNvPr id="11" name="文本占位符 10"/>
          <p:cNvSpPr>
            <a:spLocks noGrp="1"/>
          </p:cNvSpPr>
          <p:nvPr>
            <p:ph type="body" sz="quarter" idx="10"/>
          </p:nvPr>
        </p:nvSpPr>
        <p:spPr>
          <a:xfrm>
            <a:off x="5580111" y="3429000"/>
            <a:ext cx="2958573" cy="2538146"/>
          </a:xfrm>
        </p:spPr>
        <p:txBody>
          <a:bodyPr/>
          <a:lstStyle/>
          <a:p>
            <a:pPr marL="0" indent="0" defTabSz="877888" eaLnBrk="1">
              <a:buClr>
                <a:schemeClr val="bg2"/>
              </a:buClr>
              <a:buNone/>
            </a:pPr>
            <a:r>
              <a:rPr lang="zh-CN" altLang="en-US" sz="1600" dirty="0">
                <a:latin typeface="华文细黑" pitchFamily="2" charset="-122"/>
                <a:ea typeface="华文细黑" pitchFamily="2" charset="-122"/>
              </a:rPr>
              <a:t>例如：</a:t>
            </a:r>
          </a:p>
          <a:p>
            <a:pPr marL="285750" indent="-285750" defTabSz="877888" eaLnBrk="1"/>
            <a:r>
              <a:rPr lang="zh-CN" altLang="en-US" sz="1400" dirty="0">
                <a:latin typeface="华文细黑" pitchFamily="2" charset="-122"/>
                <a:ea typeface="华文细黑" pitchFamily="2" charset="-122"/>
              </a:rPr>
              <a:t>需求分析人员列出的规格是用户想要的么？</a:t>
            </a:r>
          </a:p>
          <a:p>
            <a:pPr marL="285750" indent="-285750" defTabSz="877888" eaLnBrk="1"/>
            <a:r>
              <a:rPr lang="zh-CN" altLang="en-US" sz="1400" dirty="0">
                <a:latin typeface="华文细黑" pitchFamily="2" charset="-122"/>
                <a:ea typeface="华文细黑" pitchFamily="2" charset="-122"/>
              </a:rPr>
              <a:t>研发人员的实现和系统工程师的想法一致么？</a:t>
            </a:r>
          </a:p>
          <a:p>
            <a:pPr marL="285750" indent="-285750" defTabSz="877888" eaLnBrk="1"/>
            <a:r>
              <a:rPr lang="zh-CN" altLang="en-US" sz="1400" dirty="0">
                <a:latin typeface="华文细黑" pitchFamily="2" charset="-122"/>
                <a:ea typeface="华文细黑" pitchFamily="2" charset="-122"/>
              </a:rPr>
              <a:t>高层软件组和底层软件组对接口理解一致么？</a:t>
            </a:r>
          </a:p>
          <a:p>
            <a:endParaRPr lang="zh-CN" altLang="en-US" sz="1400" dirty="0"/>
          </a:p>
        </p:txBody>
      </p:sp>
      <p:sp>
        <p:nvSpPr>
          <p:cNvPr id="4" name="Rectangle 3"/>
          <p:cNvSpPr txBox="1">
            <a:spLocks noChangeArrowheads="1"/>
          </p:cNvSpPr>
          <p:nvPr/>
        </p:nvSpPr>
        <p:spPr bwMode="auto">
          <a:xfrm>
            <a:off x="719572" y="3429000"/>
            <a:ext cx="4627976" cy="2412268"/>
          </a:xfrm>
          <a:prstGeom prst="rect">
            <a:avLst/>
          </a:prstGeom>
          <a:noFill/>
          <a:ln w="9525">
            <a:noFill/>
            <a:miter lim="800000"/>
            <a:headEnd/>
            <a:tailEnd/>
          </a:ln>
          <a:effectLst/>
        </p:spPr>
        <p:txBody>
          <a:bodyPr vert="horz" wrap="square" lIns="87700" tIns="43850" rIns="87700" bIns="43850" numCol="1" anchor="t" anchorCtr="0" compatLnSpc="1">
            <a:prstTxWarp prst="textNoShape">
              <a:avLst/>
            </a:prstTxWarp>
          </a:bodyPr>
          <a:lstStyle/>
          <a:p>
            <a:pPr marL="270000" marR="0" lvl="0" indent="-270000" algn="l" defTabSz="8778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defRPr/>
            </a:pPr>
            <a:r>
              <a:rPr kumimoji="0" lang="zh-CN" altLang="en-US" sz="1600" i="0" u="none" strike="noStrike" kern="0" cap="none" spc="0" normalizeH="0" baseline="0" noProof="0" dirty="0" smtClean="0">
                <a:ln>
                  <a:noFill/>
                </a:ln>
                <a:solidFill>
                  <a:schemeClr val="tx1"/>
                </a:solidFill>
                <a:effectLst/>
                <a:uLnTx/>
                <a:uFillTx/>
                <a:latin typeface="华文细黑" pitchFamily="2" charset="-122"/>
                <a:ea typeface="华文细黑" pitchFamily="2" charset="-122"/>
              </a:rPr>
              <a:t>不同人有不同的经验和惯例，而软件工程师必须掌握由不同人设计的系统，其中很多系统</a:t>
            </a:r>
            <a:r>
              <a:rPr kumimoji="0" lang="zh-CN" altLang="en-US" sz="1600" i="0" u="none" strike="noStrike" kern="0" cap="none" spc="0" normalizeH="0" baseline="0" noProof="0" dirty="0" smtClean="0">
                <a:ln>
                  <a:noFill/>
                </a:ln>
                <a:solidFill>
                  <a:schemeClr val="tx2"/>
                </a:solidFill>
                <a:effectLst/>
                <a:uLnTx/>
                <a:uFillTx/>
                <a:latin typeface="华文细黑" pitchFamily="2" charset="-122"/>
                <a:ea typeface="华文细黑" pitchFamily="2" charset="-122"/>
              </a:rPr>
              <a:t>复杂度是随心所欲、毫无规则</a:t>
            </a:r>
            <a:r>
              <a:rPr kumimoji="0" lang="zh-CN" altLang="en-US" sz="1600" i="0" u="none" strike="noStrike" kern="0" cap="none" spc="0" normalizeH="0" baseline="0" noProof="0" dirty="0" smtClean="0">
                <a:ln>
                  <a:noFill/>
                </a:ln>
                <a:solidFill>
                  <a:schemeClr val="tx1"/>
                </a:solidFill>
                <a:effectLst/>
                <a:uLnTx/>
                <a:uFillTx/>
                <a:latin typeface="华文细黑" pitchFamily="2" charset="-122"/>
                <a:ea typeface="华文细黑" pitchFamily="2" charset="-122"/>
              </a:rPr>
              <a:t>可言的。</a:t>
            </a:r>
          </a:p>
          <a:p>
            <a:pPr marL="270000" marR="0" lvl="0" indent="-270000" algn="l" defTabSz="877888" rtl="0" eaLnBrk="1" fontAlgn="base" latinLnBrk="0" hangingPunct="1">
              <a:lnSpc>
                <a:spcPct val="140000"/>
              </a:lnSpc>
              <a:spcBef>
                <a:spcPct val="0"/>
              </a:spcBef>
              <a:spcAft>
                <a:spcPct val="0"/>
              </a:spcAft>
              <a:buClr>
                <a:schemeClr val="bg1">
                  <a:lumMod val="50000"/>
                </a:schemeClr>
              </a:buClr>
              <a:buSzPct val="60000"/>
              <a:buFont typeface="Wingdings" pitchFamily="2" charset="2"/>
              <a:buChar char="l"/>
              <a:tabLst/>
              <a:defRPr/>
            </a:pPr>
            <a:r>
              <a:rPr kumimoji="0" lang="zh-CN" altLang="en-US" sz="1600" i="0" u="none" strike="noStrike" kern="0" cap="none" spc="0" normalizeH="0" baseline="0" noProof="0" dirty="0" smtClean="0">
                <a:ln>
                  <a:noFill/>
                </a:ln>
                <a:solidFill>
                  <a:schemeClr val="tx1"/>
                </a:solidFill>
                <a:effectLst/>
                <a:uLnTx/>
                <a:uFillTx/>
                <a:latin typeface="华文细黑" pitchFamily="2" charset="-122"/>
                <a:ea typeface="华文细黑" pitchFamily="2" charset="-122"/>
              </a:rPr>
              <a:t>新开发的软件，必须遵循各种接口，</a:t>
            </a:r>
            <a:r>
              <a:rPr kumimoji="0" lang="zh-CN" altLang="en-US" sz="1600" i="0" u="none" strike="noStrike" kern="0" cap="none" spc="0" normalizeH="0" baseline="0" noProof="0" dirty="0" smtClean="0">
                <a:ln>
                  <a:noFill/>
                </a:ln>
                <a:solidFill>
                  <a:schemeClr val="tx2"/>
                </a:solidFill>
                <a:effectLst/>
                <a:uLnTx/>
                <a:uFillTx/>
                <a:latin typeface="华文细黑" pitchFamily="2" charset="-122"/>
                <a:ea typeface="华文细黑" pitchFamily="2" charset="-122"/>
              </a:rPr>
              <a:t>软件开发的目标就是兼容性</a:t>
            </a:r>
            <a:r>
              <a:rPr kumimoji="0" lang="zh-CN" altLang="en-US" sz="1600" i="0" u="none" strike="noStrike" kern="0" cap="none" spc="0" normalizeH="0" baseline="0" noProof="0" dirty="0" smtClean="0">
                <a:ln>
                  <a:noFill/>
                </a:ln>
                <a:solidFill>
                  <a:schemeClr val="tx1"/>
                </a:solidFill>
                <a:effectLst/>
                <a:uLnTx/>
                <a:uFillTx/>
                <a:latin typeface="华文细黑" pitchFamily="2" charset="-122"/>
                <a:ea typeface="华文细黑" pitchFamily="2" charset="-122"/>
              </a:rPr>
              <a:t>，很多复杂性来自保持与其他接口的一致性，这是非常困难的。</a:t>
            </a:r>
            <a:endParaRPr kumimoji="0" lang="en-US" altLang="zh-CN" sz="1600" i="0" u="none" strike="noStrike" kern="0" cap="none" spc="0" normalizeH="0" baseline="0" noProof="0" dirty="0">
              <a:ln>
                <a:noFill/>
              </a:ln>
              <a:solidFill>
                <a:schemeClr val="tx1"/>
              </a:solidFill>
              <a:effectLst/>
              <a:uLnTx/>
              <a:uFillTx/>
              <a:latin typeface="华文细黑" pitchFamily="2" charset="-122"/>
              <a:ea typeface="华文细黑" pitchFamily="2" charset="-122"/>
            </a:endParaRPr>
          </a:p>
        </p:txBody>
      </p:sp>
      <p:pic>
        <p:nvPicPr>
          <p:cNvPr id="5" name="Picture 4" descr="CDMA2000-Network-Interfaces"/>
          <p:cNvPicPr>
            <a:picLocks noChangeAspect="1" noChangeArrowheads="1"/>
          </p:cNvPicPr>
          <p:nvPr/>
        </p:nvPicPr>
        <p:blipFill>
          <a:blip r:embed="rId3" cstate="print"/>
          <a:srcRect/>
          <a:stretch>
            <a:fillRect/>
          </a:stretch>
        </p:blipFill>
        <p:spPr bwMode="auto">
          <a:xfrm>
            <a:off x="828320" y="1379123"/>
            <a:ext cx="4326882" cy="1869857"/>
          </a:xfrm>
          <a:prstGeom prst="rect">
            <a:avLst/>
          </a:prstGeom>
          <a:noFill/>
        </p:spPr>
      </p:pic>
      <p:pic>
        <p:nvPicPr>
          <p:cNvPr id="6" name="Picture 6" descr="1_200804151528321XSsq">
            <a:hlinkClick r:id="rId4"/>
          </p:cNvPr>
          <p:cNvPicPr>
            <a:picLocks noChangeAspect="1" noChangeArrowheads="1"/>
          </p:cNvPicPr>
          <p:nvPr/>
        </p:nvPicPr>
        <p:blipFill>
          <a:blip r:embed="rId5" cstate="print"/>
          <a:srcRect/>
          <a:stretch>
            <a:fillRect/>
          </a:stretch>
        </p:blipFill>
        <p:spPr bwMode="auto">
          <a:xfrm>
            <a:off x="5616116" y="1395462"/>
            <a:ext cx="2772308" cy="167349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rPr>
              <a:t>不可见性</a:t>
            </a:r>
            <a:endParaRPr lang="zh-CN" altLang="en-US" dirty="0">
              <a:latin typeface="+mj-ea"/>
            </a:endParaRPr>
          </a:p>
        </p:txBody>
      </p:sp>
      <p:sp>
        <p:nvSpPr>
          <p:cNvPr id="4" name="内容占位符 2"/>
          <p:cNvSpPr txBox="1">
            <a:spLocks/>
          </p:cNvSpPr>
          <p:nvPr/>
        </p:nvSpPr>
        <p:spPr>
          <a:xfrm>
            <a:off x="683568" y="3609020"/>
            <a:ext cx="7920880" cy="1530752"/>
          </a:xfrm>
          <a:prstGeom prst="rect">
            <a:avLst/>
          </a:prstGeom>
        </p:spPr>
        <p:txBody>
          <a:bodyPr/>
          <a:lstStyle/>
          <a:p>
            <a:pPr marL="270000" marR="0" lvl="0" indent="-270000" algn="l" defTabSz="801688" rtl="0" eaLnBrk="0" fontAlgn="base" latinLnBrk="0" hangingPunct="1">
              <a:lnSpc>
                <a:spcPct val="140000"/>
              </a:lnSpc>
              <a:spcBef>
                <a:spcPts val="800"/>
              </a:spcBef>
              <a:spcAft>
                <a:spcPct val="0"/>
              </a:spcAft>
              <a:buClr>
                <a:schemeClr val="bg1">
                  <a:lumMod val="50000"/>
                </a:schemeClr>
              </a:buClr>
              <a:buSzPct val="60000"/>
              <a:buFont typeface="Wingdings" pitchFamily="2" charset="2"/>
              <a:buChar char="l"/>
              <a:tabLst/>
              <a:defRPr/>
            </a:pPr>
            <a:r>
              <a:rPr kumimoji="0" lang="zh-CN" altLang="en-US" sz="1800" b="0" i="0" u="none" strike="noStrike" kern="0" cap="none" spc="0" normalizeH="0" baseline="0" noProof="0" dirty="0" smtClean="0">
                <a:ln>
                  <a:noFill/>
                </a:ln>
                <a:solidFill>
                  <a:srgbClr val="990000"/>
                </a:solidFill>
                <a:effectLst/>
                <a:uLnTx/>
                <a:uFillTx/>
                <a:latin typeface="华文细黑" pitchFamily="2" charset="-122"/>
                <a:ea typeface="华文细黑" pitchFamily="2" charset="-122"/>
              </a:rPr>
              <a:t>软件是不可见的，无法可视化</a:t>
            </a:r>
            <a:r>
              <a:rPr kumimoji="0" lang="zh-CN" altLang="en-US" sz="1800" b="0" i="0" u="none" strike="noStrike" kern="0" cap="none" spc="0" normalizeH="0" baseline="0" noProof="0" dirty="0" smtClean="0">
                <a:ln>
                  <a:noFill/>
                </a:ln>
                <a:solidFill>
                  <a:schemeClr val="tx1"/>
                </a:solidFill>
                <a:effectLst/>
                <a:uLnTx/>
                <a:uFillTx/>
                <a:latin typeface="华文细黑" pitchFamily="2" charset="-122"/>
                <a:ea typeface="华文细黑" pitchFamily="2" charset="-122"/>
              </a:rPr>
              <a:t>，难以给人全面、直观的感受，不同于建筑业、机械业等。</a:t>
            </a:r>
            <a:endParaRPr kumimoji="0" lang="en-US" altLang="zh-CN" sz="1800" b="0" i="0" u="none" strike="noStrike" kern="0" cap="none" spc="0" normalizeH="0" baseline="0" noProof="0" dirty="0" smtClean="0">
              <a:ln>
                <a:noFill/>
              </a:ln>
              <a:solidFill>
                <a:schemeClr val="tx1"/>
              </a:solidFill>
              <a:effectLst/>
              <a:uLnTx/>
              <a:uFillTx/>
              <a:latin typeface="华文细黑" pitchFamily="2" charset="-122"/>
              <a:ea typeface="华文细黑" pitchFamily="2" charset="-122"/>
            </a:endParaRPr>
          </a:p>
          <a:p>
            <a:pPr marL="270000" marR="0" lvl="0" indent="-270000" algn="l" defTabSz="801688" rtl="0" eaLnBrk="0" fontAlgn="base" latinLnBrk="0" hangingPunct="1">
              <a:lnSpc>
                <a:spcPct val="140000"/>
              </a:lnSpc>
              <a:spcBef>
                <a:spcPts val="800"/>
              </a:spcBef>
              <a:spcAft>
                <a:spcPct val="0"/>
              </a:spcAft>
              <a:buClr>
                <a:schemeClr val="bg1">
                  <a:lumMod val="50000"/>
                </a:schemeClr>
              </a:buClr>
              <a:buSzPct val="60000"/>
              <a:buFont typeface="Wingdings" pitchFamily="2" charset="2"/>
              <a:buChar char="l"/>
              <a:tabLst/>
              <a:defRPr/>
            </a:pPr>
            <a:r>
              <a:rPr kumimoji="0" lang="zh-CN" altLang="en-US" sz="1800" b="0" i="0" u="none" strike="noStrike" kern="0" cap="none" spc="0" normalizeH="0" baseline="0" noProof="0" dirty="0" smtClean="0">
                <a:ln>
                  <a:noFill/>
                </a:ln>
                <a:solidFill>
                  <a:schemeClr val="tx1"/>
                </a:solidFill>
                <a:effectLst/>
                <a:uLnTx/>
                <a:uFillTx/>
                <a:latin typeface="华文细黑" pitchFamily="2" charset="-122"/>
                <a:ea typeface="华文细黑" pitchFamily="2" charset="-122"/>
              </a:rPr>
              <a:t>当前的软件表达方式（数据流图、流程控制图等）和建模方法，都</a:t>
            </a:r>
            <a:r>
              <a:rPr kumimoji="0" lang="zh-CN" altLang="en-US" sz="1800" b="0" i="0" u="none" strike="noStrike" kern="0" cap="none" spc="0" normalizeH="0" baseline="0" noProof="0" dirty="0" smtClean="0">
                <a:ln>
                  <a:noFill/>
                </a:ln>
                <a:solidFill>
                  <a:srgbClr val="990000"/>
                </a:solidFill>
                <a:effectLst/>
                <a:uLnTx/>
                <a:uFillTx/>
                <a:latin typeface="华文细黑" pitchFamily="2" charset="-122"/>
                <a:ea typeface="华文细黑" pitchFamily="2" charset="-122"/>
              </a:rPr>
              <a:t>无法详尽展现软件</a:t>
            </a:r>
            <a:r>
              <a:rPr kumimoji="0" lang="zh-CN" altLang="en-US" sz="1800" b="0" i="0" u="none" strike="noStrike" kern="0" cap="none" spc="0" normalizeH="0" baseline="0" noProof="0" dirty="0" smtClean="0">
                <a:ln>
                  <a:noFill/>
                </a:ln>
                <a:solidFill>
                  <a:schemeClr val="tx1"/>
                </a:solidFill>
                <a:effectLst/>
                <a:uLnTx/>
                <a:uFillTx/>
                <a:latin typeface="华文细黑" pitchFamily="2" charset="-122"/>
                <a:ea typeface="华文细黑" pitchFamily="2" charset="-122"/>
              </a:rPr>
              <a:t>，无法让不同的人理解一致，这严重阻碍了交流，从而</a:t>
            </a:r>
            <a:r>
              <a:rPr kumimoji="0" lang="zh-CN" altLang="en-US" sz="1800" b="0" i="0" u="none" strike="noStrike" kern="0" cap="none" spc="0" normalizeH="0" baseline="0" noProof="0" dirty="0" smtClean="0">
                <a:ln>
                  <a:noFill/>
                </a:ln>
                <a:solidFill>
                  <a:srgbClr val="990000"/>
                </a:solidFill>
                <a:effectLst/>
                <a:uLnTx/>
                <a:uFillTx/>
                <a:latin typeface="华文细黑" pitchFamily="2" charset="-122"/>
                <a:ea typeface="华文细黑" pitchFamily="2" charset="-122"/>
              </a:rPr>
              <a:t>限制了设计和实现过程</a:t>
            </a:r>
            <a:r>
              <a:rPr kumimoji="0" lang="zh-CN" altLang="en-US" sz="1800" b="0" i="0" u="none" strike="noStrike" kern="0" cap="none" spc="0" normalizeH="0" baseline="0" noProof="0" dirty="0" smtClean="0">
                <a:ln>
                  <a:noFill/>
                </a:ln>
                <a:solidFill>
                  <a:schemeClr val="tx1"/>
                </a:solidFill>
                <a:effectLst/>
                <a:uLnTx/>
                <a:uFillTx/>
                <a:latin typeface="华文细黑" pitchFamily="2" charset="-122"/>
                <a:ea typeface="华文细黑" pitchFamily="2" charset="-122"/>
              </a:rPr>
              <a:t>。</a:t>
            </a:r>
            <a:endParaRPr kumimoji="0" lang="en-US" altLang="zh-CN" sz="1800" b="0" i="0" u="none" strike="noStrike" kern="0" cap="none" spc="0" normalizeH="0" baseline="0" noProof="0" dirty="0">
              <a:ln>
                <a:noFill/>
              </a:ln>
              <a:solidFill>
                <a:schemeClr val="tx1"/>
              </a:solidFill>
              <a:effectLst/>
              <a:uLnTx/>
              <a:uFillTx/>
              <a:latin typeface="华文细黑" pitchFamily="2" charset="-122"/>
              <a:ea typeface="华文细黑" pitchFamily="2" charset="-122"/>
            </a:endParaRPr>
          </a:p>
        </p:txBody>
      </p:sp>
      <p:pic>
        <p:nvPicPr>
          <p:cNvPr id="5" name="Picture 4" descr="人脑之旅"/>
          <p:cNvPicPr>
            <a:picLocks noChangeAspect="1" noChangeArrowheads="1"/>
          </p:cNvPicPr>
          <p:nvPr/>
        </p:nvPicPr>
        <p:blipFill>
          <a:blip r:embed="rId3" cstate="print"/>
          <a:srcRect/>
          <a:stretch>
            <a:fillRect/>
          </a:stretch>
        </p:blipFill>
        <p:spPr bwMode="auto">
          <a:xfrm>
            <a:off x="4932040" y="1376772"/>
            <a:ext cx="3447053" cy="1944216"/>
          </a:xfrm>
          <a:prstGeom prst="rect">
            <a:avLst/>
          </a:prstGeom>
          <a:noFill/>
        </p:spPr>
      </p:pic>
      <p:pic>
        <p:nvPicPr>
          <p:cNvPr id="6" name="Picture 5" descr="metamodel_of_facebook"/>
          <p:cNvPicPr>
            <a:picLocks noChangeAspect="1" noChangeArrowheads="1"/>
          </p:cNvPicPr>
          <p:nvPr/>
        </p:nvPicPr>
        <p:blipFill>
          <a:blip r:embed="rId4" cstate="print"/>
          <a:srcRect/>
          <a:stretch>
            <a:fillRect/>
          </a:stretch>
        </p:blipFill>
        <p:spPr bwMode="auto">
          <a:xfrm>
            <a:off x="726435" y="1376772"/>
            <a:ext cx="4015223" cy="1941574"/>
          </a:xfrm>
          <a:prstGeom prst="rect">
            <a:avLst/>
          </a:prstGeom>
          <a:noFill/>
          <a:ln w="1270">
            <a:solidFill>
              <a:schemeClr val="bg1">
                <a:lumMod val="65000"/>
              </a:schemeClr>
            </a:solid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rPr>
              <a:t>传统软件开发 </a:t>
            </a:r>
            <a:r>
              <a:rPr lang="en-US" altLang="zh-CN" dirty="0" smtClean="0"/>
              <a:t>VS</a:t>
            </a:r>
            <a:r>
              <a:rPr lang="en-US" altLang="zh-CN" dirty="0" smtClean="0">
                <a:latin typeface="+mj-ea"/>
              </a:rPr>
              <a:t> </a:t>
            </a:r>
            <a:r>
              <a:rPr lang="zh-CN" altLang="en-US" dirty="0" smtClean="0">
                <a:latin typeface="+mj-ea"/>
              </a:rPr>
              <a:t>现代软件开发</a:t>
            </a:r>
            <a:endParaRPr lang="zh-CN" altLang="en-US" dirty="0">
              <a:latin typeface="+mj-ea"/>
            </a:endParaRPr>
          </a:p>
        </p:txBody>
      </p:sp>
      <p:sp>
        <p:nvSpPr>
          <p:cNvPr id="3" name="文本占位符 2"/>
          <p:cNvSpPr>
            <a:spLocks noGrp="1"/>
          </p:cNvSpPr>
          <p:nvPr>
            <p:ph type="body" sz="quarter" idx="10"/>
          </p:nvPr>
        </p:nvSpPr>
        <p:spPr>
          <a:xfrm>
            <a:off x="684213" y="2132855"/>
            <a:ext cx="3599755" cy="3167807"/>
          </a:xfrm>
          <a:solidFill>
            <a:srgbClr val="DCEAEA"/>
          </a:solidFill>
        </p:spPr>
        <p:txBody>
          <a:bodyPr/>
          <a:lstStyle/>
          <a:p>
            <a:pPr marL="298450" indent="-298450" defTabSz="800100" eaLnBrk="1">
              <a:lnSpc>
                <a:spcPct val="120000"/>
              </a:lnSpc>
            </a:pPr>
            <a:r>
              <a:rPr lang="zh-CN" altLang="en-US" sz="1800" dirty="0">
                <a:solidFill>
                  <a:srgbClr val="990000"/>
                </a:solidFill>
                <a:latin typeface="华文细黑" pitchFamily="2" charset="-122"/>
                <a:ea typeface="华文细黑" pitchFamily="2" charset="-122"/>
              </a:rPr>
              <a:t>把软件开发类比为传统工业，规范后可重复“生产”</a:t>
            </a:r>
          </a:p>
          <a:p>
            <a:pPr marL="742950" lvl="1" indent="-285750" defTabSz="800100" eaLnBrk="1">
              <a:lnSpc>
                <a:spcPct val="120000"/>
              </a:lnSpc>
            </a:pPr>
            <a:r>
              <a:rPr lang="zh-CN" altLang="en-US" sz="1800" dirty="0">
                <a:latin typeface="华文细黑" pitchFamily="2" charset="-122"/>
                <a:ea typeface="华文细黑" pitchFamily="2" charset="-122"/>
              </a:rPr>
              <a:t>计划、预测</a:t>
            </a:r>
          </a:p>
          <a:p>
            <a:pPr marL="742950" lvl="1" indent="-285750" defTabSz="800100" eaLnBrk="1">
              <a:lnSpc>
                <a:spcPct val="120000"/>
              </a:lnSpc>
            </a:pPr>
            <a:r>
              <a:rPr lang="zh-CN" altLang="en-US" sz="1800" dirty="0">
                <a:latin typeface="华文细黑" pitchFamily="2" charset="-122"/>
                <a:ea typeface="华文细黑" pitchFamily="2" charset="-122"/>
              </a:rPr>
              <a:t>预定义过程和分阶段控制</a:t>
            </a:r>
          </a:p>
          <a:p>
            <a:pPr marL="742950" lvl="1" indent="-285750" defTabSz="800100" eaLnBrk="1">
              <a:lnSpc>
                <a:spcPct val="120000"/>
              </a:lnSpc>
            </a:pPr>
            <a:r>
              <a:rPr lang="zh-CN" altLang="en-US" sz="1800" dirty="0">
                <a:latin typeface="华文细黑" pitchFamily="2" charset="-122"/>
                <a:ea typeface="华文细黑" pitchFamily="2" charset="-122"/>
              </a:rPr>
              <a:t>一次性交付，变更成本大</a:t>
            </a:r>
          </a:p>
          <a:p>
            <a:pPr marL="742950" lvl="1" indent="-285750" defTabSz="800100" eaLnBrk="1">
              <a:lnSpc>
                <a:spcPct val="120000"/>
              </a:lnSpc>
            </a:pPr>
            <a:r>
              <a:rPr lang="zh-CN" altLang="en-US" sz="1800" dirty="0">
                <a:latin typeface="华文细黑" pitchFamily="2" charset="-122"/>
                <a:ea typeface="华文细黑" pitchFamily="2" charset="-122"/>
              </a:rPr>
              <a:t>严格过程监控</a:t>
            </a:r>
          </a:p>
          <a:p>
            <a:pPr marL="742950" lvl="1" indent="-285750" defTabSz="800100" eaLnBrk="1">
              <a:lnSpc>
                <a:spcPct val="120000"/>
              </a:lnSpc>
            </a:pPr>
            <a:r>
              <a:rPr lang="zh-CN" altLang="en-US" sz="1800" dirty="0">
                <a:latin typeface="华文细黑" pitchFamily="2" charset="-122"/>
                <a:ea typeface="华文细黑" pitchFamily="2" charset="-122"/>
              </a:rPr>
              <a:t>过程决定质量</a:t>
            </a:r>
          </a:p>
          <a:p>
            <a:pPr>
              <a:lnSpc>
                <a:spcPct val="120000"/>
              </a:lnSpc>
            </a:pPr>
            <a:endParaRPr lang="zh-CN" altLang="en-US" dirty="0"/>
          </a:p>
        </p:txBody>
      </p:sp>
      <p:sp>
        <p:nvSpPr>
          <p:cNvPr id="4" name="Text Box 6"/>
          <p:cNvSpPr txBox="1">
            <a:spLocks noChangeArrowheads="1"/>
          </p:cNvSpPr>
          <p:nvPr/>
        </p:nvSpPr>
        <p:spPr bwMode="auto">
          <a:xfrm>
            <a:off x="1439652" y="1484784"/>
            <a:ext cx="2116137" cy="360040"/>
          </a:xfrm>
          <a:prstGeom prst="rect">
            <a:avLst/>
          </a:prstGeom>
          <a:solidFill>
            <a:schemeClr val="bg1">
              <a:lumMod val="50000"/>
              <a:alpha val="23000"/>
            </a:schemeClr>
          </a:solidFill>
          <a:ln w="9525" algn="ctr">
            <a:noFill/>
            <a:miter lim="800000"/>
            <a:headEnd/>
            <a:tailEnd/>
          </a:ln>
          <a:effectLst/>
        </p:spPr>
        <p:txBody>
          <a:bodyPr lIns="87689" tIns="43846" rIns="87689" bIns="43846" anchor="ctr" anchorCtr="1"/>
          <a:lstStyle/>
          <a:p>
            <a:pPr marL="327025" indent="-327025" algn="l" defTabSz="876300">
              <a:buClr>
                <a:schemeClr val="bg2"/>
              </a:buClr>
              <a:buSzPct val="60000"/>
              <a:buFont typeface="Wingdings" pitchFamily="2" charset="2"/>
              <a:buNone/>
            </a:pPr>
            <a:r>
              <a:rPr lang="zh-CN" altLang="en-US" sz="2000" dirty="0">
                <a:solidFill>
                  <a:schemeClr val="tx2"/>
                </a:solidFill>
                <a:latin typeface="华文细黑" pitchFamily="2" charset="-122"/>
                <a:ea typeface="华文细黑" pitchFamily="2" charset="-122"/>
              </a:rPr>
              <a:t>传统软件开发</a:t>
            </a:r>
          </a:p>
        </p:txBody>
      </p:sp>
      <p:sp>
        <p:nvSpPr>
          <p:cNvPr id="5" name="Text Box 7"/>
          <p:cNvSpPr txBox="1">
            <a:spLocks noChangeArrowheads="1"/>
          </p:cNvSpPr>
          <p:nvPr/>
        </p:nvSpPr>
        <p:spPr bwMode="auto">
          <a:xfrm>
            <a:off x="5615482" y="1499997"/>
            <a:ext cx="1865313" cy="360040"/>
          </a:xfrm>
          <a:prstGeom prst="rect">
            <a:avLst/>
          </a:prstGeom>
          <a:solidFill>
            <a:schemeClr val="bg1">
              <a:lumMod val="50000"/>
              <a:alpha val="23000"/>
            </a:schemeClr>
          </a:solidFill>
          <a:ln w="9525" algn="ctr">
            <a:noFill/>
            <a:miter lim="800000"/>
            <a:headEnd/>
            <a:tailEnd/>
          </a:ln>
          <a:effectLst/>
        </p:spPr>
        <p:txBody>
          <a:bodyPr lIns="87689" tIns="43846" rIns="87689" bIns="43846" anchor="ctr" anchorCtr="1"/>
          <a:lstStyle/>
          <a:p>
            <a:pPr marL="327025" indent="-327025" algn="l" defTabSz="876300">
              <a:buClr>
                <a:schemeClr val="bg2"/>
              </a:buClr>
              <a:buSzPct val="60000"/>
              <a:buFont typeface="Wingdings" pitchFamily="2" charset="2"/>
              <a:buNone/>
            </a:pPr>
            <a:r>
              <a:rPr lang="zh-CN" altLang="en-US" sz="2000" dirty="0" smtClean="0">
                <a:solidFill>
                  <a:schemeClr val="tx2"/>
                </a:solidFill>
                <a:latin typeface="华文细黑" pitchFamily="2" charset="-122"/>
                <a:ea typeface="华文细黑" pitchFamily="2" charset="-122"/>
              </a:rPr>
              <a:t>现代软件开发</a:t>
            </a:r>
            <a:endParaRPr lang="zh-CN" altLang="en-US" sz="2000" dirty="0">
              <a:solidFill>
                <a:schemeClr val="tx2"/>
              </a:solidFill>
              <a:latin typeface="华文细黑" pitchFamily="2" charset="-122"/>
              <a:ea typeface="华文细黑" pitchFamily="2" charset="-122"/>
            </a:endParaRPr>
          </a:p>
        </p:txBody>
      </p:sp>
      <p:sp>
        <p:nvSpPr>
          <p:cNvPr id="9" name="文本占位符 2"/>
          <p:cNvSpPr txBox="1">
            <a:spLocks/>
          </p:cNvSpPr>
          <p:nvPr/>
        </p:nvSpPr>
        <p:spPr bwMode="auto">
          <a:xfrm>
            <a:off x="4708500" y="2132855"/>
            <a:ext cx="3599755" cy="3167807"/>
          </a:xfrm>
          <a:prstGeom prst="rect">
            <a:avLst/>
          </a:prstGeom>
          <a:solidFill>
            <a:srgbClr val="DCEAEA"/>
          </a:solid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l" defTabSz="801688" rtl="0" eaLnBrk="0"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0"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298450" indent="-298450" defTabSz="800100" eaLnBrk="1">
              <a:lnSpc>
                <a:spcPct val="120000"/>
              </a:lnSpc>
            </a:pPr>
            <a:r>
              <a:rPr lang="zh-CN" altLang="en-US" sz="1800" dirty="0">
                <a:solidFill>
                  <a:srgbClr val="990000"/>
                </a:solidFill>
                <a:latin typeface="华文细黑" pitchFamily="2" charset="-122"/>
                <a:ea typeface="华文细黑" pitchFamily="2" charset="-122"/>
              </a:rPr>
              <a:t>认为软件开发是复杂的有机生态系统，不可重复</a:t>
            </a:r>
          </a:p>
          <a:p>
            <a:pPr marL="742950" lvl="1" indent="-285750" defTabSz="800100" eaLnBrk="1">
              <a:lnSpc>
                <a:spcPct val="120000"/>
              </a:lnSpc>
            </a:pPr>
            <a:r>
              <a:rPr lang="zh-CN" altLang="en-US" sz="1800" dirty="0">
                <a:latin typeface="华文细黑" pitchFamily="2" charset="-122"/>
                <a:ea typeface="华文细黑" pitchFamily="2" charset="-122"/>
              </a:rPr>
              <a:t>探索、适应、演进</a:t>
            </a:r>
          </a:p>
          <a:p>
            <a:pPr marL="742950" lvl="1" indent="-285750" defTabSz="800100" eaLnBrk="1">
              <a:lnSpc>
                <a:spcPct val="120000"/>
              </a:lnSpc>
            </a:pPr>
            <a:r>
              <a:rPr lang="zh-CN" altLang="en-US" sz="1800" dirty="0">
                <a:latin typeface="华文细黑" pitchFamily="2" charset="-122"/>
                <a:ea typeface="华文细黑" pitchFamily="2" charset="-122"/>
              </a:rPr>
              <a:t>在变化中基于经验的过程</a:t>
            </a:r>
          </a:p>
          <a:p>
            <a:pPr marL="742950" lvl="1" indent="-285750" defTabSz="800100" eaLnBrk="1">
              <a:lnSpc>
                <a:spcPct val="120000"/>
              </a:lnSpc>
            </a:pPr>
            <a:r>
              <a:rPr lang="zh-CN" altLang="en-US" sz="1800" dirty="0">
                <a:latin typeface="华文细黑" pitchFamily="2" charset="-122"/>
                <a:ea typeface="华文细黑" pitchFamily="2" charset="-122"/>
              </a:rPr>
              <a:t>小批量快速交付，拥抱变化</a:t>
            </a:r>
          </a:p>
          <a:p>
            <a:pPr marL="742950" lvl="1" indent="-285750" defTabSz="800100" eaLnBrk="1">
              <a:lnSpc>
                <a:spcPct val="120000"/>
              </a:lnSpc>
            </a:pPr>
            <a:r>
              <a:rPr lang="zh-CN" altLang="en-US" sz="1800" dirty="0">
                <a:latin typeface="华文细黑" pitchFamily="2" charset="-122"/>
                <a:ea typeface="华文细黑" pitchFamily="2" charset="-122"/>
              </a:rPr>
              <a:t>严格交付验收</a:t>
            </a:r>
          </a:p>
          <a:p>
            <a:pPr marL="742950" lvl="1" indent="-285750" defTabSz="800100" eaLnBrk="1">
              <a:lnSpc>
                <a:spcPct val="120000"/>
              </a:lnSpc>
            </a:pPr>
            <a:r>
              <a:rPr lang="zh-CN" altLang="en-US" sz="1800" dirty="0">
                <a:latin typeface="华文细黑" pitchFamily="2" charset="-122"/>
                <a:ea typeface="华文细黑" pitchFamily="2" charset="-122"/>
              </a:rPr>
              <a:t>高效的人和协作是核心</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rPr>
              <a:t>软件工程概述</a:t>
            </a:r>
            <a:endParaRPr lang="en-US" altLang="zh-CN" dirty="0" smtClean="0">
              <a:solidFill>
                <a:schemeClr val="bg1">
                  <a:lumMod val="50000"/>
                </a:schemeClr>
              </a:solidFill>
            </a:endParaRPr>
          </a:p>
          <a:p>
            <a:r>
              <a:rPr lang="zh-CN" altLang="en-US" b="1" dirty="0" smtClean="0"/>
              <a:t>软件工程方法发展史</a:t>
            </a:r>
            <a:endParaRPr lang="en-US" altLang="zh-CN" b="1" dirty="0" smtClean="0"/>
          </a:p>
          <a:p>
            <a:r>
              <a:rPr lang="zh-CN" altLang="en-US" dirty="0">
                <a:solidFill>
                  <a:schemeClr val="bg1">
                    <a:lumMod val="50000"/>
                  </a:schemeClr>
                </a:solidFill>
              </a:rPr>
              <a:t>软件研发趋势</a:t>
            </a:r>
          </a:p>
          <a:p>
            <a:r>
              <a:rPr lang="en-US" altLang="zh-CN" dirty="0" smtClean="0">
                <a:solidFill>
                  <a:schemeClr val="bg1">
                    <a:lumMod val="50000"/>
                  </a:schemeClr>
                </a:solidFill>
              </a:rPr>
              <a:t>DevOps</a:t>
            </a:r>
            <a:r>
              <a:rPr lang="zh-CN" altLang="en-US" dirty="0" smtClean="0">
                <a:solidFill>
                  <a:schemeClr val="bg1">
                    <a:lumMod val="50000"/>
                  </a:schemeClr>
                </a:solidFill>
              </a:rPr>
              <a:t>研发模式</a:t>
            </a:r>
            <a:endParaRPr lang="en-US" altLang="zh-CN" dirty="0" smtClean="0">
              <a:solidFill>
                <a:schemeClr val="bg1">
                  <a:lumMod val="50000"/>
                </a:schemeClr>
              </a:solidFill>
            </a:endParaRPr>
          </a:p>
        </p:txBody>
      </p:sp>
    </p:spTree>
    <p:extLst>
      <p:ext uri="{BB962C8B-B14F-4D97-AF65-F5344CB8AC3E}">
        <p14:creationId xmlns:p14="http://schemas.microsoft.com/office/powerpoint/2010/main" val="4037728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软件工程方法概述</a:t>
            </a:r>
            <a:endParaRPr lang="zh-CN" altLang="en-US" dirty="0"/>
          </a:p>
        </p:txBody>
      </p:sp>
      <p:cxnSp>
        <p:nvCxnSpPr>
          <p:cNvPr id="3" name="直接连接符 47"/>
          <p:cNvCxnSpPr/>
          <p:nvPr/>
        </p:nvCxnSpPr>
        <p:spPr bwMode="auto">
          <a:xfrm>
            <a:off x="1170192" y="1832586"/>
            <a:ext cx="0" cy="1492160"/>
          </a:xfrm>
          <a:prstGeom prst="line">
            <a:avLst/>
          </a:prstGeom>
          <a:noFill/>
          <a:ln w="28575" cap="flat" cmpd="sng" algn="ctr">
            <a:solidFill>
              <a:srgbClr val="C00000"/>
            </a:solidFill>
            <a:prstDash val="solid"/>
            <a:round/>
            <a:headEnd type="none" w="med" len="med"/>
            <a:tailEnd type="none" w="med" len="med"/>
          </a:ln>
          <a:effectLst/>
        </p:spPr>
      </p:cxnSp>
      <p:grpSp>
        <p:nvGrpSpPr>
          <p:cNvPr id="4" name="组合 20"/>
          <p:cNvGrpSpPr/>
          <p:nvPr/>
        </p:nvGrpSpPr>
        <p:grpSpPr>
          <a:xfrm>
            <a:off x="955493" y="3257182"/>
            <a:ext cx="7581489" cy="146664"/>
            <a:chOff x="251520" y="2643758"/>
            <a:chExt cx="8424936" cy="144016"/>
          </a:xfrm>
        </p:grpSpPr>
        <p:cxnSp>
          <p:nvCxnSpPr>
            <p:cNvPr id="5" name="直接连接符 9"/>
            <p:cNvCxnSpPr/>
            <p:nvPr/>
          </p:nvCxnSpPr>
          <p:spPr bwMode="auto">
            <a:xfrm>
              <a:off x="251520" y="2643758"/>
              <a:ext cx="0" cy="144016"/>
            </a:xfrm>
            <a:prstGeom prst="line">
              <a:avLst/>
            </a:prstGeom>
            <a:noFill/>
            <a:ln w="28575" cap="flat" cmpd="sng" algn="ctr">
              <a:solidFill>
                <a:schemeClr val="tx1"/>
              </a:solidFill>
              <a:prstDash val="solid"/>
              <a:round/>
              <a:headEnd type="none" w="med" len="med"/>
              <a:tailEnd type="none" w="med" len="med"/>
            </a:ln>
            <a:effectLst/>
          </p:spPr>
        </p:cxnSp>
        <p:cxnSp>
          <p:nvCxnSpPr>
            <p:cNvPr id="6" name="直接连接符 11"/>
            <p:cNvCxnSpPr/>
            <p:nvPr/>
          </p:nvCxnSpPr>
          <p:spPr bwMode="auto">
            <a:xfrm flipH="1">
              <a:off x="1115616" y="2643758"/>
              <a:ext cx="72008" cy="144016"/>
            </a:xfrm>
            <a:prstGeom prst="line">
              <a:avLst/>
            </a:prstGeom>
            <a:noFill/>
            <a:ln w="28575" cap="flat" cmpd="sng" algn="ctr">
              <a:solidFill>
                <a:schemeClr val="tx1"/>
              </a:solidFill>
              <a:prstDash val="solid"/>
              <a:round/>
              <a:headEnd type="none" w="med" len="med"/>
              <a:tailEnd type="none" w="med" len="med"/>
            </a:ln>
            <a:effectLst/>
          </p:spPr>
        </p:cxnSp>
        <p:cxnSp>
          <p:nvCxnSpPr>
            <p:cNvPr id="7" name="直接连接符 13"/>
            <p:cNvCxnSpPr/>
            <p:nvPr/>
          </p:nvCxnSpPr>
          <p:spPr bwMode="auto">
            <a:xfrm flipH="1">
              <a:off x="1208758" y="2643758"/>
              <a:ext cx="72008" cy="144016"/>
            </a:xfrm>
            <a:prstGeom prst="line">
              <a:avLst/>
            </a:prstGeom>
            <a:noFill/>
            <a:ln w="28575" cap="flat" cmpd="sng" algn="ctr">
              <a:solidFill>
                <a:schemeClr val="tx1"/>
              </a:solidFill>
              <a:prstDash val="solid"/>
              <a:round/>
              <a:headEnd type="none" w="med" len="med"/>
              <a:tailEnd type="none" w="med" len="med"/>
            </a:ln>
            <a:effectLst/>
          </p:spPr>
        </p:cxnSp>
        <p:cxnSp>
          <p:nvCxnSpPr>
            <p:cNvPr id="8" name="直接连接符 15"/>
            <p:cNvCxnSpPr/>
            <p:nvPr/>
          </p:nvCxnSpPr>
          <p:spPr bwMode="auto">
            <a:xfrm flipV="1">
              <a:off x="251520" y="2710103"/>
              <a:ext cx="900100" cy="5664"/>
            </a:xfrm>
            <a:prstGeom prst="line">
              <a:avLst/>
            </a:prstGeom>
            <a:noFill/>
            <a:ln w="28575" cap="flat" cmpd="sng" algn="ctr">
              <a:solidFill>
                <a:schemeClr val="tx1"/>
              </a:solidFill>
              <a:prstDash val="solid"/>
              <a:round/>
              <a:headEnd type="none" w="med" len="med"/>
              <a:tailEnd type="none" w="med" len="med"/>
            </a:ln>
            <a:effectLst/>
          </p:spPr>
        </p:cxnSp>
        <p:cxnSp>
          <p:nvCxnSpPr>
            <p:cNvPr id="9" name="直接连接符 17"/>
            <p:cNvCxnSpPr/>
            <p:nvPr/>
          </p:nvCxnSpPr>
          <p:spPr bwMode="auto">
            <a:xfrm>
              <a:off x="1244762" y="2710103"/>
              <a:ext cx="7431694" cy="5663"/>
            </a:xfrm>
            <a:prstGeom prst="line">
              <a:avLst/>
            </a:prstGeom>
            <a:noFill/>
            <a:ln w="38100" cap="flat" cmpd="sng" algn="ctr">
              <a:solidFill>
                <a:schemeClr val="tx1"/>
              </a:solidFill>
              <a:prstDash val="solid"/>
              <a:round/>
              <a:headEnd type="none" w="med" len="med"/>
              <a:tailEnd type="none" w="med" len="med"/>
            </a:ln>
            <a:effectLst/>
          </p:spPr>
        </p:cxnSp>
        <p:cxnSp>
          <p:nvCxnSpPr>
            <p:cNvPr id="10" name="直接连接符 19"/>
            <p:cNvCxnSpPr/>
            <p:nvPr/>
          </p:nvCxnSpPr>
          <p:spPr bwMode="auto">
            <a:xfrm>
              <a:off x="8676456" y="2643758"/>
              <a:ext cx="0" cy="144016"/>
            </a:xfrm>
            <a:prstGeom prst="line">
              <a:avLst/>
            </a:prstGeom>
            <a:noFill/>
            <a:ln w="28575" cap="flat" cmpd="sng" algn="ctr">
              <a:solidFill>
                <a:schemeClr val="tx1"/>
              </a:solidFill>
              <a:prstDash val="solid"/>
              <a:round/>
              <a:headEnd type="none" w="med" len="med"/>
              <a:tailEnd type="none" w="med" len="med"/>
            </a:ln>
            <a:effectLst/>
          </p:spPr>
        </p:cxnSp>
      </p:grpSp>
      <p:cxnSp>
        <p:nvCxnSpPr>
          <p:cNvPr id="12" name="直接连接符 23"/>
          <p:cNvCxnSpPr/>
          <p:nvPr/>
        </p:nvCxnSpPr>
        <p:spPr bwMode="auto">
          <a:xfrm>
            <a:off x="2564529" y="3251414"/>
            <a:ext cx="0" cy="146664"/>
          </a:xfrm>
          <a:prstGeom prst="line">
            <a:avLst/>
          </a:prstGeom>
          <a:noFill/>
          <a:ln w="28575" cap="flat" cmpd="sng" algn="ctr">
            <a:solidFill>
              <a:schemeClr val="tx1"/>
            </a:solidFill>
            <a:prstDash val="solid"/>
            <a:round/>
            <a:headEnd type="none" w="med" len="med"/>
            <a:tailEnd type="none" w="med" len="med"/>
          </a:ln>
          <a:effectLst/>
        </p:spPr>
      </p:cxnSp>
      <p:cxnSp>
        <p:nvCxnSpPr>
          <p:cNvPr id="14" name="直接连接符 25"/>
          <p:cNvCxnSpPr/>
          <p:nvPr/>
        </p:nvCxnSpPr>
        <p:spPr bwMode="auto">
          <a:xfrm>
            <a:off x="3353058" y="3251414"/>
            <a:ext cx="0" cy="146664"/>
          </a:xfrm>
          <a:prstGeom prst="line">
            <a:avLst/>
          </a:prstGeom>
          <a:noFill/>
          <a:ln w="28575" cap="flat" cmpd="sng" algn="ctr">
            <a:solidFill>
              <a:schemeClr val="tx1"/>
            </a:solidFill>
            <a:prstDash val="solid"/>
            <a:round/>
            <a:headEnd type="none" w="med" len="med"/>
            <a:tailEnd type="none" w="med" len="med"/>
          </a:ln>
          <a:effectLst/>
        </p:spPr>
      </p:cxnSp>
      <p:cxnSp>
        <p:nvCxnSpPr>
          <p:cNvPr id="15" name="直接连接符 26"/>
          <p:cNvCxnSpPr/>
          <p:nvPr/>
        </p:nvCxnSpPr>
        <p:spPr bwMode="auto">
          <a:xfrm>
            <a:off x="4519441" y="3251414"/>
            <a:ext cx="0" cy="146664"/>
          </a:xfrm>
          <a:prstGeom prst="line">
            <a:avLst/>
          </a:prstGeom>
          <a:noFill/>
          <a:ln w="28575" cap="flat" cmpd="sng" algn="ctr">
            <a:solidFill>
              <a:schemeClr val="tx1"/>
            </a:solidFill>
            <a:prstDash val="solid"/>
            <a:round/>
            <a:headEnd type="none" w="med" len="med"/>
            <a:tailEnd type="none" w="med" len="med"/>
          </a:ln>
          <a:effectLst/>
        </p:spPr>
      </p:cxnSp>
      <p:cxnSp>
        <p:nvCxnSpPr>
          <p:cNvPr id="16" name="直接连接符 27"/>
          <p:cNvCxnSpPr/>
          <p:nvPr/>
        </p:nvCxnSpPr>
        <p:spPr bwMode="auto">
          <a:xfrm>
            <a:off x="5556226" y="3251414"/>
            <a:ext cx="0" cy="146664"/>
          </a:xfrm>
          <a:prstGeom prst="line">
            <a:avLst/>
          </a:prstGeom>
          <a:noFill/>
          <a:ln w="28575" cap="flat" cmpd="sng" algn="ctr">
            <a:solidFill>
              <a:schemeClr val="tx1"/>
            </a:solidFill>
            <a:prstDash val="solid"/>
            <a:round/>
            <a:headEnd type="none" w="med" len="med"/>
            <a:tailEnd type="none" w="med" len="med"/>
          </a:ln>
          <a:effectLst/>
        </p:spPr>
      </p:cxnSp>
      <p:cxnSp>
        <p:nvCxnSpPr>
          <p:cNvPr id="17" name="直接连接符 28"/>
          <p:cNvCxnSpPr/>
          <p:nvPr/>
        </p:nvCxnSpPr>
        <p:spPr bwMode="auto">
          <a:xfrm>
            <a:off x="6722609" y="3251414"/>
            <a:ext cx="0" cy="146664"/>
          </a:xfrm>
          <a:prstGeom prst="line">
            <a:avLst/>
          </a:prstGeom>
          <a:noFill/>
          <a:ln w="28575" cap="flat" cmpd="sng" algn="ctr">
            <a:solidFill>
              <a:schemeClr val="tx1"/>
            </a:solidFill>
            <a:prstDash val="solid"/>
            <a:round/>
            <a:headEnd type="none" w="med" len="med"/>
            <a:tailEnd type="none" w="med" len="med"/>
          </a:ln>
          <a:effectLst/>
        </p:spPr>
      </p:cxnSp>
      <p:sp>
        <p:nvSpPr>
          <p:cNvPr id="19" name="文本框 18"/>
          <p:cNvSpPr txBox="1"/>
          <p:nvPr/>
        </p:nvSpPr>
        <p:spPr>
          <a:xfrm>
            <a:off x="4298745" y="3346553"/>
            <a:ext cx="723275" cy="369332"/>
          </a:xfrm>
          <a:prstGeom prst="rect">
            <a:avLst/>
          </a:prstGeom>
          <a:noFill/>
        </p:spPr>
        <p:txBody>
          <a:bodyPr wrap="none" rtlCol="0">
            <a:spAutoFit/>
          </a:bodyPr>
          <a:lstStyle/>
          <a:p>
            <a:r>
              <a:rPr lang="en-US" altLang="zh-CN" sz="1800" dirty="0">
                <a:latin typeface="微软雅黑" pitchFamily="34" charset="-122"/>
                <a:ea typeface="微软雅黑" pitchFamily="34" charset="-122"/>
              </a:rPr>
              <a:t>2000</a:t>
            </a:r>
            <a:endParaRPr lang="zh-CN" altLang="en-US" sz="1800" dirty="0">
              <a:latin typeface="微软雅黑" pitchFamily="34" charset="-122"/>
              <a:ea typeface="微软雅黑" pitchFamily="34" charset="-122"/>
            </a:endParaRPr>
          </a:p>
        </p:txBody>
      </p:sp>
      <p:sp>
        <p:nvSpPr>
          <p:cNvPr id="20" name="文本框 19"/>
          <p:cNvSpPr txBox="1"/>
          <p:nvPr/>
        </p:nvSpPr>
        <p:spPr>
          <a:xfrm>
            <a:off x="5282725" y="2956434"/>
            <a:ext cx="723275" cy="369332"/>
          </a:xfrm>
          <a:prstGeom prst="rect">
            <a:avLst/>
          </a:prstGeom>
          <a:noFill/>
        </p:spPr>
        <p:txBody>
          <a:bodyPr wrap="none" rtlCol="0">
            <a:spAutoFit/>
          </a:bodyPr>
          <a:lstStyle/>
          <a:p>
            <a:r>
              <a:rPr lang="en-US" altLang="zh-CN" sz="1800" dirty="0">
                <a:latin typeface="微软雅黑" pitchFamily="34" charset="-122"/>
                <a:ea typeface="微软雅黑" pitchFamily="34" charset="-122"/>
              </a:rPr>
              <a:t>2005</a:t>
            </a:r>
            <a:endParaRPr lang="zh-CN" altLang="en-US" sz="1800" dirty="0">
              <a:latin typeface="微软雅黑" pitchFamily="34" charset="-122"/>
              <a:ea typeface="微软雅黑" pitchFamily="34" charset="-122"/>
            </a:endParaRPr>
          </a:p>
        </p:txBody>
      </p:sp>
      <p:sp>
        <p:nvSpPr>
          <p:cNvPr id="21" name="文本框 20"/>
          <p:cNvSpPr txBox="1"/>
          <p:nvPr/>
        </p:nvSpPr>
        <p:spPr>
          <a:xfrm>
            <a:off x="6488899" y="3356264"/>
            <a:ext cx="723275" cy="369332"/>
          </a:xfrm>
          <a:prstGeom prst="rect">
            <a:avLst/>
          </a:prstGeom>
          <a:noFill/>
        </p:spPr>
        <p:txBody>
          <a:bodyPr wrap="none" rtlCol="0">
            <a:spAutoFit/>
          </a:bodyPr>
          <a:lstStyle/>
          <a:p>
            <a:r>
              <a:rPr lang="en-US" altLang="zh-CN" sz="1800" dirty="0">
                <a:latin typeface="微软雅黑" pitchFamily="34" charset="-122"/>
                <a:ea typeface="微软雅黑" pitchFamily="34" charset="-122"/>
              </a:rPr>
              <a:t>2010</a:t>
            </a:r>
            <a:endParaRPr lang="zh-CN" altLang="en-US" sz="1800" dirty="0">
              <a:latin typeface="微软雅黑" pitchFamily="34" charset="-122"/>
              <a:ea typeface="微软雅黑" pitchFamily="34" charset="-122"/>
            </a:endParaRPr>
          </a:p>
        </p:txBody>
      </p:sp>
      <p:cxnSp>
        <p:nvCxnSpPr>
          <p:cNvPr id="23" name="直接连接符 50"/>
          <p:cNvCxnSpPr/>
          <p:nvPr/>
        </p:nvCxnSpPr>
        <p:spPr bwMode="auto">
          <a:xfrm>
            <a:off x="1473886" y="3324746"/>
            <a:ext cx="0" cy="248891"/>
          </a:xfrm>
          <a:prstGeom prst="line">
            <a:avLst/>
          </a:prstGeom>
          <a:noFill/>
          <a:ln w="28575" cap="flat" cmpd="sng" algn="ctr">
            <a:solidFill>
              <a:srgbClr val="C00000"/>
            </a:solidFill>
            <a:prstDash val="solid"/>
            <a:round/>
            <a:headEnd type="none" w="med" len="med"/>
            <a:tailEnd type="none" w="med" len="med"/>
          </a:ln>
          <a:effectLst/>
        </p:spPr>
      </p:cxnSp>
      <p:cxnSp>
        <p:nvCxnSpPr>
          <p:cNvPr id="24" name="直接连接符 56"/>
          <p:cNvCxnSpPr/>
          <p:nvPr/>
        </p:nvCxnSpPr>
        <p:spPr bwMode="auto">
          <a:xfrm>
            <a:off x="2640269" y="2708440"/>
            <a:ext cx="0" cy="616307"/>
          </a:xfrm>
          <a:prstGeom prst="line">
            <a:avLst/>
          </a:prstGeom>
          <a:noFill/>
          <a:ln w="28575" cap="flat" cmpd="sng" algn="ctr">
            <a:solidFill>
              <a:srgbClr val="C00000"/>
            </a:solidFill>
            <a:prstDash val="solid"/>
            <a:round/>
            <a:headEnd type="none" w="med" len="med"/>
            <a:tailEnd type="none" w="med" len="med"/>
          </a:ln>
          <a:effectLst/>
        </p:spPr>
      </p:cxnSp>
      <p:cxnSp>
        <p:nvCxnSpPr>
          <p:cNvPr id="25" name="直接连接符 59"/>
          <p:cNvCxnSpPr/>
          <p:nvPr/>
        </p:nvCxnSpPr>
        <p:spPr bwMode="auto">
          <a:xfrm>
            <a:off x="2879064" y="3544815"/>
            <a:ext cx="0" cy="988348"/>
          </a:xfrm>
          <a:prstGeom prst="line">
            <a:avLst/>
          </a:prstGeom>
          <a:noFill/>
          <a:ln w="28575" cap="flat" cmpd="sng" algn="ctr">
            <a:solidFill>
              <a:srgbClr val="C00000"/>
            </a:solidFill>
            <a:prstDash val="solid"/>
            <a:round/>
            <a:headEnd type="none" w="med" len="med"/>
            <a:tailEnd type="none" w="med" len="med"/>
          </a:ln>
          <a:effectLst/>
        </p:spPr>
      </p:cxnSp>
      <p:cxnSp>
        <p:nvCxnSpPr>
          <p:cNvPr id="26" name="直接连接符 62"/>
          <p:cNvCxnSpPr/>
          <p:nvPr/>
        </p:nvCxnSpPr>
        <p:spPr bwMode="auto">
          <a:xfrm flipH="1">
            <a:off x="3347864" y="3429000"/>
            <a:ext cx="2313" cy="589314"/>
          </a:xfrm>
          <a:prstGeom prst="line">
            <a:avLst/>
          </a:prstGeom>
          <a:noFill/>
          <a:ln w="28575" cap="flat" cmpd="sng" algn="ctr">
            <a:solidFill>
              <a:srgbClr val="C00000"/>
            </a:solidFill>
            <a:prstDash val="solid"/>
            <a:round/>
            <a:headEnd type="none" w="med" len="med"/>
            <a:tailEnd type="none" w="med" len="med"/>
          </a:ln>
          <a:effectLst/>
        </p:spPr>
      </p:cxnSp>
      <p:cxnSp>
        <p:nvCxnSpPr>
          <p:cNvPr id="27" name="直接连接符 705538"/>
          <p:cNvCxnSpPr/>
          <p:nvPr/>
        </p:nvCxnSpPr>
        <p:spPr bwMode="auto">
          <a:xfrm flipH="1">
            <a:off x="4247964" y="3501008"/>
            <a:ext cx="12282" cy="864096"/>
          </a:xfrm>
          <a:prstGeom prst="line">
            <a:avLst/>
          </a:prstGeom>
          <a:noFill/>
          <a:ln w="28575" cap="flat" cmpd="sng" algn="ctr">
            <a:solidFill>
              <a:srgbClr val="C00000"/>
            </a:solidFill>
            <a:prstDash val="solid"/>
            <a:round/>
            <a:headEnd type="none" w="med" len="med"/>
            <a:tailEnd type="none" w="med" len="med"/>
          </a:ln>
          <a:effectLst/>
        </p:spPr>
      </p:cxnSp>
      <p:cxnSp>
        <p:nvCxnSpPr>
          <p:cNvPr id="28" name="直接连接符 705542"/>
          <p:cNvCxnSpPr/>
          <p:nvPr/>
        </p:nvCxnSpPr>
        <p:spPr bwMode="auto">
          <a:xfrm>
            <a:off x="4713838" y="2044051"/>
            <a:ext cx="0" cy="1280696"/>
          </a:xfrm>
          <a:prstGeom prst="line">
            <a:avLst/>
          </a:prstGeom>
          <a:noFill/>
          <a:ln w="28575" cap="flat" cmpd="sng" algn="ctr">
            <a:solidFill>
              <a:srgbClr val="C00000"/>
            </a:solidFill>
            <a:prstDash val="solid"/>
            <a:round/>
            <a:headEnd type="none" w="med" len="med"/>
            <a:tailEnd type="none" w="med" len="med"/>
          </a:ln>
          <a:effectLst/>
        </p:spPr>
      </p:cxnSp>
      <p:cxnSp>
        <p:nvCxnSpPr>
          <p:cNvPr id="29" name="直接连接符 705554"/>
          <p:cNvCxnSpPr/>
          <p:nvPr/>
        </p:nvCxnSpPr>
        <p:spPr bwMode="auto">
          <a:xfrm>
            <a:off x="4973035" y="2428549"/>
            <a:ext cx="0" cy="896197"/>
          </a:xfrm>
          <a:prstGeom prst="line">
            <a:avLst/>
          </a:prstGeom>
          <a:noFill/>
          <a:ln w="28575" cap="flat" cmpd="sng" algn="ctr">
            <a:solidFill>
              <a:srgbClr val="C00000"/>
            </a:solidFill>
            <a:prstDash val="solid"/>
            <a:round/>
            <a:headEnd type="none" w="med" len="med"/>
            <a:tailEnd type="none" w="med" len="med"/>
          </a:ln>
          <a:effectLst/>
        </p:spPr>
      </p:cxnSp>
      <p:cxnSp>
        <p:nvCxnSpPr>
          <p:cNvPr id="30" name="直接连接符 705556"/>
          <p:cNvCxnSpPr/>
          <p:nvPr/>
        </p:nvCxnSpPr>
        <p:spPr bwMode="auto">
          <a:xfrm flipH="1">
            <a:off x="5544108" y="3421651"/>
            <a:ext cx="12118" cy="439397"/>
          </a:xfrm>
          <a:prstGeom prst="line">
            <a:avLst/>
          </a:prstGeom>
          <a:noFill/>
          <a:ln w="28575" cap="flat" cmpd="sng" algn="ctr">
            <a:solidFill>
              <a:srgbClr val="C00000"/>
            </a:solidFill>
            <a:prstDash val="solid"/>
            <a:round/>
            <a:headEnd type="none" w="med" len="med"/>
            <a:tailEnd type="none" w="med" len="med"/>
          </a:ln>
          <a:effectLst/>
        </p:spPr>
      </p:cxnSp>
      <p:cxnSp>
        <p:nvCxnSpPr>
          <p:cNvPr id="31" name="直接连接符 705563"/>
          <p:cNvCxnSpPr/>
          <p:nvPr/>
        </p:nvCxnSpPr>
        <p:spPr bwMode="auto">
          <a:xfrm>
            <a:off x="5282724" y="2918645"/>
            <a:ext cx="0" cy="406101"/>
          </a:xfrm>
          <a:prstGeom prst="line">
            <a:avLst/>
          </a:prstGeom>
          <a:noFill/>
          <a:ln w="28575" cap="flat" cmpd="sng" algn="ctr">
            <a:solidFill>
              <a:srgbClr val="C00000"/>
            </a:solidFill>
            <a:prstDash val="solid"/>
            <a:round/>
            <a:headEnd type="none" w="med" len="med"/>
            <a:tailEnd type="none" w="med" len="med"/>
          </a:ln>
          <a:effectLst/>
        </p:spPr>
      </p:cxnSp>
      <p:cxnSp>
        <p:nvCxnSpPr>
          <p:cNvPr id="32" name="直接连接符 705566"/>
          <p:cNvCxnSpPr/>
          <p:nvPr/>
        </p:nvCxnSpPr>
        <p:spPr bwMode="auto">
          <a:xfrm flipH="1">
            <a:off x="5750623" y="3529663"/>
            <a:ext cx="7033" cy="1617307"/>
          </a:xfrm>
          <a:prstGeom prst="line">
            <a:avLst/>
          </a:prstGeom>
          <a:noFill/>
          <a:ln w="28575" cap="flat" cmpd="sng" algn="ctr">
            <a:solidFill>
              <a:srgbClr val="C00000"/>
            </a:solidFill>
            <a:prstDash val="solid"/>
            <a:round/>
            <a:headEnd type="none" w="med" len="med"/>
            <a:tailEnd type="none" w="med" len="med"/>
          </a:ln>
          <a:effectLst/>
        </p:spPr>
      </p:cxnSp>
      <p:cxnSp>
        <p:nvCxnSpPr>
          <p:cNvPr id="33" name="直接连接符 71"/>
          <p:cNvCxnSpPr/>
          <p:nvPr/>
        </p:nvCxnSpPr>
        <p:spPr bwMode="auto">
          <a:xfrm>
            <a:off x="6008210" y="3529663"/>
            <a:ext cx="1611" cy="885749"/>
          </a:xfrm>
          <a:prstGeom prst="line">
            <a:avLst/>
          </a:prstGeom>
          <a:noFill/>
          <a:ln w="28575" cap="flat" cmpd="sng" algn="ctr">
            <a:solidFill>
              <a:srgbClr val="C00000"/>
            </a:solidFill>
            <a:prstDash val="solid"/>
            <a:round/>
            <a:headEnd type="none" w="med" len="med"/>
            <a:tailEnd type="none" w="med" len="med"/>
          </a:ln>
          <a:effectLst/>
        </p:spPr>
      </p:cxnSp>
      <p:cxnSp>
        <p:nvCxnSpPr>
          <p:cNvPr id="34" name="直接连接符 77"/>
          <p:cNvCxnSpPr/>
          <p:nvPr/>
        </p:nvCxnSpPr>
        <p:spPr bwMode="auto">
          <a:xfrm flipH="1">
            <a:off x="6475268" y="3529663"/>
            <a:ext cx="2259" cy="470234"/>
          </a:xfrm>
          <a:prstGeom prst="line">
            <a:avLst/>
          </a:prstGeom>
          <a:noFill/>
          <a:ln w="19050" cap="flat" cmpd="sng" algn="ctr">
            <a:solidFill>
              <a:srgbClr val="C00000"/>
            </a:solidFill>
            <a:prstDash val="solid"/>
            <a:round/>
            <a:headEnd type="none" w="med" len="med"/>
            <a:tailEnd type="none" w="med" len="med"/>
          </a:ln>
          <a:effectLst/>
        </p:spPr>
      </p:cxnSp>
      <p:cxnSp>
        <p:nvCxnSpPr>
          <p:cNvPr id="35" name="直接连接符 80"/>
          <p:cNvCxnSpPr/>
          <p:nvPr/>
        </p:nvCxnSpPr>
        <p:spPr bwMode="auto">
          <a:xfrm flipH="1">
            <a:off x="6477527" y="2384884"/>
            <a:ext cx="2685" cy="924651"/>
          </a:xfrm>
          <a:prstGeom prst="line">
            <a:avLst/>
          </a:prstGeom>
          <a:noFill/>
          <a:ln w="28575" cap="flat" cmpd="sng" algn="ctr">
            <a:solidFill>
              <a:srgbClr val="C00000"/>
            </a:solidFill>
            <a:prstDash val="solid"/>
            <a:round/>
            <a:headEnd type="none" w="med" len="med"/>
            <a:tailEnd type="none" w="med" len="med"/>
          </a:ln>
          <a:effectLst/>
        </p:spPr>
      </p:cxnSp>
      <p:cxnSp>
        <p:nvCxnSpPr>
          <p:cNvPr id="36" name="直接连接符 88"/>
          <p:cNvCxnSpPr/>
          <p:nvPr/>
        </p:nvCxnSpPr>
        <p:spPr bwMode="auto">
          <a:xfrm>
            <a:off x="6722609" y="2723652"/>
            <a:ext cx="0" cy="601095"/>
          </a:xfrm>
          <a:prstGeom prst="line">
            <a:avLst/>
          </a:prstGeom>
          <a:noFill/>
          <a:ln w="28575" cap="flat" cmpd="sng" algn="ctr">
            <a:solidFill>
              <a:srgbClr val="C00000"/>
            </a:solidFill>
            <a:prstDash val="solid"/>
            <a:round/>
            <a:headEnd type="none" w="med" len="med"/>
            <a:tailEnd type="none" w="med" len="med"/>
          </a:ln>
          <a:effectLst/>
        </p:spPr>
      </p:cxnSp>
      <p:sp>
        <p:nvSpPr>
          <p:cNvPr id="37" name="矩形 36"/>
          <p:cNvSpPr/>
          <p:nvPr/>
        </p:nvSpPr>
        <p:spPr>
          <a:xfrm>
            <a:off x="4608004" y="3897052"/>
            <a:ext cx="1113825" cy="415498"/>
          </a:xfrm>
          <a:prstGeom prst="rect">
            <a:avLst/>
          </a:prstGeom>
          <a:solidFill>
            <a:schemeClr val="accent6">
              <a:alpha val="70000"/>
            </a:schemeClr>
          </a:solidFill>
        </p:spPr>
        <p:txBody>
          <a:bodyPr wrap="square">
            <a:spAutoFit/>
          </a:bodyPr>
          <a:lstStyle/>
          <a:p>
            <a:r>
              <a:rPr lang="en-US" altLang="zh-CN" sz="1050" dirty="0">
                <a:latin typeface="+mn-lt"/>
                <a:ea typeface="微软雅黑" panose="020B0503020204020204" pitchFamily="34" charset="-122"/>
              </a:rPr>
              <a:t>2005 – </a:t>
            </a:r>
            <a:r>
              <a:rPr lang="en-US" altLang="zh-CN" sz="1050" dirty="0" err="1">
                <a:latin typeface="+mn-lt"/>
                <a:ea typeface="微软雅黑" panose="020B0503020204020204" pitchFamily="34" charset="-122"/>
              </a:rPr>
              <a:t>Git</a:t>
            </a:r>
            <a:endParaRPr lang="en-US" altLang="zh-CN" sz="1050" dirty="0">
              <a:latin typeface="+mn-lt"/>
              <a:ea typeface="微软雅黑" panose="020B0503020204020204" pitchFamily="34" charset="-122"/>
            </a:endParaRPr>
          </a:p>
          <a:p>
            <a:r>
              <a:rPr lang="en-US" altLang="zh-CN" sz="1050" dirty="0">
                <a:latin typeface="+mn-lt"/>
                <a:ea typeface="微软雅黑" panose="020B0503020204020204" pitchFamily="34" charset="-122"/>
              </a:rPr>
              <a:t>2005 – Puppet</a:t>
            </a:r>
            <a:endParaRPr lang="zh-CN" altLang="en-US" sz="1050" dirty="0">
              <a:latin typeface="+mn-lt"/>
              <a:ea typeface="微软雅黑" panose="020B0503020204020204" pitchFamily="34" charset="-122"/>
            </a:endParaRPr>
          </a:p>
        </p:txBody>
      </p:sp>
      <p:sp>
        <p:nvSpPr>
          <p:cNvPr id="38" name="矩形 37"/>
          <p:cNvSpPr/>
          <p:nvPr/>
        </p:nvSpPr>
        <p:spPr>
          <a:xfrm>
            <a:off x="575556" y="3573016"/>
            <a:ext cx="1512168" cy="415498"/>
          </a:xfrm>
          <a:prstGeom prst="rect">
            <a:avLst/>
          </a:prstGeom>
          <a:solidFill>
            <a:srgbClr val="2880B6">
              <a:alpha val="20392"/>
            </a:srgbClr>
          </a:solidFill>
        </p:spPr>
        <p:txBody>
          <a:bodyPr wrap="square">
            <a:spAutoFit/>
          </a:bodyPr>
          <a:lstStyle/>
          <a:p>
            <a:r>
              <a:rPr lang="en-US" altLang="zh-CN" sz="1050" dirty="0">
                <a:latin typeface="+mn-lt"/>
                <a:ea typeface="微软雅黑" panose="020B0503020204020204" pitchFamily="34" charset="-122"/>
              </a:rPr>
              <a:t>1940s–</a:t>
            </a:r>
            <a:r>
              <a:rPr lang="en-US" altLang="zh-CN" sz="1050" dirty="0" err="1">
                <a:latin typeface="+mn-lt"/>
                <a:ea typeface="微软雅黑" panose="020B0503020204020204" pitchFamily="34" charset="-122"/>
              </a:rPr>
              <a:t>Kanban&amp;Toyota</a:t>
            </a:r>
            <a:r>
              <a:rPr lang="en-US" altLang="zh-CN" sz="1050" dirty="0">
                <a:latin typeface="+mn-lt"/>
                <a:ea typeface="微软雅黑" panose="020B0503020204020204" pitchFamily="34" charset="-122"/>
              </a:rPr>
              <a:t> Production / Lean</a:t>
            </a:r>
            <a:endParaRPr lang="zh-CN" altLang="en-US" sz="1050" dirty="0">
              <a:latin typeface="+mn-lt"/>
              <a:ea typeface="微软雅黑" panose="020B0503020204020204" pitchFamily="34" charset="-122"/>
            </a:endParaRPr>
          </a:p>
        </p:txBody>
      </p:sp>
      <p:sp>
        <p:nvSpPr>
          <p:cNvPr id="39" name="矩形 38"/>
          <p:cNvSpPr/>
          <p:nvPr/>
        </p:nvSpPr>
        <p:spPr>
          <a:xfrm>
            <a:off x="1691680" y="2528900"/>
            <a:ext cx="1438214" cy="253916"/>
          </a:xfrm>
          <a:prstGeom prst="rect">
            <a:avLst/>
          </a:prstGeom>
          <a:solidFill>
            <a:srgbClr val="2880B6">
              <a:alpha val="20392"/>
            </a:srgbClr>
          </a:solidFill>
        </p:spPr>
        <p:txBody>
          <a:bodyPr wrap="none">
            <a:spAutoFit/>
          </a:bodyPr>
          <a:lstStyle/>
          <a:p>
            <a:r>
              <a:rPr lang="en-US" altLang="zh-CN" sz="1050" dirty="0">
                <a:latin typeface="+mn-lt"/>
                <a:ea typeface="微软雅黑" panose="020B0503020204020204" pitchFamily="34" charset="-122"/>
              </a:rPr>
              <a:t>1992 - Crystal Reports</a:t>
            </a:r>
            <a:endParaRPr lang="zh-CN" altLang="en-US" sz="1050" dirty="0">
              <a:latin typeface="+mn-lt"/>
              <a:ea typeface="微软雅黑" panose="020B0503020204020204" pitchFamily="34" charset="-122"/>
            </a:endParaRPr>
          </a:p>
        </p:txBody>
      </p:sp>
      <p:sp>
        <p:nvSpPr>
          <p:cNvPr id="40" name="矩形 39"/>
          <p:cNvSpPr/>
          <p:nvPr/>
        </p:nvSpPr>
        <p:spPr>
          <a:xfrm>
            <a:off x="1988868" y="4533162"/>
            <a:ext cx="1286987" cy="253916"/>
          </a:xfrm>
          <a:prstGeom prst="rect">
            <a:avLst/>
          </a:prstGeom>
          <a:solidFill>
            <a:srgbClr val="2880B6">
              <a:alpha val="20392"/>
            </a:srgbClr>
          </a:solidFill>
        </p:spPr>
        <p:txBody>
          <a:bodyPr wrap="square">
            <a:spAutoFit/>
          </a:bodyPr>
          <a:lstStyle/>
          <a:p>
            <a:r>
              <a:rPr lang="en-US" altLang="zh-CN" sz="1050" dirty="0">
                <a:latin typeface="+mn-lt"/>
                <a:ea typeface="微软雅黑" panose="020B0503020204020204" pitchFamily="34" charset="-122"/>
              </a:rPr>
              <a:t>1993 – Refactoring</a:t>
            </a:r>
            <a:endParaRPr lang="zh-CN" altLang="en-US" sz="1050" dirty="0">
              <a:latin typeface="+mn-lt"/>
              <a:ea typeface="微软雅黑" panose="020B0503020204020204" pitchFamily="34" charset="-122"/>
            </a:endParaRPr>
          </a:p>
        </p:txBody>
      </p:sp>
      <p:sp>
        <p:nvSpPr>
          <p:cNvPr id="41" name="矩形 40"/>
          <p:cNvSpPr/>
          <p:nvPr/>
        </p:nvSpPr>
        <p:spPr>
          <a:xfrm>
            <a:off x="3167844" y="4039180"/>
            <a:ext cx="898003" cy="253916"/>
          </a:xfrm>
          <a:prstGeom prst="rect">
            <a:avLst/>
          </a:prstGeom>
          <a:solidFill>
            <a:srgbClr val="2880B6">
              <a:alpha val="20392"/>
            </a:srgbClr>
          </a:solidFill>
        </p:spPr>
        <p:txBody>
          <a:bodyPr wrap="none">
            <a:spAutoFit/>
          </a:bodyPr>
          <a:lstStyle/>
          <a:p>
            <a:r>
              <a:rPr lang="en-US" altLang="zh-CN" sz="1050" dirty="0">
                <a:latin typeface="+mn-lt"/>
                <a:ea typeface="微软雅黑" panose="020B0503020204020204" pitchFamily="34" charset="-122"/>
              </a:rPr>
              <a:t>1995–Scrum</a:t>
            </a:r>
            <a:endParaRPr lang="zh-CN" altLang="en-US" sz="1050" dirty="0">
              <a:latin typeface="+mn-lt"/>
              <a:ea typeface="微软雅黑" panose="020B0503020204020204" pitchFamily="34" charset="-122"/>
            </a:endParaRPr>
          </a:p>
        </p:txBody>
      </p:sp>
      <p:sp>
        <p:nvSpPr>
          <p:cNvPr id="42" name="矩形 41"/>
          <p:cNvSpPr/>
          <p:nvPr/>
        </p:nvSpPr>
        <p:spPr>
          <a:xfrm>
            <a:off x="3348906" y="4776307"/>
            <a:ext cx="1835162" cy="415498"/>
          </a:xfrm>
          <a:prstGeom prst="rect">
            <a:avLst/>
          </a:prstGeom>
          <a:solidFill>
            <a:srgbClr val="2880B6">
              <a:alpha val="20392"/>
            </a:srgbClr>
          </a:solidFill>
        </p:spPr>
        <p:txBody>
          <a:bodyPr wrap="square">
            <a:spAutoFit/>
          </a:bodyPr>
          <a:lstStyle/>
          <a:p>
            <a:r>
              <a:rPr lang="en-US" altLang="zh-CN" sz="1050" dirty="0">
                <a:latin typeface="+mn-lt"/>
                <a:ea typeface="微软雅黑" panose="020B0503020204020204" pitchFamily="34" charset="-122"/>
              </a:rPr>
              <a:t>1999–User Stories</a:t>
            </a:r>
          </a:p>
          <a:p>
            <a:r>
              <a:rPr lang="en-US" altLang="zh-CN" sz="1050" dirty="0">
                <a:latin typeface="+mn-lt"/>
                <a:ea typeface="微软雅黑" panose="020B0503020204020204" pitchFamily="34" charset="-122"/>
              </a:rPr>
              <a:t>1999–</a:t>
            </a:r>
            <a:r>
              <a:rPr lang="en-US" altLang="zh-CN" sz="1050" dirty="0" err="1">
                <a:latin typeface="+mn-lt"/>
                <a:ea typeface="微软雅黑" panose="020B0503020204020204" pitchFamily="34" charset="-122"/>
              </a:rPr>
              <a:t>eXtreme</a:t>
            </a:r>
            <a:r>
              <a:rPr lang="en-US" altLang="zh-CN" sz="1050" dirty="0">
                <a:latin typeface="+mn-lt"/>
                <a:ea typeface="微软雅黑" panose="020B0503020204020204" pitchFamily="34" charset="-122"/>
              </a:rPr>
              <a:t> Programming</a:t>
            </a:r>
          </a:p>
        </p:txBody>
      </p:sp>
      <p:sp>
        <p:nvSpPr>
          <p:cNvPr id="43" name="矩形 42"/>
          <p:cNvSpPr/>
          <p:nvPr/>
        </p:nvSpPr>
        <p:spPr>
          <a:xfrm>
            <a:off x="3959932" y="1707749"/>
            <a:ext cx="1596295" cy="415498"/>
          </a:xfrm>
          <a:prstGeom prst="rect">
            <a:avLst/>
          </a:prstGeom>
          <a:solidFill>
            <a:srgbClr val="E7CCC7"/>
          </a:solidFill>
        </p:spPr>
        <p:txBody>
          <a:bodyPr wrap="square">
            <a:spAutoFit/>
          </a:bodyPr>
          <a:lstStyle/>
          <a:p>
            <a:r>
              <a:rPr lang="en-US" altLang="zh-CN" sz="1050" dirty="0">
                <a:latin typeface="+mn-lt"/>
                <a:ea typeface="微软雅黑" panose="020B0503020204020204" pitchFamily="34" charset="-122"/>
              </a:rPr>
              <a:t>2001 – Agile Manifesto </a:t>
            </a:r>
            <a:r>
              <a:rPr lang="en-US" altLang="zh-CN" sz="1050" dirty="0">
                <a:latin typeface="微软雅黑" panose="020B0503020204020204" pitchFamily="34" charset="-122"/>
                <a:ea typeface="微软雅黑" panose="020B0503020204020204" pitchFamily="34" charset="-122"/>
              </a:rPr>
              <a:t>(</a:t>
            </a:r>
            <a:r>
              <a:rPr lang="zh-CN" altLang="en-US" sz="1050" dirty="0">
                <a:latin typeface="+mn-ea"/>
                <a:ea typeface="+mn-ea"/>
              </a:rPr>
              <a:t>敏捷开发宣言</a:t>
            </a:r>
            <a:r>
              <a:rPr lang="en-US" altLang="zh-CN" sz="1050" dirty="0">
                <a:latin typeface="微软雅黑" panose="020B0503020204020204" pitchFamily="34" charset="-122"/>
                <a:ea typeface="微软雅黑" panose="020B0503020204020204" pitchFamily="34" charset="-122"/>
              </a:rPr>
              <a:t>)</a:t>
            </a:r>
            <a:endParaRPr lang="zh-CN" altLang="en-US" sz="1050" dirty="0">
              <a:latin typeface="微软雅黑" panose="020B0503020204020204" pitchFamily="34" charset="-122"/>
              <a:ea typeface="微软雅黑" panose="020B0503020204020204" pitchFamily="34" charset="-122"/>
            </a:endParaRPr>
          </a:p>
        </p:txBody>
      </p:sp>
      <p:sp>
        <p:nvSpPr>
          <p:cNvPr id="44" name="矩形 43"/>
          <p:cNvSpPr/>
          <p:nvPr/>
        </p:nvSpPr>
        <p:spPr>
          <a:xfrm>
            <a:off x="4792748" y="2215455"/>
            <a:ext cx="931379" cy="253916"/>
          </a:xfrm>
          <a:prstGeom prst="rect">
            <a:avLst/>
          </a:prstGeom>
          <a:solidFill>
            <a:srgbClr val="2880B6">
              <a:alpha val="20392"/>
            </a:srgbClr>
          </a:solidFill>
        </p:spPr>
        <p:txBody>
          <a:bodyPr wrap="square">
            <a:spAutoFit/>
          </a:bodyPr>
          <a:lstStyle/>
          <a:p>
            <a:r>
              <a:rPr lang="en-US" altLang="zh-CN" sz="1050" dirty="0">
                <a:latin typeface="+mn-lt"/>
                <a:ea typeface="微软雅黑" panose="020B0503020204020204" pitchFamily="34" charset="-122"/>
              </a:rPr>
              <a:t>2002 – TDD</a:t>
            </a:r>
            <a:endParaRPr lang="zh-CN" altLang="en-US" sz="1050" dirty="0">
              <a:latin typeface="+mn-lt"/>
              <a:ea typeface="微软雅黑" panose="020B0503020204020204" pitchFamily="34" charset="-122"/>
            </a:endParaRPr>
          </a:p>
        </p:txBody>
      </p:sp>
      <p:sp>
        <p:nvSpPr>
          <p:cNvPr id="45" name="矩形 44"/>
          <p:cNvSpPr/>
          <p:nvPr/>
        </p:nvSpPr>
        <p:spPr>
          <a:xfrm>
            <a:off x="5849839" y="4415414"/>
            <a:ext cx="1548882" cy="415498"/>
          </a:xfrm>
          <a:prstGeom prst="rect">
            <a:avLst/>
          </a:prstGeom>
          <a:solidFill>
            <a:srgbClr val="2880B6">
              <a:alpha val="20392"/>
            </a:srgbClr>
          </a:solidFill>
        </p:spPr>
        <p:txBody>
          <a:bodyPr wrap="square">
            <a:spAutoFit/>
          </a:bodyPr>
          <a:lstStyle/>
          <a:p>
            <a:r>
              <a:rPr lang="en-US" altLang="zh-CN" sz="1050" dirty="0">
                <a:latin typeface="+mn-lt"/>
                <a:ea typeface="微软雅黑" panose="020B0503020204020204" pitchFamily="34" charset="-122"/>
              </a:rPr>
              <a:t>2007 – Kanban for Software Development</a:t>
            </a:r>
          </a:p>
        </p:txBody>
      </p:sp>
      <p:sp>
        <p:nvSpPr>
          <p:cNvPr id="46" name="矩形 45"/>
          <p:cNvSpPr/>
          <p:nvPr/>
        </p:nvSpPr>
        <p:spPr>
          <a:xfrm>
            <a:off x="5556226" y="5148733"/>
            <a:ext cx="1824086" cy="415498"/>
          </a:xfrm>
          <a:prstGeom prst="rect">
            <a:avLst/>
          </a:prstGeom>
          <a:solidFill>
            <a:srgbClr val="2880B6">
              <a:alpha val="20392"/>
            </a:srgbClr>
          </a:solidFill>
        </p:spPr>
        <p:txBody>
          <a:bodyPr wrap="square">
            <a:spAutoFit/>
          </a:bodyPr>
          <a:lstStyle/>
          <a:p>
            <a:r>
              <a:rPr lang="en-US" altLang="zh-CN" sz="1050" dirty="0">
                <a:latin typeface="+mn-lt"/>
                <a:ea typeface="微软雅黑" panose="020B0503020204020204" pitchFamily="34" charset="-122"/>
              </a:rPr>
              <a:t>2006 – Agile Retrospectives</a:t>
            </a:r>
          </a:p>
          <a:p>
            <a:r>
              <a:rPr lang="en-US" altLang="zh-CN" sz="1050" dirty="0">
                <a:latin typeface="微软雅黑" panose="020B0503020204020204" pitchFamily="34" charset="-122"/>
                <a:ea typeface="微软雅黑" panose="020B0503020204020204" pitchFamily="34" charset="-122"/>
              </a:rPr>
              <a:t>(</a:t>
            </a:r>
            <a:r>
              <a:rPr lang="zh-CN" altLang="en-US" sz="1050" dirty="0">
                <a:latin typeface="+mn-ea"/>
                <a:ea typeface="+mn-ea"/>
              </a:rPr>
              <a:t>敏捷回顾</a:t>
            </a:r>
            <a:r>
              <a:rPr lang="en-US" altLang="zh-CN" sz="1050" dirty="0">
                <a:latin typeface="+mn-ea"/>
                <a:ea typeface="+mn-ea"/>
              </a:rPr>
              <a:t>)</a:t>
            </a:r>
            <a:endParaRPr lang="zh-CN" altLang="en-US" sz="1050" dirty="0">
              <a:latin typeface="+mn-ea"/>
              <a:ea typeface="+mn-ea"/>
            </a:endParaRPr>
          </a:p>
        </p:txBody>
      </p:sp>
      <p:sp>
        <p:nvSpPr>
          <p:cNvPr id="47" name="矩形 46"/>
          <p:cNvSpPr/>
          <p:nvPr/>
        </p:nvSpPr>
        <p:spPr>
          <a:xfrm>
            <a:off x="6185522" y="3965960"/>
            <a:ext cx="2346918" cy="415498"/>
          </a:xfrm>
          <a:prstGeom prst="rect">
            <a:avLst/>
          </a:prstGeom>
          <a:solidFill>
            <a:srgbClr val="E7CCC7"/>
          </a:solidFill>
        </p:spPr>
        <p:txBody>
          <a:bodyPr wrap="square">
            <a:spAutoFit/>
          </a:bodyPr>
          <a:lstStyle/>
          <a:p>
            <a:r>
              <a:rPr lang="en-US" altLang="zh-CN" sz="1050" dirty="0">
                <a:latin typeface="+mn-lt"/>
                <a:ea typeface="微软雅黑" panose="020B0503020204020204" pitchFamily="34" charset="-122"/>
              </a:rPr>
              <a:t>2009 – </a:t>
            </a:r>
            <a:r>
              <a:rPr lang="en-US" altLang="zh-CN" sz="1050" dirty="0" err="1">
                <a:latin typeface="+mn-lt"/>
                <a:ea typeface="微软雅黑" panose="020B0503020204020204" pitchFamily="34" charset="-122"/>
              </a:rPr>
              <a:t>DevOpsDays</a:t>
            </a:r>
            <a:r>
              <a:rPr lang="en-US" altLang="zh-CN" sz="1050" dirty="0">
                <a:latin typeface="+mn-lt"/>
                <a:ea typeface="微软雅黑" panose="020B0503020204020204" pitchFamily="34" charset="-122"/>
              </a:rPr>
              <a:t> Ghent in Belgium</a:t>
            </a:r>
          </a:p>
          <a:p>
            <a:r>
              <a:rPr lang="en-US" altLang="zh-CN" sz="1050" dirty="0">
                <a:latin typeface="+mn-lt"/>
                <a:ea typeface="微软雅黑" panose="020B0503020204020204" pitchFamily="34" charset="-122"/>
              </a:rPr>
              <a:t>CI, Pipelines and Deployment</a:t>
            </a:r>
            <a:endParaRPr lang="zh-CN" altLang="en-US" sz="1050" dirty="0">
              <a:latin typeface="+mn-lt"/>
              <a:ea typeface="微软雅黑" panose="020B0503020204020204" pitchFamily="34" charset="-122"/>
            </a:endParaRPr>
          </a:p>
        </p:txBody>
      </p:sp>
      <p:sp>
        <p:nvSpPr>
          <p:cNvPr id="48" name="矩形 47"/>
          <p:cNvSpPr/>
          <p:nvPr/>
        </p:nvSpPr>
        <p:spPr>
          <a:xfrm>
            <a:off x="5940152" y="2096852"/>
            <a:ext cx="1342199" cy="253916"/>
          </a:xfrm>
          <a:prstGeom prst="rect">
            <a:avLst/>
          </a:prstGeom>
          <a:solidFill>
            <a:srgbClr val="2880B6">
              <a:alpha val="20392"/>
            </a:srgbClr>
          </a:solidFill>
        </p:spPr>
        <p:txBody>
          <a:bodyPr wrap="square">
            <a:spAutoFit/>
          </a:bodyPr>
          <a:lstStyle/>
          <a:p>
            <a:r>
              <a:rPr lang="en-US" altLang="zh-CN" sz="1050" dirty="0">
                <a:latin typeface="+mn-lt"/>
                <a:ea typeface="微软雅黑" panose="020B0503020204020204" pitchFamily="34" charset="-122"/>
              </a:rPr>
              <a:t>2009 – Lean Startup</a:t>
            </a:r>
            <a:endParaRPr lang="zh-CN" altLang="en-US" sz="1050" dirty="0">
              <a:latin typeface="+mn-lt"/>
              <a:ea typeface="微软雅黑" panose="020B0503020204020204" pitchFamily="34" charset="-122"/>
            </a:endParaRPr>
          </a:p>
        </p:txBody>
      </p:sp>
      <p:sp>
        <p:nvSpPr>
          <p:cNvPr id="49" name="矩形 48"/>
          <p:cNvSpPr/>
          <p:nvPr/>
        </p:nvSpPr>
        <p:spPr>
          <a:xfrm>
            <a:off x="4968044" y="2564904"/>
            <a:ext cx="1520748" cy="415498"/>
          </a:xfrm>
          <a:prstGeom prst="rect">
            <a:avLst/>
          </a:prstGeom>
          <a:solidFill>
            <a:srgbClr val="2880B6">
              <a:alpha val="20392"/>
            </a:srgbClr>
          </a:solidFill>
        </p:spPr>
        <p:txBody>
          <a:bodyPr wrap="square">
            <a:spAutoFit/>
          </a:bodyPr>
          <a:lstStyle/>
          <a:p>
            <a:r>
              <a:rPr lang="en-US" altLang="zh-CN" sz="1050" dirty="0">
                <a:latin typeface="+mn-lt"/>
                <a:ea typeface="微软雅黑" panose="020B0503020204020204" pitchFamily="34" charset="-122"/>
              </a:rPr>
              <a:t>2003 – Lean Software Development</a:t>
            </a:r>
            <a:r>
              <a:rPr lang="en-US" altLang="zh-CN" sz="1050" dirty="0">
                <a:latin typeface="微软雅黑" panose="020B0503020204020204" pitchFamily="34" charset="-122"/>
                <a:ea typeface="微软雅黑" panose="020B0503020204020204" pitchFamily="34" charset="-122"/>
              </a:rPr>
              <a:t>(</a:t>
            </a:r>
            <a:r>
              <a:rPr lang="zh-CN" altLang="en-US" sz="1050" dirty="0">
                <a:latin typeface="+mn-ea"/>
                <a:ea typeface="+mn-ea"/>
              </a:rPr>
              <a:t>精益</a:t>
            </a:r>
            <a:r>
              <a:rPr lang="en-US" altLang="zh-CN" sz="1050" dirty="0">
                <a:latin typeface="+mn-ea"/>
                <a:ea typeface="+mn-ea"/>
              </a:rPr>
              <a:t>)</a:t>
            </a:r>
            <a:endParaRPr lang="zh-CN" altLang="en-US" sz="1050" dirty="0">
              <a:latin typeface="+mn-ea"/>
              <a:ea typeface="+mn-ea"/>
            </a:endParaRPr>
          </a:p>
        </p:txBody>
      </p:sp>
      <p:sp>
        <p:nvSpPr>
          <p:cNvPr id="50" name="矩形 49"/>
          <p:cNvSpPr/>
          <p:nvPr/>
        </p:nvSpPr>
        <p:spPr>
          <a:xfrm>
            <a:off x="6552220" y="2492896"/>
            <a:ext cx="1805184" cy="253916"/>
          </a:xfrm>
          <a:prstGeom prst="rect">
            <a:avLst/>
          </a:prstGeom>
          <a:solidFill>
            <a:srgbClr val="2880B6">
              <a:alpha val="20392"/>
            </a:srgbClr>
          </a:solidFill>
        </p:spPr>
        <p:txBody>
          <a:bodyPr wrap="square">
            <a:spAutoFit/>
          </a:bodyPr>
          <a:lstStyle/>
          <a:p>
            <a:r>
              <a:rPr lang="en-US" altLang="zh-CN" sz="1050" dirty="0">
                <a:latin typeface="+mn-lt"/>
                <a:ea typeface="微软雅黑" panose="020B0503020204020204" pitchFamily="34" charset="-122"/>
              </a:rPr>
              <a:t>2010 – Continuous Delivery</a:t>
            </a:r>
          </a:p>
        </p:txBody>
      </p:sp>
      <p:cxnSp>
        <p:nvCxnSpPr>
          <p:cNvPr id="51" name="直接连接符 129"/>
          <p:cNvCxnSpPr/>
          <p:nvPr/>
        </p:nvCxnSpPr>
        <p:spPr bwMode="auto">
          <a:xfrm>
            <a:off x="2121876" y="3529663"/>
            <a:ext cx="0" cy="743789"/>
          </a:xfrm>
          <a:prstGeom prst="line">
            <a:avLst/>
          </a:prstGeom>
          <a:noFill/>
          <a:ln w="28575" cap="flat" cmpd="sng" algn="ctr">
            <a:solidFill>
              <a:srgbClr val="C00000"/>
            </a:solidFill>
            <a:prstDash val="solid"/>
            <a:round/>
            <a:headEnd type="none" w="med" len="med"/>
            <a:tailEnd type="none" w="med" len="med"/>
          </a:ln>
          <a:effectLst/>
        </p:spPr>
      </p:cxnSp>
      <p:sp>
        <p:nvSpPr>
          <p:cNvPr id="52" name="矩形 51"/>
          <p:cNvSpPr/>
          <p:nvPr/>
        </p:nvSpPr>
        <p:spPr>
          <a:xfrm>
            <a:off x="1585306" y="4180338"/>
            <a:ext cx="1186493" cy="253916"/>
          </a:xfrm>
          <a:prstGeom prst="rect">
            <a:avLst/>
          </a:prstGeom>
          <a:solidFill>
            <a:srgbClr val="E7CCC7"/>
          </a:solidFill>
        </p:spPr>
        <p:txBody>
          <a:bodyPr wrap="square">
            <a:spAutoFit/>
          </a:bodyPr>
          <a:lstStyle/>
          <a:p>
            <a:r>
              <a:rPr lang="en-US" altLang="zh-CN" sz="1050" dirty="0">
                <a:latin typeface="+mn-lt"/>
                <a:ea typeface="微软雅黑" panose="020B0503020204020204" pitchFamily="34" charset="-122"/>
              </a:rPr>
              <a:t>1976 – </a:t>
            </a:r>
            <a:r>
              <a:rPr lang="en-US" altLang="zh-CN" sz="1050" dirty="0" err="1">
                <a:latin typeface="+mn-lt"/>
                <a:ea typeface="微软雅黑" panose="020B0503020204020204" pitchFamily="34" charset="-122"/>
              </a:rPr>
              <a:t>WaterFall</a:t>
            </a:r>
            <a:endParaRPr lang="zh-CN" altLang="en-US" sz="1050" dirty="0">
              <a:latin typeface="+mn-lt"/>
              <a:ea typeface="微软雅黑" panose="020B0503020204020204" pitchFamily="34" charset="-122"/>
            </a:endParaRPr>
          </a:p>
        </p:txBody>
      </p:sp>
      <p:sp>
        <p:nvSpPr>
          <p:cNvPr id="53" name="矩形 52"/>
          <p:cNvSpPr/>
          <p:nvPr/>
        </p:nvSpPr>
        <p:spPr>
          <a:xfrm>
            <a:off x="683568" y="1592796"/>
            <a:ext cx="1255472" cy="253916"/>
          </a:xfrm>
          <a:prstGeom prst="rect">
            <a:avLst/>
          </a:prstGeom>
          <a:solidFill>
            <a:srgbClr val="2880B6">
              <a:alpha val="20392"/>
            </a:srgbClr>
          </a:solidFill>
        </p:spPr>
        <p:txBody>
          <a:bodyPr wrap="none">
            <a:spAutoFit/>
          </a:bodyPr>
          <a:lstStyle/>
          <a:p>
            <a:r>
              <a:rPr lang="en-US" altLang="zh-CN" sz="1050" dirty="0">
                <a:latin typeface="+mn-lt"/>
                <a:ea typeface="微软雅黑" panose="020B0503020204020204" pitchFamily="34" charset="-122"/>
              </a:rPr>
              <a:t>1930s–PDCA-Cycle</a:t>
            </a:r>
            <a:endParaRPr lang="zh-CN" altLang="en-US" sz="1050" dirty="0">
              <a:latin typeface="+mn-lt"/>
              <a:ea typeface="微软雅黑" panose="020B0503020204020204" pitchFamily="34" charset="-122"/>
            </a:endParaRPr>
          </a:p>
        </p:txBody>
      </p:sp>
      <p:cxnSp>
        <p:nvCxnSpPr>
          <p:cNvPr id="55" name="直接连接符 139"/>
          <p:cNvCxnSpPr/>
          <p:nvPr/>
        </p:nvCxnSpPr>
        <p:spPr bwMode="auto">
          <a:xfrm>
            <a:off x="7305801" y="3060711"/>
            <a:ext cx="0" cy="264035"/>
          </a:xfrm>
          <a:prstGeom prst="line">
            <a:avLst/>
          </a:prstGeom>
          <a:noFill/>
          <a:ln w="28575" cap="flat" cmpd="sng" algn="ctr">
            <a:solidFill>
              <a:srgbClr val="C00000"/>
            </a:solidFill>
            <a:prstDash val="solid"/>
            <a:round/>
            <a:headEnd type="none" w="med" len="med"/>
            <a:tailEnd type="none" w="med" len="med"/>
          </a:ln>
          <a:effectLst/>
        </p:spPr>
      </p:cxnSp>
      <p:sp>
        <p:nvSpPr>
          <p:cNvPr id="56" name="矩形 55"/>
          <p:cNvSpPr/>
          <p:nvPr/>
        </p:nvSpPr>
        <p:spPr>
          <a:xfrm>
            <a:off x="3348906" y="5211796"/>
            <a:ext cx="1622377" cy="230832"/>
          </a:xfrm>
          <a:prstGeom prst="rect">
            <a:avLst/>
          </a:prstGeom>
          <a:solidFill>
            <a:schemeClr val="accent6">
              <a:alpha val="70000"/>
            </a:schemeClr>
          </a:solidFill>
        </p:spPr>
        <p:txBody>
          <a:bodyPr wrap="square">
            <a:spAutoFit/>
          </a:bodyPr>
          <a:lstStyle/>
          <a:p>
            <a:r>
              <a:rPr lang="en-US" altLang="zh-CN" sz="900" dirty="0">
                <a:latin typeface="+mn-lt"/>
                <a:ea typeface="微软雅黑" panose="020B0503020204020204" pitchFamily="34" charset="-122"/>
              </a:rPr>
              <a:t>1999–</a:t>
            </a:r>
            <a:r>
              <a:rPr lang="en-US" altLang="zh-CN" sz="900" dirty="0" err="1">
                <a:latin typeface="+mn-lt"/>
                <a:ea typeface="微软雅黑" panose="020B0503020204020204" pitchFamily="34" charset="-122"/>
              </a:rPr>
              <a:t>Vmware</a:t>
            </a:r>
            <a:endParaRPr lang="zh-CN" altLang="en-US" sz="900" dirty="0">
              <a:latin typeface="+mn-lt"/>
              <a:ea typeface="微软雅黑" panose="020B0503020204020204" pitchFamily="34" charset="-122"/>
            </a:endParaRPr>
          </a:p>
        </p:txBody>
      </p:sp>
      <p:sp>
        <p:nvSpPr>
          <p:cNvPr id="57" name="矩形 56"/>
          <p:cNvSpPr/>
          <p:nvPr/>
        </p:nvSpPr>
        <p:spPr>
          <a:xfrm>
            <a:off x="3275856" y="4365104"/>
            <a:ext cx="1907171" cy="253916"/>
          </a:xfrm>
          <a:prstGeom prst="rect">
            <a:avLst/>
          </a:prstGeom>
          <a:solidFill>
            <a:srgbClr val="2880B6">
              <a:alpha val="20392"/>
            </a:srgbClr>
          </a:solidFill>
        </p:spPr>
        <p:txBody>
          <a:bodyPr wrap="square">
            <a:spAutoFit/>
          </a:bodyPr>
          <a:lstStyle/>
          <a:p>
            <a:r>
              <a:rPr lang="en-US" altLang="zh-CN" sz="1050" dirty="0">
                <a:latin typeface="+mn-lt"/>
                <a:ea typeface="微软雅黑" panose="020B0503020204020204" pitchFamily="34" charset="-122"/>
              </a:rPr>
              <a:t>1999–Continuous Integration</a:t>
            </a:r>
          </a:p>
        </p:txBody>
      </p:sp>
      <p:sp>
        <p:nvSpPr>
          <p:cNvPr id="58" name="矩形 57"/>
          <p:cNvSpPr/>
          <p:nvPr/>
        </p:nvSpPr>
        <p:spPr>
          <a:xfrm>
            <a:off x="2771800" y="2312876"/>
            <a:ext cx="1630575" cy="253916"/>
          </a:xfrm>
          <a:prstGeom prst="rect">
            <a:avLst/>
          </a:prstGeom>
          <a:solidFill>
            <a:srgbClr val="2880B6">
              <a:alpha val="20392"/>
            </a:srgbClr>
          </a:solidFill>
        </p:spPr>
        <p:txBody>
          <a:bodyPr wrap="none">
            <a:spAutoFit/>
          </a:bodyPr>
          <a:lstStyle/>
          <a:p>
            <a:r>
              <a:rPr lang="en-US" altLang="zh-CN" sz="1050" dirty="0">
                <a:latin typeface="+mn-lt"/>
                <a:ea typeface="微软雅黑" panose="020B0503020204020204" pitchFamily="34" charset="-122"/>
              </a:rPr>
              <a:t>1995 – Pair Programming</a:t>
            </a:r>
            <a:endParaRPr lang="zh-CN" altLang="en-US" sz="1050" dirty="0">
              <a:latin typeface="+mn-lt"/>
              <a:ea typeface="微软雅黑" panose="020B0503020204020204" pitchFamily="34" charset="-122"/>
            </a:endParaRPr>
          </a:p>
        </p:txBody>
      </p:sp>
      <p:cxnSp>
        <p:nvCxnSpPr>
          <p:cNvPr id="59" name="直接连接符 65"/>
          <p:cNvCxnSpPr/>
          <p:nvPr/>
        </p:nvCxnSpPr>
        <p:spPr bwMode="auto">
          <a:xfrm>
            <a:off x="3357782" y="2576830"/>
            <a:ext cx="960" cy="747917"/>
          </a:xfrm>
          <a:prstGeom prst="line">
            <a:avLst/>
          </a:prstGeom>
          <a:noFill/>
          <a:ln w="28575" cap="flat" cmpd="sng" algn="ctr">
            <a:solidFill>
              <a:srgbClr val="C00000"/>
            </a:solidFill>
            <a:prstDash val="solid"/>
            <a:round/>
            <a:headEnd type="none" w="med" len="med"/>
            <a:tailEnd type="none" w="med" len="med"/>
          </a:ln>
          <a:effectLst/>
        </p:spPr>
      </p:cxnSp>
      <p:sp>
        <p:nvSpPr>
          <p:cNvPr id="60" name="矩形 59"/>
          <p:cNvSpPr/>
          <p:nvPr/>
        </p:nvSpPr>
        <p:spPr>
          <a:xfrm>
            <a:off x="5940152" y="1844824"/>
            <a:ext cx="1152507" cy="253916"/>
          </a:xfrm>
          <a:prstGeom prst="rect">
            <a:avLst/>
          </a:prstGeom>
          <a:solidFill>
            <a:schemeClr val="accent6">
              <a:alpha val="70000"/>
            </a:schemeClr>
          </a:solidFill>
        </p:spPr>
        <p:txBody>
          <a:bodyPr wrap="square">
            <a:spAutoFit/>
          </a:bodyPr>
          <a:lstStyle/>
          <a:p>
            <a:r>
              <a:rPr lang="en-US" altLang="zh-CN" sz="1050" dirty="0">
                <a:latin typeface="+mn-lt"/>
                <a:ea typeface="微软雅黑" panose="020B0503020204020204" pitchFamily="34" charset="-122"/>
              </a:rPr>
              <a:t>2009 – Chef</a:t>
            </a:r>
          </a:p>
        </p:txBody>
      </p:sp>
      <p:cxnSp>
        <p:nvCxnSpPr>
          <p:cNvPr id="61" name="直接连接符 68"/>
          <p:cNvCxnSpPr/>
          <p:nvPr/>
        </p:nvCxnSpPr>
        <p:spPr bwMode="auto">
          <a:xfrm flipH="1">
            <a:off x="7619550" y="3348751"/>
            <a:ext cx="8571" cy="203703"/>
          </a:xfrm>
          <a:prstGeom prst="line">
            <a:avLst/>
          </a:prstGeom>
          <a:noFill/>
          <a:ln w="28575" cap="flat" cmpd="sng" algn="ctr">
            <a:solidFill>
              <a:srgbClr val="C00000"/>
            </a:solidFill>
            <a:prstDash val="solid"/>
            <a:round/>
            <a:headEnd type="none" w="med" len="med"/>
            <a:tailEnd type="none" w="med" len="med"/>
          </a:ln>
          <a:effectLst/>
        </p:spPr>
      </p:cxnSp>
      <p:sp>
        <p:nvSpPr>
          <p:cNvPr id="62" name="矩形 61"/>
          <p:cNvSpPr/>
          <p:nvPr/>
        </p:nvSpPr>
        <p:spPr>
          <a:xfrm>
            <a:off x="7416316" y="3537012"/>
            <a:ext cx="1050837" cy="253916"/>
          </a:xfrm>
          <a:prstGeom prst="rect">
            <a:avLst/>
          </a:prstGeom>
          <a:solidFill>
            <a:schemeClr val="accent6">
              <a:alpha val="70000"/>
            </a:schemeClr>
          </a:solidFill>
        </p:spPr>
        <p:txBody>
          <a:bodyPr wrap="square">
            <a:spAutoFit/>
          </a:bodyPr>
          <a:lstStyle/>
          <a:p>
            <a:r>
              <a:rPr lang="en-US" altLang="zh-CN" sz="1050" dirty="0">
                <a:latin typeface="+mn-lt"/>
                <a:ea typeface="微软雅黑" panose="020B0503020204020204" pitchFamily="34" charset="-122"/>
              </a:rPr>
              <a:t>2013 – </a:t>
            </a:r>
            <a:r>
              <a:rPr lang="en-US" altLang="zh-CN" sz="1050" dirty="0" err="1">
                <a:latin typeface="+mn-lt"/>
                <a:ea typeface="微软雅黑" panose="020B0503020204020204" pitchFamily="34" charset="-122"/>
              </a:rPr>
              <a:t>Docker</a:t>
            </a:r>
            <a:endParaRPr lang="zh-CN" altLang="en-US" sz="1050" dirty="0">
              <a:latin typeface="+mn-lt"/>
              <a:ea typeface="微软雅黑" panose="020B0503020204020204" pitchFamily="34" charset="-122"/>
            </a:endParaRPr>
          </a:p>
        </p:txBody>
      </p:sp>
      <p:sp>
        <p:nvSpPr>
          <p:cNvPr id="11" name="文本框 10"/>
          <p:cNvSpPr txBox="1"/>
          <p:nvPr/>
        </p:nvSpPr>
        <p:spPr>
          <a:xfrm>
            <a:off x="647564" y="2924944"/>
            <a:ext cx="723275" cy="369332"/>
          </a:xfrm>
          <a:prstGeom prst="rect">
            <a:avLst/>
          </a:prstGeom>
          <a:noFill/>
        </p:spPr>
        <p:txBody>
          <a:bodyPr wrap="none" rtlCol="0">
            <a:spAutoFit/>
          </a:bodyPr>
          <a:lstStyle/>
          <a:p>
            <a:r>
              <a:rPr lang="en-US" altLang="zh-CN" sz="1800" dirty="0">
                <a:latin typeface="微软雅黑" pitchFamily="34" charset="-122"/>
                <a:ea typeface="微软雅黑" pitchFamily="34" charset="-122"/>
              </a:rPr>
              <a:t>1930</a:t>
            </a:r>
            <a:endParaRPr lang="zh-CN" altLang="en-US" sz="1800" dirty="0">
              <a:latin typeface="微软雅黑" pitchFamily="34" charset="-122"/>
              <a:ea typeface="微软雅黑" pitchFamily="34" charset="-122"/>
            </a:endParaRPr>
          </a:p>
        </p:txBody>
      </p:sp>
      <p:sp>
        <p:nvSpPr>
          <p:cNvPr id="13" name="文本框 12"/>
          <p:cNvSpPr txBox="1"/>
          <p:nvPr/>
        </p:nvSpPr>
        <p:spPr>
          <a:xfrm>
            <a:off x="2285590" y="3354758"/>
            <a:ext cx="723275" cy="369332"/>
          </a:xfrm>
          <a:prstGeom prst="rect">
            <a:avLst/>
          </a:prstGeom>
          <a:noFill/>
        </p:spPr>
        <p:txBody>
          <a:bodyPr wrap="none" rtlCol="0">
            <a:spAutoFit/>
          </a:bodyPr>
          <a:lstStyle/>
          <a:p>
            <a:r>
              <a:rPr lang="en-US" altLang="zh-CN" sz="1800" dirty="0">
                <a:latin typeface="微软雅黑" pitchFamily="34" charset="-122"/>
                <a:ea typeface="微软雅黑" pitchFamily="34" charset="-122"/>
              </a:rPr>
              <a:t>1990</a:t>
            </a:r>
            <a:endParaRPr lang="zh-CN" altLang="en-US" sz="1800" dirty="0">
              <a:latin typeface="微软雅黑" pitchFamily="34" charset="-122"/>
              <a:ea typeface="微软雅黑" pitchFamily="34" charset="-122"/>
            </a:endParaRPr>
          </a:p>
        </p:txBody>
      </p:sp>
      <p:sp>
        <p:nvSpPr>
          <p:cNvPr id="18" name="文本框 17"/>
          <p:cNvSpPr txBox="1"/>
          <p:nvPr/>
        </p:nvSpPr>
        <p:spPr>
          <a:xfrm>
            <a:off x="3075405" y="2943746"/>
            <a:ext cx="723275" cy="369332"/>
          </a:xfrm>
          <a:prstGeom prst="rect">
            <a:avLst/>
          </a:prstGeom>
          <a:noFill/>
        </p:spPr>
        <p:txBody>
          <a:bodyPr wrap="none" rtlCol="0">
            <a:spAutoFit/>
          </a:bodyPr>
          <a:lstStyle/>
          <a:p>
            <a:r>
              <a:rPr lang="en-US" altLang="zh-CN" sz="1800" dirty="0">
                <a:latin typeface="微软雅黑" pitchFamily="34" charset="-122"/>
                <a:ea typeface="微软雅黑" pitchFamily="34" charset="-122"/>
              </a:rPr>
              <a:t>1995</a:t>
            </a:r>
            <a:endParaRPr lang="zh-CN" altLang="en-US" sz="1800" dirty="0">
              <a:latin typeface="微软雅黑" pitchFamily="34" charset="-122"/>
              <a:ea typeface="微软雅黑" pitchFamily="34" charset="-122"/>
            </a:endParaRPr>
          </a:p>
        </p:txBody>
      </p:sp>
      <p:sp>
        <p:nvSpPr>
          <p:cNvPr id="22" name="文本框 21"/>
          <p:cNvSpPr txBox="1"/>
          <p:nvPr/>
        </p:nvSpPr>
        <p:spPr>
          <a:xfrm>
            <a:off x="7956376" y="2924944"/>
            <a:ext cx="723275" cy="369332"/>
          </a:xfrm>
          <a:prstGeom prst="rect">
            <a:avLst/>
          </a:prstGeom>
          <a:noFill/>
        </p:spPr>
        <p:txBody>
          <a:bodyPr wrap="none" rtlCol="0">
            <a:spAutoFit/>
          </a:bodyPr>
          <a:lstStyle/>
          <a:p>
            <a:r>
              <a:rPr lang="en-US" altLang="zh-CN" sz="1800" dirty="0">
                <a:latin typeface="微软雅黑" pitchFamily="34" charset="-122"/>
                <a:ea typeface="微软雅黑" pitchFamily="34" charset="-122"/>
              </a:rPr>
              <a:t>2016</a:t>
            </a:r>
            <a:endParaRPr lang="zh-CN" altLang="en-US" sz="1800" dirty="0">
              <a:latin typeface="微软雅黑" pitchFamily="34" charset="-122"/>
              <a:ea typeface="微软雅黑" pitchFamily="34" charset="-122"/>
            </a:endParaRPr>
          </a:p>
        </p:txBody>
      </p:sp>
      <p:sp>
        <p:nvSpPr>
          <p:cNvPr id="54" name="矩形 53"/>
          <p:cNvSpPr/>
          <p:nvPr/>
        </p:nvSpPr>
        <p:spPr>
          <a:xfrm>
            <a:off x="6912260" y="2816932"/>
            <a:ext cx="1106348" cy="253916"/>
          </a:xfrm>
          <a:prstGeom prst="rect">
            <a:avLst/>
          </a:prstGeom>
          <a:solidFill>
            <a:schemeClr val="accent6">
              <a:alpha val="70000"/>
            </a:schemeClr>
          </a:solidFill>
        </p:spPr>
        <p:txBody>
          <a:bodyPr wrap="square">
            <a:spAutoFit/>
          </a:bodyPr>
          <a:lstStyle/>
          <a:p>
            <a:r>
              <a:rPr lang="en-US" altLang="zh-CN" sz="1050" dirty="0">
                <a:latin typeface="+mn-lt"/>
                <a:ea typeface="微软雅黑" panose="020B0503020204020204" pitchFamily="34" charset="-122"/>
              </a:rPr>
              <a:t>2012 – </a:t>
            </a:r>
            <a:r>
              <a:rPr lang="en-US" altLang="zh-CN" sz="1050" dirty="0" err="1">
                <a:latin typeface="+mn-lt"/>
                <a:ea typeface="微软雅黑" panose="020B0503020204020204" pitchFamily="34" charset="-122"/>
              </a:rPr>
              <a:t>Ansible</a:t>
            </a:r>
            <a:endParaRPr lang="zh-CN" altLang="en-US" sz="1050" dirty="0">
              <a:latin typeface="+mn-lt"/>
              <a:ea typeface="微软雅黑" panose="020B0503020204020204" pitchFamily="34" charset="-122"/>
            </a:endParaRPr>
          </a:p>
        </p:txBody>
      </p:sp>
      <p:grpSp>
        <p:nvGrpSpPr>
          <p:cNvPr id="63" name="组合 62"/>
          <p:cNvGrpSpPr/>
          <p:nvPr/>
        </p:nvGrpSpPr>
        <p:grpSpPr>
          <a:xfrm>
            <a:off x="754019" y="5123273"/>
            <a:ext cx="1810509" cy="917282"/>
            <a:chOff x="754020" y="5014529"/>
            <a:chExt cx="1703786" cy="1030306"/>
          </a:xfrm>
        </p:grpSpPr>
        <p:sp>
          <p:nvSpPr>
            <p:cNvPr id="64" name="矩形 63"/>
            <p:cNvSpPr/>
            <p:nvPr/>
          </p:nvSpPr>
          <p:spPr>
            <a:xfrm>
              <a:off x="755576" y="5055584"/>
              <a:ext cx="704893" cy="241990"/>
            </a:xfrm>
            <a:prstGeom prst="rect">
              <a:avLst/>
            </a:prstGeom>
            <a:solidFill>
              <a:srgbClr val="E7CCC7"/>
            </a:solidFill>
          </p:spPr>
          <p:txBody>
            <a:bodyPr wrap="square">
              <a:spAutoFit/>
            </a:bodyPr>
            <a:lstStyle/>
            <a:p>
              <a:endParaRPr lang="zh-CN" altLang="en-US" sz="800" dirty="0">
                <a:latin typeface="微软雅黑" panose="020B0503020204020204" pitchFamily="34" charset="-122"/>
                <a:ea typeface="微软雅黑" panose="020B0503020204020204" pitchFamily="34" charset="-122"/>
              </a:endParaRPr>
            </a:p>
          </p:txBody>
        </p:sp>
        <p:sp>
          <p:nvSpPr>
            <p:cNvPr id="65" name="文本框 64"/>
            <p:cNvSpPr txBox="1"/>
            <p:nvPr/>
          </p:nvSpPr>
          <p:spPr bwMode="auto">
            <a:xfrm>
              <a:off x="1519932" y="5014529"/>
              <a:ext cx="937874" cy="355377"/>
            </a:xfrm>
            <a:prstGeom prst="rect">
              <a:avLst/>
            </a:prstGeom>
            <a:noFill/>
            <a:ln w="9525">
              <a:noFill/>
              <a:miter lim="800000"/>
              <a:headEnd/>
              <a:tailEnd/>
            </a:ln>
          </p:spPr>
          <p:txBody>
            <a:bodyPr wrap="square" lIns="99980" tIns="49986" rIns="99980" bIns="49986" rtlCol="0">
              <a:spAutoFit/>
            </a:bodyPr>
            <a:lstStyle/>
            <a:p>
              <a:pPr defTabSz="1001649" eaLnBrk="0" hangingPunct="0"/>
              <a:r>
                <a:rPr kumimoji="1" lang="zh-CN" altLang="en-US" sz="1400" dirty="0" smtClean="0">
                  <a:solidFill>
                    <a:srgbClr val="000000"/>
                  </a:solidFill>
                  <a:latin typeface="+mn-lt"/>
                  <a:ea typeface="+mn-ea"/>
                  <a:cs typeface="Arial" pitchFamily="34" charset="0"/>
                </a:rPr>
                <a:t>主要方法</a:t>
              </a:r>
            </a:p>
          </p:txBody>
        </p:sp>
        <p:sp>
          <p:nvSpPr>
            <p:cNvPr id="68" name="文本框 67"/>
            <p:cNvSpPr txBox="1"/>
            <p:nvPr/>
          </p:nvSpPr>
          <p:spPr bwMode="auto">
            <a:xfrm>
              <a:off x="1519932" y="5351994"/>
              <a:ext cx="937874" cy="355377"/>
            </a:xfrm>
            <a:prstGeom prst="rect">
              <a:avLst/>
            </a:prstGeom>
            <a:noFill/>
            <a:ln w="9525">
              <a:noFill/>
              <a:miter lim="800000"/>
              <a:headEnd/>
              <a:tailEnd/>
            </a:ln>
          </p:spPr>
          <p:txBody>
            <a:bodyPr wrap="square" lIns="99980" tIns="49986" rIns="99980" bIns="49986" rtlCol="0">
              <a:spAutoFit/>
            </a:bodyPr>
            <a:lstStyle/>
            <a:p>
              <a:pPr defTabSz="1001649" eaLnBrk="0" hangingPunct="0"/>
              <a:r>
                <a:rPr kumimoji="1" lang="zh-CN" altLang="en-US" sz="1400" dirty="0" smtClean="0">
                  <a:solidFill>
                    <a:srgbClr val="000000"/>
                  </a:solidFill>
                  <a:latin typeface="+mn-lt"/>
                  <a:ea typeface="+mn-ea"/>
                  <a:cs typeface="Arial" pitchFamily="34" charset="0"/>
                </a:rPr>
                <a:t>主要工具</a:t>
              </a:r>
            </a:p>
          </p:txBody>
        </p:sp>
        <p:sp>
          <p:nvSpPr>
            <p:cNvPr id="70" name="文本框 69"/>
            <p:cNvSpPr txBox="1"/>
            <p:nvPr/>
          </p:nvSpPr>
          <p:spPr bwMode="auto">
            <a:xfrm>
              <a:off x="1519932" y="5689458"/>
              <a:ext cx="937874" cy="355377"/>
            </a:xfrm>
            <a:prstGeom prst="rect">
              <a:avLst/>
            </a:prstGeom>
            <a:noFill/>
            <a:ln w="9525">
              <a:noFill/>
              <a:miter lim="800000"/>
              <a:headEnd/>
              <a:tailEnd/>
            </a:ln>
          </p:spPr>
          <p:txBody>
            <a:bodyPr wrap="square" lIns="99980" tIns="49986" rIns="99980" bIns="49986" rtlCol="0">
              <a:spAutoFit/>
            </a:bodyPr>
            <a:lstStyle/>
            <a:p>
              <a:pPr defTabSz="1001649" eaLnBrk="0" hangingPunct="0"/>
              <a:r>
                <a:rPr kumimoji="1" lang="zh-CN" altLang="en-US" sz="1400" dirty="0" smtClean="0">
                  <a:solidFill>
                    <a:srgbClr val="000000"/>
                  </a:solidFill>
                  <a:latin typeface="+mn-lt"/>
                  <a:ea typeface="+mn-ea"/>
                  <a:cs typeface="Arial" pitchFamily="34" charset="0"/>
                </a:rPr>
                <a:t>主要实践</a:t>
              </a:r>
            </a:p>
          </p:txBody>
        </p:sp>
        <p:sp>
          <p:nvSpPr>
            <p:cNvPr id="72" name="矩形 71"/>
            <p:cNvSpPr/>
            <p:nvPr/>
          </p:nvSpPr>
          <p:spPr>
            <a:xfrm>
              <a:off x="755576" y="5379621"/>
              <a:ext cx="704893" cy="241990"/>
            </a:xfrm>
            <a:prstGeom prst="rect">
              <a:avLst/>
            </a:prstGeom>
            <a:solidFill>
              <a:srgbClr val="ADCECE"/>
            </a:solidFill>
          </p:spPr>
          <p:txBody>
            <a:bodyPr wrap="square">
              <a:spAutoFit/>
            </a:bodyPr>
            <a:lstStyle/>
            <a:p>
              <a:endParaRPr lang="zh-CN" altLang="en-US" sz="800" dirty="0">
                <a:latin typeface="微软雅黑" panose="020B0503020204020204" pitchFamily="34" charset="-122"/>
                <a:ea typeface="微软雅黑" panose="020B0503020204020204" pitchFamily="34" charset="-122"/>
              </a:endParaRPr>
            </a:p>
          </p:txBody>
        </p:sp>
        <p:sp>
          <p:nvSpPr>
            <p:cNvPr id="73" name="矩形 72"/>
            <p:cNvSpPr/>
            <p:nvPr/>
          </p:nvSpPr>
          <p:spPr>
            <a:xfrm>
              <a:off x="754020" y="5705835"/>
              <a:ext cx="704893" cy="241990"/>
            </a:xfrm>
            <a:prstGeom prst="rect">
              <a:avLst/>
            </a:prstGeom>
            <a:solidFill>
              <a:srgbClr val="D3E5F0"/>
            </a:solidFill>
          </p:spPr>
          <p:txBody>
            <a:bodyPr wrap="square">
              <a:spAutoFit/>
            </a:bodyPr>
            <a:lstStyle/>
            <a:p>
              <a:endParaRPr lang="zh-CN" altLang="en-US" sz="8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瀑布模型</a:t>
            </a:r>
            <a:endParaRPr kumimoji="1" lang="zh-CN" altLang="en-US" dirty="0"/>
          </a:p>
        </p:txBody>
      </p:sp>
      <p:sp>
        <p:nvSpPr>
          <p:cNvPr id="29" name="内容占位符 2"/>
          <p:cNvSpPr txBox="1">
            <a:spLocks/>
          </p:cNvSpPr>
          <p:nvPr/>
        </p:nvSpPr>
        <p:spPr>
          <a:xfrm>
            <a:off x="6278630" y="1405347"/>
            <a:ext cx="2325818" cy="3931865"/>
          </a:xfrm>
          <a:prstGeom prst="rect">
            <a:avLst/>
          </a:prstGeom>
        </p:spPr>
        <p:txBody>
          <a:bodyPr/>
          <a:lstStyle>
            <a:lvl1pPr marL="301625" indent="-301625" algn="l" defTabSz="801688" rtl="0" eaLnBrk="0"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0"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buFont typeface="Wingdings" pitchFamily="2" charset="2"/>
              <a:buNone/>
            </a:pPr>
            <a:r>
              <a:rPr lang="en-US" altLang="zh-CN" sz="1800" kern="0" dirty="0" smtClean="0"/>
              <a:t>1970</a:t>
            </a:r>
            <a:r>
              <a:rPr lang="zh-CN" altLang="en-US" sz="1800" kern="0" dirty="0" smtClean="0"/>
              <a:t>年</a:t>
            </a:r>
            <a:r>
              <a:rPr lang="zh-CN" altLang="en-US" sz="1800" kern="0" dirty="0" smtClean="0">
                <a:solidFill>
                  <a:srgbClr val="C00000"/>
                </a:solidFill>
                <a:hlinkClick r:id="rId3" tooltip="温斯顿·罗伊斯"/>
              </a:rPr>
              <a:t>温斯顿</a:t>
            </a:r>
            <a:r>
              <a:rPr lang="en-US" altLang="zh-CN" sz="1800" kern="0" dirty="0" smtClean="0">
                <a:solidFill>
                  <a:srgbClr val="C00000"/>
                </a:solidFill>
                <a:hlinkClick r:id="rId3" tooltip="温斯顿·罗伊斯"/>
              </a:rPr>
              <a:t>·</a:t>
            </a:r>
            <a:r>
              <a:rPr lang="zh-CN" altLang="en-US" sz="1800" kern="0" dirty="0" smtClean="0">
                <a:solidFill>
                  <a:srgbClr val="C00000"/>
                </a:solidFill>
                <a:hlinkClick r:id="rId3" tooltip="温斯顿·罗伊斯"/>
              </a:rPr>
              <a:t>罗伊斯</a:t>
            </a:r>
            <a:r>
              <a:rPr lang="zh-CN" altLang="en-US" sz="1800" kern="0" dirty="0" smtClean="0"/>
              <a:t>（</a:t>
            </a:r>
            <a:r>
              <a:rPr lang="en-US" altLang="zh-CN" sz="1800" kern="0" dirty="0" smtClean="0"/>
              <a:t>Winston Royce</a:t>
            </a:r>
            <a:r>
              <a:rPr lang="zh-CN" altLang="en-US" sz="1800" kern="0" dirty="0" smtClean="0"/>
              <a:t>）提出了著名的“瀑布模型”，直到</a:t>
            </a:r>
            <a:r>
              <a:rPr lang="en-US" altLang="zh-CN" sz="1800" kern="0" dirty="0" smtClean="0"/>
              <a:t>80</a:t>
            </a:r>
            <a:r>
              <a:rPr lang="zh-CN" altLang="en-US" sz="1800" kern="0" dirty="0" smtClean="0"/>
              <a:t>年代早期，它一直是唯一被广泛采用的软件开发模型。罗伊斯提出的是一个两次瀑布的“迭代”模型（</a:t>
            </a:r>
            <a:r>
              <a:rPr lang="en-US" altLang="zh-CN" sz="1800" kern="0" dirty="0" smtClean="0"/>
              <a:t>Do it Twice</a:t>
            </a:r>
            <a:r>
              <a:rPr lang="zh-CN" altLang="en-US" sz="1800" kern="0" dirty="0" smtClean="0"/>
              <a:t>）</a:t>
            </a:r>
            <a:endParaRPr lang="zh-CN" altLang="en-US" sz="1800" kern="0" dirty="0"/>
          </a:p>
        </p:txBody>
      </p:sp>
      <p:grpSp>
        <p:nvGrpSpPr>
          <p:cNvPr id="3" name="组合 2"/>
          <p:cNvGrpSpPr/>
          <p:nvPr/>
        </p:nvGrpSpPr>
        <p:grpSpPr>
          <a:xfrm>
            <a:off x="698289" y="1376772"/>
            <a:ext cx="5493891" cy="4179983"/>
            <a:chOff x="698289" y="1376772"/>
            <a:chExt cx="5493891" cy="4179983"/>
          </a:xfrm>
        </p:grpSpPr>
        <p:cxnSp>
          <p:nvCxnSpPr>
            <p:cNvPr id="14" name="肘形连接符 13"/>
            <p:cNvCxnSpPr/>
            <p:nvPr/>
          </p:nvCxnSpPr>
          <p:spPr bwMode="auto">
            <a:xfrm>
              <a:off x="3887924" y="2698381"/>
              <a:ext cx="252028" cy="288032"/>
            </a:xfrm>
            <a:prstGeom prst="bentConnector2">
              <a:avLst/>
            </a:prstGeom>
            <a:solidFill>
              <a:srgbClr val="FFCC66"/>
            </a:solidFill>
            <a:ln w="9525" cap="flat" cmpd="sng" algn="ctr">
              <a:solidFill>
                <a:srgbClr val="969696"/>
              </a:solidFill>
              <a:prstDash val="solid"/>
              <a:round/>
              <a:headEnd type="none" w="med" len="med"/>
              <a:tailEnd type="triangle"/>
            </a:ln>
            <a:effectLst/>
          </p:spPr>
        </p:cxnSp>
        <p:cxnSp>
          <p:nvCxnSpPr>
            <p:cNvPr id="15" name="肘形连接符 14"/>
            <p:cNvCxnSpPr/>
            <p:nvPr/>
          </p:nvCxnSpPr>
          <p:spPr bwMode="auto">
            <a:xfrm>
              <a:off x="4391980" y="3201693"/>
              <a:ext cx="252028" cy="288032"/>
            </a:xfrm>
            <a:prstGeom prst="bentConnector2">
              <a:avLst/>
            </a:prstGeom>
            <a:solidFill>
              <a:srgbClr val="FFCC66"/>
            </a:solidFill>
            <a:ln w="9525" cap="flat" cmpd="sng" algn="ctr">
              <a:solidFill>
                <a:srgbClr val="969696"/>
              </a:solidFill>
              <a:prstDash val="solid"/>
              <a:round/>
              <a:headEnd type="none" w="med" len="med"/>
              <a:tailEnd type="triangle"/>
            </a:ln>
            <a:effectLst/>
          </p:spPr>
        </p:cxnSp>
        <p:cxnSp>
          <p:nvCxnSpPr>
            <p:cNvPr id="16" name="肘形连接符 15"/>
            <p:cNvCxnSpPr/>
            <p:nvPr/>
          </p:nvCxnSpPr>
          <p:spPr bwMode="auto">
            <a:xfrm>
              <a:off x="4824028" y="3693892"/>
              <a:ext cx="252028" cy="288032"/>
            </a:xfrm>
            <a:prstGeom prst="bentConnector2">
              <a:avLst/>
            </a:prstGeom>
            <a:solidFill>
              <a:srgbClr val="FFCC66"/>
            </a:solidFill>
            <a:ln w="9525" cap="flat" cmpd="sng" algn="ctr">
              <a:solidFill>
                <a:srgbClr val="969696"/>
              </a:solidFill>
              <a:prstDash val="solid"/>
              <a:round/>
              <a:headEnd type="none" w="med" len="med"/>
              <a:tailEnd type="triangle"/>
            </a:ln>
            <a:effectLst/>
          </p:spPr>
        </p:cxnSp>
        <p:cxnSp>
          <p:nvCxnSpPr>
            <p:cNvPr id="17" name="肘形连接符 16"/>
            <p:cNvCxnSpPr/>
            <p:nvPr/>
          </p:nvCxnSpPr>
          <p:spPr bwMode="auto">
            <a:xfrm>
              <a:off x="5256076" y="4185422"/>
              <a:ext cx="252028" cy="288032"/>
            </a:xfrm>
            <a:prstGeom prst="bentConnector2">
              <a:avLst/>
            </a:prstGeom>
            <a:solidFill>
              <a:srgbClr val="FFCC66"/>
            </a:solidFill>
            <a:ln w="9525" cap="flat" cmpd="sng" algn="ctr">
              <a:solidFill>
                <a:srgbClr val="969696"/>
              </a:solidFill>
              <a:prstDash val="solid"/>
              <a:round/>
              <a:headEnd type="none" w="med" len="med"/>
              <a:tailEnd type="triangle"/>
            </a:ln>
            <a:effectLst/>
          </p:spPr>
        </p:cxnSp>
        <p:cxnSp>
          <p:nvCxnSpPr>
            <p:cNvPr id="18" name="肘形连接符 17"/>
            <p:cNvCxnSpPr/>
            <p:nvPr/>
          </p:nvCxnSpPr>
          <p:spPr bwMode="auto">
            <a:xfrm>
              <a:off x="5688124" y="4686030"/>
              <a:ext cx="252028" cy="288032"/>
            </a:xfrm>
            <a:prstGeom prst="bentConnector2">
              <a:avLst/>
            </a:prstGeom>
            <a:solidFill>
              <a:srgbClr val="FFCC66"/>
            </a:solidFill>
            <a:ln w="9525" cap="flat" cmpd="sng" algn="ctr">
              <a:solidFill>
                <a:srgbClr val="969696"/>
              </a:solidFill>
              <a:prstDash val="solid"/>
              <a:round/>
              <a:headEnd type="none" w="med" len="med"/>
              <a:tailEnd type="triangle"/>
            </a:ln>
            <a:effectLst/>
          </p:spPr>
        </p:cxnSp>
        <p:cxnSp>
          <p:nvCxnSpPr>
            <p:cNvPr id="12" name="肘形连接符 11"/>
            <p:cNvCxnSpPr/>
            <p:nvPr/>
          </p:nvCxnSpPr>
          <p:spPr bwMode="auto">
            <a:xfrm>
              <a:off x="2951820" y="1690269"/>
              <a:ext cx="252028" cy="288032"/>
            </a:xfrm>
            <a:prstGeom prst="bentConnector2">
              <a:avLst/>
            </a:prstGeom>
            <a:solidFill>
              <a:srgbClr val="FFCC66"/>
            </a:solidFill>
            <a:ln w="9525" cap="flat" cmpd="sng" algn="ctr">
              <a:solidFill>
                <a:srgbClr val="969696"/>
              </a:solidFill>
              <a:prstDash val="solid"/>
              <a:round/>
              <a:headEnd type="none" w="med" len="med"/>
              <a:tailEnd type="triangle"/>
            </a:ln>
            <a:effectLst/>
          </p:spPr>
        </p:cxnSp>
        <p:cxnSp>
          <p:nvCxnSpPr>
            <p:cNvPr id="13" name="肘形连接符 12"/>
            <p:cNvCxnSpPr/>
            <p:nvPr/>
          </p:nvCxnSpPr>
          <p:spPr bwMode="auto">
            <a:xfrm>
              <a:off x="3491880" y="2184800"/>
              <a:ext cx="252028" cy="288032"/>
            </a:xfrm>
            <a:prstGeom prst="bentConnector2">
              <a:avLst/>
            </a:prstGeom>
            <a:solidFill>
              <a:srgbClr val="FFCC66"/>
            </a:solidFill>
            <a:ln w="9525" cap="flat" cmpd="sng" algn="ctr">
              <a:solidFill>
                <a:srgbClr val="969696"/>
              </a:solidFill>
              <a:prstDash val="solid"/>
              <a:round/>
              <a:headEnd type="none" w="med" len="med"/>
              <a:tailEnd type="triangle"/>
            </a:ln>
            <a:effectLst/>
          </p:spPr>
        </p:cxnSp>
        <p:sp>
          <p:nvSpPr>
            <p:cNvPr id="4" name="圆角矩形 3"/>
            <p:cNvSpPr/>
            <p:nvPr/>
          </p:nvSpPr>
          <p:spPr bwMode="auto">
            <a:xfrm>
              <a:off x="1619672" y="1474245"/>
              <a:ext cx="1368152" cy="432048"/>
            </a:xfrm>
            <a:prstGeom prst="roundRect">
              <a:avLst/>
            </a:prstGeom>
            <a:solidFill>
              <a:srgbClr val="CBDBED"/>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华文细黑" pitchFamily="2" charset="-122"/>
                  <a:ea typeface="华文细黑" pitchFamily="2" charset="-122"/>
                  <a:sym typeface="Lucida Grande" charset="0"/>
                </a:rPr>
                <a:t>问题定义</a:t>
              </a:r>
            </a:p>
          </p:txBody>
        </p:sp>
        <p:sp>
          <p:nvSpPr>
            <p:cNvPr id="5" name="圆角矩形 4"/>
            <p:cNvSpPr/>
            <p:nvPr/>
          </p:nvSpPr>
          <p:spPr bwMode="auto">
            <a:xfrm>
              <a:off x="2159732" y="1978301"/>
              <a:ext cx="1368152" cy="432048"/>
            </a:xfrm>
            <a:prstGeom prst="roundRect">
              <a:avLst/>
            </a:prstGeom>
            <a:solidFill>
              <a:srgbClr val="CBDBED"/>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华文细黑" pitchFamily="2" charset="-122"/>
                  <a:ea typeface="华文细黑" pitchFamily="2" charset="-122"/>
                  <a:sym typeface="Lucida Grande" charset="0"/>
                </a:rPr>
                <a:t>可行性研究</a:t>
              </a:r>
            </a:p>
          </p:txBody>
        </p:sp>
        <p:sp>
          <p:nvSpPr>
            <p:cNvPr id="6" name="圆角矩形 5"/>
            <p:cNvSpPr/>
            <p:nvPr/>
          </p:nvSpPr>
          <p:spPr bwMode="auto">
            <a:xfrm>
              <a:off x="2519772" y="2482357"/>
              <a:ext cx="1368152" cy="432048"/>
            </a:xfrm>
            <a:prstGeom prst="roundRect">
              <a:avLst/>
            </a:prstGeom>
            <a:solidFill>
              <a:schemeClr val="accent6">
                <a:alpha val="49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华文细黑" pitchFamily="2" charset="-122"/>
                  <a:ea typeface="华文细黑" pitchFamily="2" charset="-122"/>
                  <a:sym typeface="Lucida Grande" charset="0"/>
                </a:rPr>
                <a:t>需求分析</a:t>
              </a:r>
            </a:p>
          </p:txBody>
        </p:sp>
        <p:sp>
          <p:nvSpPr>
            <p:cNvPr id="7" name="圆角矩形 6"/>
            <p:cNvSpPr/>
            <p:nvPr/>
          </p:nvSpPr>
          <p:spPr bwMode="auto">
            <a:xfrm>
              <a:off x="3023828" y="2986413"/>
              <a:ext cx="1368152" cy="432048"/>
            </a:xfrm>
            <a:prstGeom prst="roundRect">
              <a:avLst/>
            </a:prstGeom>
            <a:solidFill>
              <a:schemeClr val="accent6">
                <a:alpha val="49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华文细黑" pitchFamily="2" charset="-122"/>
                  <a:ea typeface="华文细黑" pitchFamily="2" charset="-122"/>
                  <a:sym typeface="Lucida Grande" charset="0"/>
                </a:rPr>
                <a:t>概要设计</a:t>
              </a:r>
            </a:p>
          </p:txBody>
        </p:sp>
        <p:sp>
          <p:nvSpPr>
            <p:cNvPr id="8" name="圆角矩形 7"/>
            <p:cNvSpPr/>
            <p:nvPr/>
          </p:nvSpPr>
          <p:spPr bwMode="auto">
            <a:xfrm>
              <a:off x="3455876" y="3490469"/>
              <a:ext cx="1368152" cy="432048"/>
            </a:xfrm>
            <a:prstGeom prst="roundRect">
              <a:avLst/>
            </a:prstGeom>
            <a:solidFill>
              <a:schemeClr val="accent6">
                <a:alpha val="49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华文细黑" pitchFamily="2" charset="-122"/>
                  <a:ea typeface="华文细黑" pitchFamily="2" charset="-122"/>
                  <a:sym typeface="Lucida Grande" charset="0"/>
                </a:rPr>
                <a:t>详细设计</a:t>
              </a:r>
            </a:p>
          </p:txBody>
        </p:sp>
        <p:sp>
          <p:nvSpPr>
            <p:cNvPr id="9" name="圆角矩形 8"/>
            <p:cNvSpPr/>
            <p:nvPr/>
          </p:nvSpPr>
          <p:spPr bwMode="auto">
            <a:xfrm>
              <a:off x="3887924" y="3985000"/>
              <a:ext cx="1368152" cy="432048"/>
            </a:xfrm>
            <a:prstGeom prst="roundRect">
              <a:avLst/>
            </a:prstGeom>
            <a:solidFill>
              <a:schemeClr val="accent6">
                <a:alpha val="49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800" b="0" dirty="0">
                  <a:latin typeface="华文细黑" pitchFamily="2" charset="-122"/>
                  <a:ea typeface="华文细黑" pitchFamily="2" charset="-122"/>
                  <a:sym typeface="Lucida Grande" charset="0"/>
                </a:rPr>
                <a:t>编码</a:t>
              </a:r>
              <a:endParaRPr kumimoji="0" lang="zh-CN" altLang="en-US" sz="1800" b="0" i="0" u="none" strike="noStrike" cap="none" normalizeH="0" baseline="0" dirty="0" smtClean="0">
                <a:ln>
                  <a:noFill/>
                </a:ln>
                <a:solidFill>
                  <a:srgbClr val="000000"/>
                </a:solidFill>
                <a:effectLst/>
                <a:latin typeface="华文细黑" pitchFamily="2" charset="-122"/>
                <a:ea typeface="华文细黑" pitchFamily="2" charset="-122"/>
                <a:sym typeface="Lucida Grande" charset="0"/>
              </a:endParaRPr>
            </a:p>
          </p:txBody>
        </p:sp>
        <p:sp>
          <p:nvSpPr>
            <p:cNvPr id="10" name="圆角矩形 9"/>
            <p:cNvSpPr/>
            <p:nvPr/>
          </p:nvSpPr>
          <p:spPr bwMode="auto">
            <a:xfrm>
              <a:off x="4319972" y="4479531"/>
              <a:ext cx="1368152" cy="432048"/>
            </a:xfrm>
            <a:prstGeom prst="roundRect">
              <a:avLst/>
            </a:prstGeom>
            <a:solidFill>
              <a:schemeClr val="accent6">
                <a:alpha val="49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华文细黑" pitchFamily="2" charset="-122"/>
                  <a:ea typeface="华文细黑" pitchFamily="2" charset="-122"/>
                  <a:sym typeface="Lucida Grande" charset="0"/>
                </a:rPr>
                <a:t>测试</a:t>
              </a:r>
            </a:p>
          </p:txBody>
        </p:sp>
        <p:sp>
          <p:nvSpPr>
            <p:cNvPr id="11" name="圆角矩形 10"/>
            <p:cNvSpPr/>
            <p:nvPr/>
          </p:nvSpPr>
          <p:spPr bwMode="auto">
            <a:xfrm>
              <a:off x="4824028" y="4974062"/>
              <a:ext cx="1368152" cy="432048"/>
            </a:xfrm>
            <a:prstGeom prst="roundRect">
              <a:avLst/>
            </a:prstGeom>
            <a:solidFill>
              <a:srgbClr val="E7CCC7"/>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华文细黑" pitchFamily="2" charset="-122"/>
                  <a:ea typeface="华文细黑" pitchFamily="2" charset="-122"/>
                  <a:sym typeface="Lucida Grande" charset="0"/>
                </a:rPr>
                <a:t>运行与维护</a:t>
              </a:r>
            </a:p>
          </p:txBody>
        </p:sp>
        <p:cxnSp>
          <p:nvCxnSpPr>
            <p:cNvPr id="19" name="直接箭头连接符 22"/>
            <p:cNvCxnSpPr/>
            <p:nvPr/>
          </p:nvCxnSpPr>
          <p:spPr bwMode="auto">
            <a:xfrm>
              <a:off x="964605" y="1376772"/>
              <a:ext cx="0" cy="102716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0" name="直接连接符 24"/>
            <p:cNvCxnSpPr/>
            <p:nvPr/>
          </p:nvCxnSpPr>
          <p:spPr bwMode="auto">
            <a:xfrm>
              <a:off x="736526" y="1376772"/>
              <a:ext cx="50405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直接连接符 27"/>
            <p:cNvCxnSpPr/>
            <p:nvPr/>
          </p:nvCxnSpPr>
          <p:spPr bwMode="auto">
            <a:xfrm>
              <a:off x="750813" y="2416163"/>
              <a:ext cx="50405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直接箭头连接符 29"/>
            <p:cNvCxnSpPr/>
            <p:nvPr/>
          </p:nvCxnSpPr>
          <p:spPr bwMode="auto">
            <a:xfrm>
              <a:off x="972763" y="2413459"/>
              <a:ext cx="1367" cy="241969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直接箭头连接符 31"/>
            <p:cNvCxnSpPr/>
            <p:nvPr/>
          </p:nvCxnSpPr>
          <p:spPr bwMode="auto">
            <a:xfrm>
              <a:off x="974130" y="4833156"/>
              <a:ext cx="0" cy="71486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4" name="直接连接符 32"/>
            <p:cNvCxnSpPr/>
            <p:nvPr/>
          </p:nvCxnSpPr>
          <p:spPr bwMode="auto">
            <a:xfrm>
              <a:off x="712577" y="4833156"/>
              <a:ext cx="50405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直接连接符 33"/>
            <p:cNvCxnSpPr/>
            <p:nvPr/>
          </p:nvCxnSpPr>
          <p:spPr bwMode="auto">
            <a:xfrm>
              <a:off x="722102" y="5556755"/>
              <a:ext cx="50405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6077" y="1418720"/>
              <a:ext cx="1373933" cy="1556020"/>
            </a:xfrm>
            <a:prstGeom prst="rect">
              <a:avLst/>
            </a:prstGeom>
          </p:spPr>
        </p:pic>
        <p:sp>
          <p:nvSpPr>
            <p:cNvPr id="27" name="圆角矩形 26"/>
            <p:cNvSpPr/>
            <p:nvPr/>
          </p:nvSpPr>
          <p:spPr bwMode="auto">
            <a:xfrm>
              <a:off x="698289" y="3235499"/>
              <a:ext cx="556580" cy="451978"/>
            </a:xfrm>
            <a:prstGeom prst="roundRect">
              <a:avLst/>
            </a:prstGeom>
            <a:solidFill>
              <a:schemeClr val="accent6">
                <a:lumMod val="60000"/>
                <a:lumOff val="40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b="0" dirty="0">
                  <a:latin typeface="华文细黑" pitchFamily="2" charset="-122"/>
                  <a:ea typeface="华文细黑" pitchFamily="2" charset="-122"/>
                  <a:sym typeface="Lucida Grande" charset="0"/>
                </a:rPr>
                <a:t>开发</a:t>
              </a:r>
              <a:r>
                <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Lucida Grande" charset="0"/>
                </a:rPr>
                <a:t>时期</a:t>
              </a:r>
            </a:p>
          </p:txBody>
        </p:sp>
        <p:sp>
          <p:nvSpPr>
            <p:cNvPr id="28" name="圆角矩形 27"/>
            <p:cNvSpPr/>
            <p:nvPr/>
          </p:nvSpPr>
          <p:spPr bwMode="auto">
            <a:xfrm>
              <a:off x="703052" y="4970567"/>
              <a:ext cx="556580" cy="451978"/>
            </a:xfrm>
            <a:prstGeom prst="roundRect">
              <a:avLst/>
            </a:prstGeom>
            <a:solidFill>
              <a:srgbClr val="E7CCC7"/>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Lucida Grande" charset="0"/>
                </a:rPr>
                <a:t>运行时期</a:t>
              </a:r>
            </a:p>
          </p:txBody>
        </p:sp>
        <p:sp>
          <p:nvSpPr>
            <p:cNvPr id="26" name="圆角矩形 25"/>
            <p:cNvSpPr/>
            <p:nvPr/>
          </p:nvSpPr>
          <p:spPr bwMode="auto">
            <a:xfrm>
              <a:off x="703052" y="1671557"/>
              <a:ext cx="556580" cy="451978"/>
            </a:xfrm>
            <a:prstGeom prst="roundRect">
              <a:avLst/>
            </a:prstGeom>
            <a:solidFill>
              <a:srgbClr val="CBDBED"/>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Lucida Grande" charset="0"/>
                </a:rPr>
                <a:t>计划时期</a:t>
              </a:r>
            </a:p>
          </p:txBody>
        </p:sp>
      </p:grpSp>
    </p:spTree>
    <p:extLst>
      <p:ext uri="{BB962C8B-B14F-4D97-AF65-F5344CB8AC3E}">
        <p14:creationId xmlns:p14="http://schemas.microsoft.com/office/powerpoint/2010/main" val="11473172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bwMode="auto">
          <a:xfrm>
            <a:off x="765217" y="1456421"/>
            <a:ext cx="3132348" cy="468052"/>
          </a:xfrm>
          <a:prstGeom prst="rect">
            <a:avLst/>
          </a:prstGeom>
          <a:solidFill>
            <a:schemeClr val="accent2">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7" name="矩形 26"/>
          <p:cNvSpPr/>
          <p:nvPr/>
        </p:nvSpPr>
        <p:spPr bwMode="auto">
          <a:xfrm>
            <a:off x="4391980" y="1484784"/>
            <a:ext cx="4140460" cy="468052"/>
          </a:xfrm>
          <a:prstGeom prst="rect">
            <a:avLst/>
          </a:prstGeom>
          <a:solidFill>
            <a:schemeClr val="accent2">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0" name="TextBox 20"/>
          <p:cNvSpPr txBox="1"/>
          <p:nvPr/>
        </p:nvSpPr>
        <p:spPr>
          <a:xfrm>
            <a:off x="4332969" y="1353661"/>
            <a:ext cx="4288827" cy="4223841"/>
          </a:xfrm>
          <a:prstGeom prst="rect">
            <a:avLst/>
          </a:prstGeom>
          <a:noFill/>
          <a:ln w="12700">
            <a:solidFill>
              <a:schemeClr val="bg1">
                <a:lumMod val="50000"/>
              </a:schemeClr>
            </a:solidFill>
          </a:ln>
        </p:spPr>
        <p:txBody>
          <a:bodyPr wrap="square" rtlCol="0">
            <a:noAutofit/>
          </a:bodyPr>
          <a:lstStyle/>
          <a:p>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kumimoji="1" lang="zh-CN" altLang="en-US" dirty="0" smtClean="0">
                <a:latin typeface="+mj-ea"/>
              </a:rPr>
              <a:t>敏捷模式 </a:t>
            </a:r>
            <a:endParaRPr kumimoji="1" lang="zh-CN" altLang="en-US" dirty="0">
              <a:latin typeface="+mj-ea"/>
            </a:endParaRPr>
          </a:p>
        </p:txBody>
      </p:sp>
      <p:sp>
        <p:nvSpPr>
          <p:cNvPr id="16" name="AutoShape 8"/>
          <p:cNvSpPr>
            <a:spLocks noChangeArrowheads="1"/>
          </p:cNvSpPr>
          <p:nvPr/>
        </p:nvSpPr>
        <p:spPr bwMode="auto">
          <a:xfrm>
            <a:off x="677196" y="1366076"/>
            <a:ext cx="3290355" cy="4242075"/>
          </a:xfrm>
          <a:prstGeom prst="foldedCorner">
            <a:avLst>
              <a:gd name="adj" fmla="val 0"/>
            </a:avLst>
          </a:prstGeom>
          <a:noFill/>
          <a:ln w="12700">
            <a:solidFill>
              <a:schemeClr val="bg1">
                <a:lumMod val="50000"/>
              </a:schemeClr>
            </a:solid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 name="Rectangle 9"/>
          <p:cNvSpPr>
            <a:spLocks noChangeArrowheads="1"/>
          </p:cNvSpPr>
          <p:nvPr/>
        </p:nvSpPr>
        <p:spPr bwMode="gray">
          <a:xfrm>
            <a:off x="1511660" y="1419923"/>
            <a:ext cx="2014379" cy="568917"/>
          </a:xfrm>
          <a:prstGeom prst="rect">
            <a:avLst/>
          </a:prstGeom>
          <a:noFill/>
          <a:ln w="28575">
            <a:noFill/>
            <a:miter lim="800000"/>
            <a:headEnd/>
            <a:tailEnd/>
          </a:ln>
          <a:effectLst/>
        </p:spPr>
        <p:txBody>
          <a:bodyPr lIns="91428" tIns="45714" rIns="91428" bIns="45714" anchor="ctr"/>
          <a:lstStyle/>
          <a:p>
            <a:pPr algn="ctr" eaLnBrk="1" hangingPunct="1"/>
            <a:r>
              <a:rPr lang="zh-CN" altLang="en-US" sz="1800" dirty="0">
                <a:latin typeface="华文细黑" pitchFamily="2" charset="-122"/>
                <a:ea typeface="华文细黑" pitchFamily="2" charset="-122"/>
              </a:rPr>
              <a:t>敏捷联盟</a:t>
            </a:r>
          </a:p>
        </p:txBody>
      </p:sp>
      <p:pic>
        <p:nvPicPr>
          <p:cNvPr id="19" name="Picture 4" descr="Agile_banner_logo"/>
          <p:cNvPicPr>
            <a:picLocks noChangeAspect="1" noChangeArrowheads="1"/>
          </p:cNvPicPr>
          <p:nvPr/>
        </p:nvPicPr>
        <p:blipFill>
          <a:blip r:embed="rId3" cstate="print"/>
          <a:srcRect/>
          <a:stretch>
            <a:fillRect/>
          </a:stretch>
        </p:blipFill>
        <p:spPr bwMode="auto">
          <a:xfrm>
            <a:off x="5832760" y="2063886"/>
            <a:ext cx="1079500" cy="681038"/>
          </a:xfrm>
          <a:prstGeom prst="rect">
            <a:avLst/>
          </a:prstGeom>
          <a:noFill/>
        </p:spPr>
      </p:pic>
      <p:sp>
        <p:nvSpPr>
          <p:cNvPr id="4" name="文本框 3"/>
          <p:cNvSpPr txBox="1"/>
          <p:nvPr/>
        </p:nvSpPr>
        <p:spPr bwMode="auto">
          <a:xfrm>
            <a:off x="5570064" y="1556792"/>
            <a:ext cx="1620180" cy="377947"/>
          </a:xfrm>
          <a:prstGeom prst="rect">
            <a:avLst/>
          </a:prstGeom>
          <a:noFill/>
          <a:ln w="9525">
            <a:noFill/>
            <a:miter lim="800000"/>
            <a:headEnd/>
            <a:tailEnd/>
          </a:ln>
        </p:spPr>
        <p:txBody>
          <a:bodyPr wrap="square" lIns="99980" tIns="49986" rIns="99980" bIns="49986" rtlCol="0">
            <a:spAutoFit/>
          </a:bodyPr>
          <a:lstStyle/>
          <a:p>
            <a:pPr lvl="0" algn="ctr" defTabSz="1001649" eaLnBrk="0" hangingPunct="0"/>
            <a:r>
              <a:rPr lang="zh-CN" altLang="en-US" sz="1800" dirty="0">
                <a:latin typeface="+mn-ea"/>
                <a:ea typeface="+mn-ea"/>
              </a:rPr>
              <a:t>敏捷</a:t>
            </a:r>
            <a:r>
              <a:rPr lang="zh-CN" altLang="en-US" sz="1800" dirty="0" smtClean="0">
                <a:latin typeface="+mn-ea"/>
                <a:ea typeface="+mn-ea"/>
              </a:rPr>
              <a:t>宣言</a:t>
            </a:r>
            <a:endParaRPr lang="zh-CN" altLang="en-US" sz="1800" dirty="0">
              <a:latin typeface="+mn-ea"/>
              <a:ea typeface="+mn-ea"/>
            </a:endParaRPr>
          </a:p>
        </p:txBody>
      </p:sp>
      <p:sp>
        <p:nvSpPr>
          <p:cNvPr id="24" name="文本框 23"/>
          <p:cNvSpPr txBox="1"/>
          <p:nvPr/>
        </p:nvSpPr>
        <p:spPr bwMode="auto">
          <a:xfrm>
            <a:off x="4499992" y="2861161"/>
            <a:ext cx="3930312" cy="53183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a:latin typeface="+mn-ea"/>
                <a:ea typeface="+mn-ea"/>
              </a:rPr>
              <a:t>我们正在通过亲身实践以及帮助他人实践，揭示更好的软件开发方法</a:t>
            </a:r>
            <a:r>
              <a:rPr lang="zh-CN" altLang="en-US" sz="1400" dirty="0" smtClean="0">
                <a:latin typeface="+mn-ea"/>
                <a:ea typeface="+mn-ea"/>
              </a:rPr>
              <a:t>。</a:t>
            </a:r>
            <a:endParaRPr lang="zh-CN" altLang="en-US" sz="1600" dirty="0">
              <a:latin typeface="+mn-ea"/>
              <a:ea typeface="+mn-ea"/>
            </a:endParaRPr>
          </a:p>
        </p:txBody>
      </p:sp>
      <p:sp>
        <p:nvSpPr>
          <p:cNvPr id="25" name="文本框 24"/>
          <p:cNvSpPr txBox="1"/>
          <p:nvPr/>
        </p:nvSpPr>
        <p:spPr bwMode="auto">
          <a:xfrm>
            <a:off x="4499992" y="3429000"/>
            <a:ext cx="3930312" cy="1501332"/>
          </a:xfrm>
          <a:prstGeom prst="rect">
            <a:avLst/>
          </a:prstGeom>
          <a:noFill/>
          <a:ln w="9525">
            <a:noFill/>
            <a:miter lim="800000"/>
            <a:headEnd/>
            <a:tailEnd/>
          </a:ln>
        </p:spPr>
        <p:txBody>
          <a:bodyPr wrap="square" lIns="99980" tIns="49986" rIns="99980" bIns="49986" rtlCol="0">
            <a:spAutoFit/>
          </a:bodyPr>
          <a:lstStyle/>
          <a:p>
            <a:pPr lvl="0" algn="ctr" fontAlgn="auto">
              <a:lnSpc>
                <a:spcPct val="130000"/>
              </a:lnSpc>
              <a:spcBef>
                <a:spcPts val="0"/>
              </a:spcBef>
              <a:spcAft>
                <a:spcPts val="0"/>
              </a:spcAft>
              <a:defRPr/>
            </a:pPr>
            <a:r>
              <a:rPr lang="zh-CN" altLang="en-US" sz="1400" dirty="0">
                <a:latin typeface="+mn-ea"/>
                <a:ea typeface="+mn-ea"/>
              </a:rPr>
              <a:t>通过这项工作，我们认为</a:t>
            </a:r>
            <a:r>
              <a:rPr lang="zh-CN" altLang="en-US" sz="1400" dirty="0" smtClean="0">
                <a:latin typeface="+mn-ea"/>
                <a:ea typeface="+mn-ea"/>
              </a:rPr>
              <a:t>：</a:t>
            </a:r>
            <a:endParaRPr lang="en-US" altLang="zh-CN" sz="1400" dirty="0" smtClean="0">
              <a:latin typeface="+mn-ea"/>
              <a:ea typeface="+mn-ea"/>
            </a:endParaRPr>
          </a:p>
          <a:p>
            <a:pPr lvl="0" algn="ctr" fontAlgn="auto">
              <a:lnSpc>
                <a:spcPct val="130000"/>
              </a:lnSpc>
              <a:spcBef>
                <a:spcPts val="0"/>
              </a:spcBef>
              <a:spcAft>
                <a:spcPts val="0"/>
              </a:spcAft>
              <a:defRPr/>
            </a:pPr>
            <a:r>
              <a:rPr lang="zh-CN" altLang="en-US" sz="1400" dirty="0">
                <a:solidFill>
                  <a:schemeClr val="tx2"/>
                </a:solidFill>
                <a:latin typeface="+mn-ea"/>
                <a:ea typeface="+mn-ea"/>
              </a:rPr>
              <a:t>个体和交互</a:t>
            </a:r>
            <a:r>
              <a:rPr lang="zh-CN" altLang="en-US" sz="1400" dirty="0">
                <a:latin typeface="+mn-ea"/>
                <a:ea typeface="+mn-ea"/>
              </a:rPr>
              <a:t>  胜过  过程和工具</a:t>
            </a:r>
          </a:p>
          <a:p>
            <a:pPr lvl="0" algn="ctr" fontAlgn="auto">
              <a:lnSpc>
                <a:spcPct val="130000"/>
              </a:lnSpc>
              <a:spcBef>
                <a:spcPts val="0"/>
              </a:spcBef>
              <a:spcAft>
                <a:spcPts val="0"/>
              </a:spcAft>
              <a:defRPr/>
            </a:pPr>
            <a:r>
              <a:rPr lang="zh-CN" altLang="en-US" sz="1400" dirty="0">
                <a:solidFill>
                  <a:schemeClr val="tx2"/>
                </a:solidFill>
                <a:latin typeface="+mn-ea"/>
                <a:ea typeface="+mn-ea"/>
              </a:rPr>
              <a:t>可以工作的软件  </a:t>
            </a:r>
            <a:r>
              <a:rPr lang="zh-CN" altLang="en-US" sz="1400" dirty="0">
                <a:latin typeface="+mn-ea"/>
                <a:ea typeface="+mn-ea"/>
              </a:rPr>
              <a:t>胜过  面面俱到的文档</a:t>
            </a:r>
          </a:p>
          <a:p>
            <a:pPr lvl="0" algn="ctr" fontAlgn="auto">
              <a:lnSpc>
                <a:spcPct val="130000"/>
              </a:lnSpc>
              <a:spcBef>
                <a:spcPts val="0"/>
              </a:spcBef>
              <a:spcAft>
                <a:spcPts val="0"/>
              </a:spcAft>
              <a:defRPr/>
            </a:pPr>
            <a:r>
              <a:rPr lang="zh-CN" altLang="en-US" sz="1400" dirty="0">
                <a:solidFill>
                  <a:schemeClr val="tx2"/>
                </a:solidFill>
                <a:latin typeface="+mn-ea"/>
                <a:ea typeface="+mn-ea"/>
              </a:rPr>
              <a:t>客户合作  </a:t>
            </a:r>
            <a:r>
              <a:rPr lang="zh-CN" altLang="en-US" sz="1400" dirty="0">
                <a:latin typeface="+mn-ea"/>
                <a:ea typeface="+mn-ea"/>
              </a:rPr>
              <a:t>胜过  合同谈判</a:t>
            </a:r>
          </a:p>
          <a:p>
            <a:pPr lvl="0" algn="ctr" fontAlgn="auto">
              <a:lnSpc>
                <a:spcPct val="130000"/>
              </a:lnSpc>
              <a:spcBef>
                <a:spcPts val="0"/>
              </a:spcBef>
              <a:spcAft>
                <a:spcPts val="0"/>
              </a:spcAft>
              <a:defRPr/>
            </a:pPr>
            <a:r>
              <a:rPr lang="zh-CN" altLang="en-US" sz="1400" dirty="0">
                <a:solidFill>
                  <a:schemeClr val="tx2"/>
                </a:solidFill>
                <a:latin typeface="+mn-ea"/>
                <a:ea typeface="+mn-ea"/>
              </a:rPr>
              <a:t>响应变化  </a:t>
            </a:r>
            <a:r>
              <a:rPr lang="zh-CN" altLang="en-US" sz="1400" dirty="0">
                <a:latin typeface="+mn-ea"/>
                <a:ea typeface="+mn-ea"/>
              </a:rPr>
              <a:t>胜过  遵循</a:t>
            </a:r>
            <a:r>
              <a:rPr lang="zh-CN" altLang="en-US" sz="1400" dirty="0" smtClean="0">
                <a:latin typeface="+mn-ea"/>
                <a:ea typeface="+mn-ea"/>
              </a:rPr>
              <a:t>计划</a:t>
            </a:r>
            <a:endParaRPr lang="zh-CN" altLang="en-US" sz="1400" dirty="0">
              <a:latin typeface="+mn-ea"/>
              <a:ea typeface="+mn-ea"/>
            </a:endParaRPr>
          </a:p>
        </p:txBody>
      </p:sp>
      <p:sp>
        <p:nvSpPr>
          <p:cNvPr id="26" name="文本框 25"/>
          <p:cNvSpPr txBox="1"/>
          <p:nvPr/>
        </p:nvSpPr>
        <p:spPr bwMode="auto">
          <a:xfrm>
            <a:off x="4535996" y="4977172"/>
            <a:ext cx="3930312" cy="531835"/>
          </a:xfrm>
          <a:prstGeom prst="rect">
            <a:avLst/>
          </a:prstGeom>
          <a:noFill/>
          <a:ln w="9525">
            <a:noFill/>
            <a:miter lim="800000"/>
            <a:headEnd/>
            <a:tailEnd/>
          </a:ln>
        </p:spPr>
        <p:txBody>
          <a:bodyPr wrap="square" lIns="99980" tIns="49986" rIns="99980" bIns="49986" rtlCol="0">
            <a:spAutoFit/>
          </a:bodyPr>
          <a:lstStyle/>
          <a:p>
            <a:pPr lvl="0" algn="ctr" defTabSz="1001649" eaLnBrk="0" hangingPunct="0"/>
            <a:r>
              <a:rPr lang="zh-CN" altLang="en-US" sz="1400" b="1" dirty="0" smtClean="0">
                <a:latin typeface="+mn-ea"/>
                <a:ea typeface="+mn-ea"/>
              </a:rPr>
              <a:t>虽然</a:t>
            </a:r>
            <a:r>
              <a:rPr lang="zh-CN" altLang="en-US" sz="1400" b="1" dirty="0">
                <a:latin typeface="+mn-ea"/>
                <a:ea typeface="+mn-ea"/>
              </a:rPr>
              <a:t>右项也有价值，但是我们认为左项具有更大的</a:t>
            </a:r>
            <a:r>
              <a:rPr lang="zh-CN" altLang="en-US" sz="1400" b="1" dirty="0" smtClean="0">
                <a:latin typeface="+mn-ea"/>
                <a:ea typeface="+mn-ea"/>
              </a:rPr>
              <a:t>价值。</a:t>
            </a:r>
            <a:endParaRPr lang="zh-CN" altLang="en-US" sz="1400" b="1" dirty="0">
              <a:latin typeface="+mn-ea"/>
              <a:ea typeface="+mn-ea"/>
            </a:endParaRPr>
          </a:p>
        </p:txBody>
      </p:sp>
      <p:sp>
        <p:nvSpPr>
          <p:cNvPr id="21" name="矩形 20"/>
          <p:cNvSpPr/>
          <p:nvPr/>
        </p:nvSpPr>
        <p:spPr>
          <a:xfrm>
            <a:off x="801221" y="2063665"/>
            <a:ext cx="3096344" cy="3173176"/>
          </a:xfrm>
          <a:prstGeom prst="rect">
            <a:avLst/>
          </a:prstGeom>
        </p:spPr>
        <p:txBody>
          <a:bodyPr wrap="square">
            <a:spAutoFit/>
          </a:bodyPr>
          <a:lstStyle/>
          <a:p>
            <a:pPr>
              <a:lnSpc>
                <a:spcPct val="130000"/>
              </a:lnSpc>
            </a:pPr>
            <a:r>
              <a:rPr lang="zh-CN" altLang="en-US" sz="1400" dirty="0" smtClean="0">
                <a:latin typeface="华文细黑" pitchFamily="2" charset="-122"/>
                <a:ea typeface="华文细黑" pitchFamily="2" charset="-122"/>
              </a:rPr>
              <a:t>年</a:t>
            </a:r>
            <a:r>
              <a:rPr lang="en-US" altLang="zh-CN" sz="1400" dirty="0" smtClean="0">
                <a:latin typeface="华文细黑" pitchFamily="2" charset="-122"/>
                <a:ea typeface="华文细黑" pitchFamily="2" charset="-122"/>
              </a:rPr>
              <a:t>2</a:t>
            </a:r>
            <a:r>
              <a:rPr lang="zh-CN" altLang="en-US" sz="1400" dirty="0" smtClean="0">
                <a:latin typeface="华文细黑" pitchFamily="2" charset="-122"/>
                <a:ea typeface="华文细黑" pitchFamily="2" charset="-122"/>
              </a:rPr>
              <a:t>月，在美国犹他州的一个滑雪场，由</a:t>
            </a:r>
            <a:r>
              <a:rPr lang="en-US" altLang="zh-CN" sz="1400" dirty="0" smtClean="0">
                <a:latin typeface="华文细黑" pitchFamily="2" charset="-122"/>
                <a:ea typeface="华文细黑" pitchFamily="2" charset="-122"/>
              </a:rPr>
              <a:t>17</a:t>
            </a:r>
            <a:r>
              <a:rPr lang="zh-CN" altLang="en-US" sz="1400" dirty="0" smtClean="0">
                <a:latin typeface="华文细黑" pitchFamily="2" charset="-122"/>
                <a:ea typeface="华文细黑" pitchFamily="2" charset="-122"/>
              </a:rPr>
              <a:t>个人组成的一个自称为无政府组织的团体出现了。这是</a:t>
            </a:r>
            <a:r>
              <a:rPr lang="en-US" altLang="zh-CN" sz="1400" dirty="0" smtClean="0">
                <a:latin typeface="华文细黑" pitchFamily="2" charset="-122"/>
                <a:ea typeface="华文细黑" pitchFamily="2" charset="-122"/>
              </a:rPr>
              <a:t>17</a:t>
            </a:r>
            <a:r>
              <a:rPr lang="zh-CN" altLang="en-US" sz="1400" dirty="0" smtClean="0">
                <a:latin typeface="华文细黑" pitchFamily="2" charset="-122"/>
                <a:ea typeface="华文细黑" pitchFamily="2" charset="-122"/>
              </a:rPr>
              <a:t>位轻量级软件开发方法的创始人和专家，包括</a:t>
            </a:r>
            <a:r>
              <a:rPr lang="en-US" altLang="zh-CN" sz="1400" dirty="0" smtClean="0">
                <a:latin typeface="+mn-lt"/>
                <a:ea typeface="华文细黑" pitchFamily="2" charset="-122"/>
              </a:rPr>
              <a:t>Kent Beck</a:t>
            </a:r>
            <a:r>
              <a:rPr lang="zh-CN" altLang="en-US" sz="1400" dirty="0" smtClean="0">
                <a:latin typeface="+mn-lt"/>
                <a:ea typeface="华文细黑" pitchFamily="2" charset="-122"/>
              </a:rPr>
              <a:t>、</a:t>
            </a:r>
            <a:r>
              <a:rPr lang="en-US" altLang="zh-CN" sz="1400" dirty="0" smtClean="0">
                <a:latin typeface="+mn-lt"/>
                <a:ea typeface="华文细黑" pitchFamily="2" charset="-122"/>
              </a:rPr>
              <a:t>Martin Fowler</a:t>
            </a:r>
            <a:r>
              <a:rPr lang="zh-CN" altLang="en-US" sz="1400" b="1" dirty="0" smtClean="0">
                <a:latin typeface="+mn-lt"/>
                <a:ea typeface="华文细黑" pitchFamily="2" charset="-122"/>
              </a:rPr>
              <a:t>、</a:t>
            </a:r>
            <a:r>
              <a:rPr lang="zh-CN" altLang="zh-CN" sz="1400" dirty="0" smtClean="0">
                <a:latin typeface="+mn-lt"/>
                <a:ea typeface="华文细黑" pitchFamily="2" charset="-122"/>
              </a:rPr>
              <a:t>Robert C. Martin</a:t>
            </a:r>
            <a:r>
              <a:rPr lang="zh-CN" altLang="en-US" sz="1400" dirty="0" smtClean="0">
                <a:latin typeface="华文细黑" pitchFamily="2" charset="-122"/>
                <a:ea typeface="华文细黑" pitchFamily="2" charset="-122"/>
              </a:rPr>
              <a:t>等等，共同发布了“</a:t>
            </a:r>
            <a:r>
              <a:rPr lang="en-US" altLang="zh-CN" sz="1400" dirty="0" smtClean="0">
                <a:latin typeface="华文细黑" pitchFamily="2" charset="-122"/>
                <a:ea typeface="华文细黑" pitchFamily="2" charset="-122"/>
              </a:rPr>
              <a:t>The </a:t>
            </a:r>
            <a:r>
              <a:rPr lang="en-US" altLang="zh-CN" sz="1400" dirty="0" smtClean="0">
                <a:latin typeface="+mn-lt"/>
                <a:ea typeface="华文细黑" pitchFamily="2" charset="-122"/>
              </a:rPr>
              <a:t>Manifesto for Agile Software Development</a:t>
            </a:r>
            <a:r>
              <a:rPr lang="en-US" altLang="zh-CN" sz="1400" dirty="0" smtClean="0">
                <a:latin typeface="华文细黑" pitchFamily="2" charset="-122"/>
                <a:ea typeface="华文细黑" pitchFamily="2" charset="-122"/>
              </a:rPr>
              <a:t>”</a:t>
            </a:r>
            <a:r>
              <a:rPr lang="zh-CN" altLang="en-US" sz="1400" dirty="0" smtClean="0">
                <a:latin typeface="华文细黑" pitchFamily="2" charset="-122"/>
                <a:ea typeface="华文细黑" pitchFamily="2" charset="-122"/>
              </a:rPr>
              <a:t>（敏捷软件开发宣言）。敏捷终于为软件行业，以及这个行业中的一些人所认识、理解和推崇</a:t>
            </a:r>
            <a:endParaRPr lang="zh-CN" altLang="en-US" sz="1400" dirty="0">
              <a:latin typeface="华文细黑" pitchFamily="2" charset="-122"/>
              <a:ea typeface="华文细黑" pitchFamily="2" charset="-122"/>
            </a:endParaRPr>
          </a:p>
        </p:txBody>
      </p:sp>
    </p:spTree>
    <p:extLst>
      <p:ext uri="{BB962C8B-B14F-4D97-AF65-F5344CB8AC3E}">
        <p14:creationId xmlns:p14="http://schemas.microsoft.com/office/powerpoint/2010/main" val="1590632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j-ea"/>
              </a:rPr>
              <a:t>敏捷与瀑布的外在区别</a:t>
            </a:r>
            <a:endParaRPr kumimoji="1" lang="zh-CN" altLang="en-US" dirty="0">
              <a:latin typeface="+mj-ea"/>
            </a:endParaRPr>
          </a:p>
        </p:txBody>
      </p:sp>
      <p:grpSp>
        <p:nvGrpSpPr>
          <p:cNvPr id="3" name="组合 2"/>
          <p:cNvGrpSpPr/>
          <p:nvPr/>
        </p:nvGrpSpPr>
        <p:grpSpPr>
          <a:xfrm>
            <a:off x="755576" y="1556792"/>
            <a:ext cx="7795914" cy="4184441"/>
            <a:chOff x="791580" y="1556792"/>
            <a:chExt cx="7795914" cy="4184441"/>
          </a:xfrm>
        </p:grpSpPr>
        <p:sp>
          <p:nvSpPr>
            <p:cNvPr id="29" name="上弧形箭头 41"/>
            <p:cNvSpPr/>
            <p:nvPr/>
          </p:nvSpPr>
          <p:spPr bwMode="auto">
            <a:xfrm rot="3147579">
              <a:off x="1464427" y="2149734"/>
              <a:ext cx="725774" cy="280742"/>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0" name="上弧形箭头 42"/>
            <p:cNvSpPr/>
            <p:nvPr/>
          </p:nvSpPr>
          <p:spPr bwMode="auto">
            <a:xfrm rot="3686568">
              <a:off x="1910287" y="2953516"/>
              <a:ext cx="797324" cy="315736"/>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1" name="上弧形箭头 43"/>
            <p:cNvSpPr/>
            <p:nvPr/>
          </p:nvSpPr>
          <p:spPr bwMode="auto">
            <a:xfrm rot="3668247">
              <a:off x="2520158" y="3783126"/>
              <a:ext cx="841101" cy="333244"/>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 name="圆角矩形 4"/>
            <p:cNvSpPr/>
            <p:nvPr/>
          </p:nvSpPr>
          <p:spPr bwMode="auto">
            <a:xfrm>
              <a:off x="3767032" y="4429047"/>
              <a:ext cx="820776" cy="327582"/>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6" name="圆角矩形 5"/>
            <p:cNvSpPr/>
            <p:nvPr/>
          </p:nvSpPr>
          <p:spPr bwMode="auto">
            <a:xfrm>
              <a:off x="4214130" y="4428535"/>
              <a:ext cx="820776" cy="327582"/>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7" name="圆角矩形 6"/>
            <p:cNvSpPr/>
            <p:nvPr/>
          </p:nvSpPr>
          <p:spPr bwMode="auto">
            <a:xfrm>
              <a:off x="4726732" y="4428936"/>
              <a:ext cx="820776" cy="327582"/>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8" name="圆角矩形 7"/>
            <p:cNvSpPr/>
            <p:nvPr/>
          </p:nvSpPr>
          <p:spPr bwMode="auto">
            <a:xfrm>
              <a:off x="5226511" y="4428936"/>
              <a:ext cx="820776" cy="327582"/>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9" name="圆角矩形 8"/>
            <p:cNvSpPr/>
            <p:nvPr/>
          </p:nvSpPr>
          <p:spPr bwMode="auto">
            <a:xfrm>
              <a:off x="5685631" y="4428936"/>
              <a:ext cx="720000" cy="327582"/>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10" name="圆角矩形 9"/>
            <p:cNvSpPr/>
            <p:nvPr/>
          </p:nvSpPr>
          <p:spPr bwMode="auto">
            <a:xfrm>
              <a:off x="3784955" y="3585478"/>
              <a:ext cx="820776" cy="327582"/>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11" name="圆角矩形 10"/>
            <p:cNvSpPr/>
            <p:nvPr/>
          </p:nvSpPr>
          <p:spPr bwMode="auto">
            <a:xfrm>
              <a:off x="4232056" y="3584966"/>
              <a:ext cx="820776" cy="327582"/>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12" name="圆角矩形 11"/>
            <p:cNvSpPr/>
            <p:nvPr/>
          </p:nvSpPr>
          <p:spPr bwMode="auto">
            <a:xfrm>
              <a:off x="4744657" y="3587371"/>
              <a:ext cx="820776" cy="327582"/>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13" name="圆角矩形 12"/>
            <p:cNvSpPr/>
            <p:nvPr/>
          </p:nvSpPr>
          <p:spPr bwMode="auto">
            <a:xfrm>
              <a:off x="5244437" y="3587371"/>
              <a:ext cx="820776" cy="327582"/>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14" name="圆角矩形 13"/>
            <p:cNvSpPr/>
            <p:nvPr/>
          </p:nvSpPr>
          <p:spPr bwMode="auto">
            <a:xfrm>
              <a:off x="5703554" y="3587371"/>
              <a:ext cx="720000" cy="327582"/>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15" name="圆角矩形 14"/>
            <p:cNvSpPr/>
            <p:nvPr/>
          </p:nvSpPr>
          <p:spPr bwMode="auto">
            <a:xfrm>
              <a:off x="3802881" y="2735898"/>
              <a:ext cx="820776" cy="327582"/>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16" name="圆角矩形 15"/>
            <p:cNvSpPr/>
            <p:nvPr/>
          </p:nvSpPr>
          <p:spPr bwMode="auto">
            <a:xfrm>
              <a:off x="4249982" y="2735386"/>
              <a:ext cx="820776" cy="327582"/>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17" name="圆角矩形 16"/>
            <p:cNvSpPr/>
            <p:nvPr/>
          </p:nvSpPr>
          <p:spPr bwMode="auto">
            <a:xfrm>
              <a:off x="4762581" y="2737791"/>
              <a:ext cx="820776" cy="327582"/>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18" name="圆角矩形 17"/>
            <p:cNvSpPr/>
            <p:nvPr/>
          </p:nvSpPr>
          <p:spPr bwMode="auto">
            <a:xfrm>
              <a:off x="5262363" y="2737791"/>
              <a:ext cx="820776" cy="327582"/>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19" name="圆角矩形 18"/>
            <p:cNvSpPr/>
            <p:nvPr/>
          </p:nvSpPr>
          <p:spPr bwMode="auto">
            <a:xfrm>
              <a:off x="5721480" y="2737791"/>
              <a:ext cx="720000" cy="327582"/>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20" name="圆角矩形 19"/>
            <p:cNvSpPr/>
            <p:nvPr/>
          </p:nvSpPr>
          <p:spPr bwMode="auto">
            <a:xfrm>
              <a:off x="3785606" y="1888579"/>
              <a:ext cx="820776" cy="327582"/>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21" name="圆角矩形 20"/>
            <p:cNvSpPr/>
            <p:nvPr/>
          </p:nvSpPr>
          <p:spPr bwMode="auto">
            <a:xfrm>
              <a:off x="4232707" y="1884059"/>
              <a:ext cx="820776" cy="327582"/>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22" name="圆角矩形 21"/>
            <p:cNvSpPr/>
            <p:nvPr/>
          </p:nvSpPr>
          <p:spPr bwMode="auto">
            <a:xfrm>
              <a:off x="4745308" y="1886464"/>
              <a:ext cx="820776" cy="327582"/>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23" name="圆角矩形 22"/>
            <p:cNvSpPr/>
            <p:nvPr/>
          </p:nvSpPr>
          <p:spPr bwMode="auto">
            <a:xfrm>
              <a:off x="5245088" y="1886464"/>
              <a:ext cx="820776" cy="327582"/>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sp>
          <p:nvSpPr>
            <p:cNvPr id="24" name="圆角矩形 23"/>
            <p:cNvSpPr/>
            <p:nvPr/>
          </p:nvSpPr>
          <p:spPr bwMode="auto">
            <a:xfrm>
              <a:off x="5704205" y="1886464"/>
              <a:ext cx="720000" cy="327582"/>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p>
          </p:txBody>
        </p:sp>
        <p:cxnSp>
          <p:nvCxnSpPr>
            <p:cNvPr id="32" name="直接连接符 44"/>
            <p:cNvCxnSpPr/>
            <p:nvPr/>
          </p:nvCxnSpPr>
          <p:spPr bwMode="auto">
            <a:xfrm>
              <a:off x="4231752" y="1750837"/>
              <a:ext cx="3642" cy="3413369"/>
            </a:xfrm>
            <a:prstGeom prst="line">
              <a:avLst/>
            </a:prstGeom>
            <a:noFill/>
            <a:ln w="9525" cap="flat" cmpd="sng" algn="ctr">
              <a:solidFill>
                <a:srgbClr val="990000"/>
              </a:solidFill>
              <a:prstDash val="lgDash"/>
              <a:round/>
              <a:headEnd type="none" w="med" len="med"/>
              <a:tailEnd type="none" w="med" len="med"/>
            </a:ln>
            <a:effectLst/>
          </p:spPr>
        </p:cxnSp>
        <p:cxnSp>
          <p:nvCxnSpPr>
            <p:cNvPr id="33" name="直接连接符 45"/>
            <p:cNvCxnSpPr/>
            <p:nvPr/>
          </p:nvCxnSpPr>
          <p:spPr bwMode="auto">
            <a:xfrm>
              <a:off x="4735808" y="1749856"/>
              <a:ext cx="2641" cy="3418358"/>
            </a:xfrm>
            <a:prstGeom prst="line">
              <a:avLst/>
            </a:prstGeom>
            <a:noFill/>
            <a:ln w="9525" cap="flat" cmpd="sng" algn="ctr">
              <a:solidFill>
                <a:srgbClr val="990000"/>
              </a:solidFill>
              <a:prstDash val="lgDash"/>
              <a:round/>
              <a:headEnd type="none" w="med" len="med"/>
              <a:tailEnd type="none" w="med" len="med"/>
            </a:ln>
            <a:effectLst/>
          </p:spPr>
        </p:cxnSp>
        <p:cxnSp>
          <p:nvCxnSpPr>
            <p:cNvPr id="34" name="直接连接符 46"/>
            <p:cNvCxnSpPr/>
            <p:nvPr/>
          </p:nvCxnSpPr>
          <p:spPr bwMode="auto">
            <a:xfrm>
              <a:off x="5239864" y="1753864"/>
              <a:ext cx="11603" cy="3412346"/>
            </a:xfrm>
            <a:prstGeom prst="line">
              <a:avLst/>
            </a:prstGeom>
            <a:noFill/>
            <a:ln w="9525" cap="flat" cmpd="sng" algn="ctr">
              <a:solidFill>
                <a:srgbClr val="990000"/>
              </a:solidFill>
              <a:prstDash val="lgDash"/>
              <a:round/>
              <a:headEnd type="none" w="med" len="med"/>
              <a:tailEnd type="none" w="med" len="med"/>
            </a:ln>
            <a:effectLst/>
          </p:spPr>
        </p:cxnSp>
        <p:cxnSp>
          <p:nvCxnSpPr>
            <p:cNvPr id="35" name="直接连接符 47"/>
            <p:cNvCxnSpPr/>
            <p:nvPr/>
          </p:nvCxnSpPr>
          <p:spPr bwMode="auto">
            <a:xfrm flipH="1">
              <a:off x="5707916" y="1743444"/>
              <a:ext cx="15282" cy="3426773"/>
            </a:xfrm>
            <a:prstGeom prst="line">
              <a:avLst/>
            </a:prstGeom>
            <a:noFill/>
            <a:ln w="9525" cap="flat" cmpd="sng" algn="ctr">
              <a:solidFill>
                <a:srgbClr val="990000"/>
              </a:solidFill>
              <a:prstDash val="lgDash"/>
              <a:round/>
              <a:headEnd type="none" w="med" len="med"/>
              <a:tailEnd type="none" w="med" len="med"/>
            </a:ln>
            <a:effectLst/>
          </p:spPr>
        </p:cxnSp>
        <p:grpSp>
          <p:nvGrpSpPr>
            <p:cNvPr id="36" name="组合 48"/>
            <p:cNvGrpSpPr/>
            <p:nvPr/>
          </p:nvGrpSpPr>
          <p:grpSpPr>
            <a:xfrm>
              <a:off x="3599892" y="1556792"/>
              <a:ext cx="57055" cy="3757282"/>
              <a:chOff x="2581275" y="1790700"/>
              <a:chExt cx="66675" cy="4295775"/>
            </a:xfrm>
          </p:grpSpPr>
          <p:cxnSp>
            <p:nvCxnSpPr>
              <p:cNvPr id="37" name="直接连接符 49"/>
              <p:cNvCxnSpPr/>
              <p:nvPr/>
            </p:nvCxnSpPr>
            <p:spPr bwMode="auto">
              <a:xfrm>
                <a:off x="2581275" y="1790700"/>
                <a:ext cx="0" cy="4295775"/>
              </a:xfrm>
              <a:prstGeom prst="line">
                <a:avLst/>
              </a:prstGeom>
              <a:noFill/>
              <a:ln w="22225" cap="flat" cmpd="dbl" algn="ctr">
                <a:solidFill>
                  <a:schemeClr val="accent6">
                    <a:lumMod val="50000"/>
                  </a:schemeClr>
                </a:solidFill>
                <a:prstDash val="solid"/>
                <a:round/>
                <a:headEnd type="none" w="med" len="med"/>
                <a:tailEnd type="none" w="med" len="med"/>
              </a:ln>
              <a:effectLst/>
            </p:spPr>
          </p:cxnSp>
          <p:cxnSp>
            <p:nvCxnSpPr>
              <p:cNvPr id="38" name="直接连接符 50"/>
              <p:cNvCxnSpPr/>
              <p:nvPr/>
            </p:nvCxnSpPr>
            <p:spPr bwMode="auto">
              <a:xfrm>
                <a:off x="2647950" y="1790700"/>
                <a:ext cx="0" cy="4295775"/>
              </a:xfrm>
              <a:prstGeom prst="line">
                <a:avLst/>
              </a:prstGeom>
              <a:noFill/>
              <a:ln w="22225" cap="flat" cmpd="dbl" algn="ctr">
                <a:solidFill>
                  <a:schemeClr val="accent6">
                    <a:lumMod val="50000"/>
                  </a:schemeClr>
                </a:solidFill>
                <a:prstDash val="solid"/>
                <a:round/>
                <a:headEnd type="none" w="med" len="med"/>
                <a:tailEnd type="none" w="med" len="med"/>
              </a:ln>
              <a:effectLst/>
            </p:spPr>
          </p:cxnSp>
        </p:grpSp>
        <p:sp>
          <p:nvSpPr>
            <p:cNvPr id="39" name="TextBox 51"/>
            <p:cNvSpPr txBox="1"/>
            <p:nvPr/>
          </p:nvSpPr>
          <p:spPr>
            <a:xfrm>
              <a:off x="3762829" y="1581717"/>
              <a:ext cx="612939" cy="261610"/>
            </a:xfrm>
            <a:prstGeom prst="rect">
              <a:avLst/>
            </a:prstGeom>
            <a:noFill/>
          </p:spPr>
          <p:txBody>
            <a:bodyPr wrap="square" rtlCol="0">
              <a:spAutoFit/>
            </a:bodyPr>
            <a:lstStyle/>
            <a:p>
              <a:r>
                <a:rPr lang="zh-CN" altLang="en-US" sz="1100" dirty="0" smtClean="0">
                  <a:latin typeface="华文细黑" pitchFamily="2" charset="-122"/>
                  <a:ea typeface="华文细黑" pitchFamily="2" charset="-122"/>
                </a:rPr>
                <a:t>迭代</a:t>
              </a:r>
              <a:r>
                <a:rPr lang="en-US" altLang="zh-CN" sz="1100" dirty="0" smtClean="0">
                  <a:latin typeface="华文细黑" pitchFamily="2" charset="-122"/>
                  <a:ea typeface="华文细黑" pitchFamily="2" charset="-122"/>
                </a:rPr>
                <a:t>1</a:t>
              </a:r>
              <a:endParaRPr lang="zh-CN" altLang="en-US" sz="1100" dirty="0">
                <a:latin typeface="华文细黑" pitchFamily="2" charset="-122"/>
                <a:ea typeface="华文细黑" pitchFamily="2" charset="-122"/>
              </a:endParaRPr>
            </a:p>
          </p:txBody>
        </p:sp>
        <p:sp>
          <p:nvSpPr>
            <p:cNvPr id="40" name="TextBox 52"/>
            <p:cNvSpPr txBox="1"/>
            <p:nvPr/>
          </p:nvSpPr>
          <p:spPr>
            <a:xfrm>
              <a:off x="4263561" y="1581717"/>
              <a:ext cx="612939" cy="261610"/>
            </a:xfrm>
            <a:prstGeom prst="rect">
              <a:avLst/>
            </a:prstGeom>
            <a:noFill/>
          </p:spPr>
          <p:txBody>
            <a:bodyPr wrap="square" rtlCol="0">
              <a:spAutoFit/>
            </a:bodyPr>
            <a:lstStyle/>
            <a:p>
              <a:r>
                <a:rPr lang="zh-CN" altLang="en-US" sz="1100" dirty="0" smtClean="0">
                  <a:latin typeface="华文细黑" pitchFamily="2" charset="-122"/>
                  <a:ea typeface="华文细黑" pitchFamily="2" charset="-122"/>
                </a:rPr>
                <a:t>迭代</a:t>
              </a:r>
              <a:r>
                <a:rPr lang="en-US" altLang="zh-CN" sz="1100" dirty="0" smtClean="0">
                  <a:latin typeface="华文细黑" pitchFamily="2" charset="-122"/>
                  <a:ea typeface="华文细黑" pitchFamily="2" charset="-122"/>
                </a:rPr>
                <a:t>2</a:t>
              </a:r>
              <a:endParaRPr lang="zh-CN" altLang="en-US" sz="1100" dirty="0">
                <a:latin typeface="华文细黑" pitchFamily="2" charset="-122"/>
                <a:ea typeface="华文细黑" pitchFamily="2" charset="-122"/>
              </a:endParaRPr>
            </a:p>
          </p:txBody>
        </p:sp>
        <p:sp>
          <p:nvSpPr>
            <p:cNvPr id="41" name="TextBox 53"/>
            <p:cNvSpPr txBox="1"/>
            <p:nvPr/>
          </p:nvSpPr>
          <p:spPr>
            <a:xfrm>
              <a:off x="4742160" y="1581717"/>
              <a:ext cx="612939" cy="261610"/>
            </a:xfrm>
            <a:prstGeom prst="rect">
              <a:avLst/>
            </a:prstGeom>
            <a:noFill/>
          </p:spPr>
          <p:txBody>
            <a:bodyPr wrap="square" rtlCol="0">
              <a:spAutoFit/>
            </a:bodyPr>
            <a:lstStyle/>
            <a:p>
              <a:r>
                <a:rPr lang="zh-CN" altLang="en-US" sz="1100" dirty="0" smtClean="0">
                  <a:latin typeface="华文细黑" pitchFamily="2" charset="-122"/>
                  <a:ea typeface="华文细黑" pitchFamily="2" charset="-122"/>
                </a:rPr>
                <a:t>迭代</a:t>
              </a:r>
              <a:r>
                <a:rPr lang="en-US" altLang="zh-CN" sz="1100" dirty="0" smtClean="0">
                  <a:latin typeface="华文细黑" pitchFamily="2" charset="-122"/>
                  <a:ea typeface="华文细黑" pitchFamily="2" charset="-122"/>
                </a:rPr>
                <a:t>3</a:t>
              </a:r>
              <a:endParaRPr lang="zh-CN" altLang="en-US" sz="1100" dirty="0">
                <a:latin typeface="华文细黑" pitchFamily="2" charset="-122"/>
                <a:ea typeface="华文细黑" pitchFamily="2" charset="-122"/>
              </a:endParaRPr>
            </a:p>
          </p:txBody>
        </p:sp>
        <p:sp>
          <p:nvSpPr>
            <p:cNvPr id="42" name="TextBox 54"/>
            <p:cNvSpPr txBox="1"/>
            <p:nvPr/>
          </p:nvSpPr>
          <p:spPr>
            <a:xfrm>
              <a:off x="5245665" y="1581717"/>
              <a:ext cx="612939" cy="261610"/>
            </a:xfrm>
            <a:prstGeom prst="rect">
              <a:avLst/>
            </a:prstGeom>
            <a:noFill/>
          </p:spPr>
          <p:txBody>
            <a:bodyPr wrap="square" rtlCol="0">
              <a:spAutoFit/>
            </a:bodyPr>
            <a:lstStyle/>
            <a:p>
              <a:r>
                <a:rPr lang="zh-CN" altLang="en-US" sz="1100" dirty="0" smtClean="0">
                  <a:latin typeface="华文细黑" pitchFamily="2" charset="-122"/>
                  <a:ea typeface="华文细黑" pitchFamily="2" charset="-122"/>
                </a:rPr>
                <a:t>迭代</a:t>
              </a:r>
              <a:r>
                <a:rPr lang="en-US" altLang="zh-CN" sz="1100" dirty="0" smtClean="0">
                  <a:latin typeface="华文细黑" pitchFamily="2" charset="-122"/>
                  <a:ea typeface="华文细黑" pitchFamily="2" charset="-122"/>
                </a:rPr>
                <a:t>4</a:t>
              </a:r>
              <a:endParaRPr lang="zh-CN" altLang="en-US" sz="1100" dirty="0">
                <a:latin typeface="华文细黑" pitchFamily="2" charset="-122"/>
                <a:ea typeface="华文细黑" pitchFamily="2" charset="-122"/>
              </a:endParaRPr>
            </a:p>
          </p:txBody>
        </p:sp>
        <p:sp>
          <p:nvSpPr>
            <p:cNvPr id="43" name="TextBox 55"/>
            <p:cNvSpPr txBox="1"/>
            <p:nvPr/>
          </p:nvSpPr>
          <p:spPr>
            <a:xfrm>
              <a:off x="5856514" y="1581717"/>
              <a:ext cx="658583" cy="261610"/>
            </a:xfrm>
            <a:prstGeom prst="rect">
              <a:avLst/>
            </a:prstGeom>
            <a:noFill/>
          </p:spPr>
          <p:txBody>
            <a:bodyPr wrap="square" rtlCol="0">
              <a:spAutoFit/>
            </a:bodyPr>
            <a:lstStyle/>
            <a:p>
              <a:r>
                <a:rPr lang="zh-CN" altLang="en-US" sz="1100" dirty="0" smtClean="0">
                  <a:latin typeface="华文细黑" pitchFamily="2" charset="-122"/>
                  <a:ea typeface="华文细黑" pitchFamily="2" charset="-122"/>
                </a:rPr>
                <a:t>迭代</a:t>
              </a:r>
              <a:r>
                <a:rPr lang="en-US" altLang="zh-CN" sz="1100" dirty="0" smtClean="0">
                  <a:latin typeface="华文细黑" pitchFamily="2" charset="-122"/>
                  <a:ea typeface="华文细黑" pitchFamily="2" charset="-122"/>
                </a:rPr>
                <a:t>…</a:t>
              </a:r>
              <a:endParaRPr lang="zh-CN" altLang="en-US" sz="1100" dirty="0">
                <a:latin typeface="华文细黑" pitchFamily="2" charset="-122"/>
                <a:ea typeface="华文细黑" pitchFamily="2" charset="-122"/>
              </a:endParaRPr>
            </a:p>
          </p:txBody>
        </p:sp>
        <p:grpSp>
          <p:nvGrpSpPr>
            <p:cNvPr id="47" name="组合 74"/>
            <p:cNvGrpSpPr/>
            <p:nvPr/>
          </p:nvGrpSpPr>
          <p:grpSpPr>
            <a:xfrm>
              <a:off x="6893210" y="2099396"/>
              <a:ext cx="847142" cy="973500"/>
              <a:chOff x="8196539" y="2822229"/>
              <a:chExt cx="989970" cy="1113022"/>
            </a:xfrm>
          </p:grpSpPr>
          <p:sp>
            <p:nvSpPr>
              <p:cNvPr id="69" name="同心圆 68"/>
              <p:cNvSpPr/>
              <p:nvPr/>
            </p:nvSpPr>
            <p:spPr bwMode="auto">
              <a:xfrm>
                <a:off x="8318839" y="3390975"/>
                <a:ext cx="603702" cy="544276"/>
              </a:xfrm>
              <a:prstGeom prst="donu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lang="en-US" altLang="zh-CN" sz="1600" dirty="0" smtClean="0">
                    <a:latin typeface="微软雅黑" panose="020B0503020204020204" pitchFamily="34" charset="-122"/>
                    <a:ea typeface="微软雅黑" panose="020B0503020204020204" pitchFamily="34" charset="-122"/>
                  </a:rPr>
                  <a:t>   </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0" name="燕尾形 69"/>
              <p:cNvSpPr/>
              <p:nvPr/>
            </p:nvSpPr>
            <p:spPr bwMode="auto">
              <a:xfrm rot="5400000">
                <a:off x="8692288" y="3525491"/>
                <a:ext cx="231354" cy="296707"/>
              </a:xfrm>
              <a:prstGeom prst="chevron">
                <a:avLst/>
              </a:prstGeom>
              <a:solidFill>
                <a:schemeClr val="bg2">
                  <a:lumMod val="40000"/>
                  <a:lumOff val="60000"/>
                </a:schemeClr>
              </a:solidFill>
              <a:ln w="9525" cap="flat" cmpd="sng" algn="ctr">
                <a:solidFill>
                  <a:srgbClr val="99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1050" b="0"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endParaRPr>
              </a:p>
            </p:txBody>
          </p:sp>
          <p:sp>
            <p:nvSpPr>
              <p:cNvPr id="71" name="燕尾形 70"/>
              <p:cNvSpPr/>
              <p:nvPr/>
            </p:nvSpPr>
            <p:spPr bwMode="auto">
              <a:xfrm rot="16200000">
                <a:off x="8325575" y="3508819"/>
                <a:ext cx="231354" cy="296707"/>
              </a:xfrm>
              <a:prstGeom prst="chevron">
                <a:avLst/>
              </a:prstGeom>
              <a:solidFill>
                <a:schemeClr val="bg2">
                  <a:lumMod val="40000"/>
                  <a:lumOff val="60000"/>
                </a:schemeClr>
              </a:solidFill>
              <a:ln w="9525" cap="flat" cmpd="sng" algn="ctr">
                <a:solidFill>
                  <a:srgbClr val="99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1050" b="0"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endParaRPr>
              </a:p>
            </p:txBody>
          </p:sp>
          <p:sp>
            <p:nvSpPr>
              <p:cNvPr id="72" name="TextBox 84"/>
              <p:cNvSpPr txBox="1"/>
              <p:nvPr/>
            </p:nvSpPr>
            <p:spPr>
              <a:xfrm>
                <a:off x="8196539" y="2822229"/>
                <a:ext cx="989970" cy="633397"/>
              </a:xfrm>
              <a:prstGeom prst="rect">
                <a:avLst/>
              </a:prstGeom>
              <a:noFill/>
            </p:spPr>
            <p:txBody>
              <a:bodyPr wrap="square" rtlCol="0">
                <a:spAutoFit/>
              </a:bodyPr>
              <a:lstStyle/>
              <a:p>
                <a:r>
                  <a:rPr lang="zh-CN" altLang="en-US" dirty="0" smtClean="0">
                    <a:latin typeface="+mn-ea"/>
                    <a:ea typeface="+mn-ea"/>
                  </a:rPr>
                  <a:t>小粒度需求</a:t>
                </a:r>
                <a:endParaRPr lang="en-US" altLang="zh-CN" dirty="0" smtClean="0">
                  <a:latin typeface="+mn-ea"/>
                  <a:ea typeface="+mn-ea"/>
                </a:endParaRPr>
              </a:p>
              <a:p>
                <a:r>
                  <a:rPr lang="zh-CN" altLang="en-US" dirty="0" smtClean="0">
                    <a:latin typeface="+mn-ea"/>
                    <a:ea typeface="+mn-ea"/>
                  </a:rPr>
                  <a:t>分析设计</a:t>
                </a:r>
                <a:endParaRPr lang="en-US" altLang="zh-CN" dirty="0" smtClean="0">
                  <a:latin typeface="+mn-ea"/>
                  <a:ea typeface="+mn-ea"/>
                </a:endParaRPr>
              </a:p>
              <a:p>
                <a:r>
                  <a:rPr lang="zh-CN" altLang="en-US" dirty="0" smtClean="0">
                    <a:latin typeface="+mn-ea"/>
                    <a:ea typeface="+mn-ea"/>
                  </a:rPr>
                  <a:t>开发测试</a:t>
                </a:r>
                <a:endParaRPr lang="zh-CN" altLang="en-US" dirty="0">
                  <a:latin typeface="+mn-ea"/>
                  <a:ea typeface="+mn-ea"/>
                </a:endParaRPr>
              </a:p>
            </p:txBody>
          </p:sp>
        </p:grpSp>
        <p:grpSp>
          <p:nvGrpSpPr>
            <p:cNvPr id="48" name="组合 75"/>
            <p:cNvGrpSpPr/>
            <p:nvPr/>
          </p:nvGrpSpPr>
          <p:grpSpPr>
            <a:xfrm>
              <a:off x="7704566" y="2115491"/>
              <a:ext cx="847142" cy="961087"/>
              <a:chOff x="8196794" y="2836421"/>
              <a:chExt cx="989970" cy="1098830"/>
            </a:xfrm>
          </p:grpSpPr>
          <p:sp>
            <p:nvSpPr>
              <p:cNvPr id="65" name="同心圆 64"/>
              <p:cNvSpPr/>
              <p:nvPr/>
            </p:nvSpPr>
            <p:spPr bwMode="auto">
              <a:xfrm>
                <a:off x="8318839" y="3390975"/>
                <a:ext cx="603702" cy="544276"/>
              </a:xfrm>
              <a:prstGeom prst="donu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lang="en-US" altLang="zh-CN" sz="1600" dirty="0" smtClean="0">
                    <a:latin typeface="微软雅黑" panose="020B0503020204020204" pitchFamily="34" charset="-122"/>
                    <a:ea typeface="微软雅黑" panose="020B0503020204020204" pitchFamily="34" charset="-122"/>
                  </a:rPr>
                  <a:t>   </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6" name="燕尾形 65"/>
              <p:cNvSpPr/>
              <p:nvPr/>
            </p:nvSpPr>
            <p:spPr bwMode="auto">
              <a:xfrm rot="5400000">
                <a:off x="8692288" y="3525491"/>
                <a:ext cx="231354" cy="296707"/>
              </a:xfrm>
              <a:prstGeom prst="chevron">
                <a:avLst/>
              </a:prstGeom>
              <a:solidFill>
                <a:schemeClr val="bg2">
                  <a:lumMod val="40000"/>
                  <a:lumOff val="60000"/>
                </a:schemeClr>
              </a:solidFill>
              <a:ln w="9525" cap="flat" cmpd="sng" algn="ctr">
                <a:solidFill>
                  <a:srgbClr val="99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1050" b="0"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endParaRPr>
              </a:p>
            </p:txBody>
          </p:sp>
          <p:sp>
            <p:nvSpPr>
              <p:cNvPr id="67" name="燕尾形 66"/>
              <p:cNvSpPr/>
              <p:nvPr/>
            </p:nvSpPr>
            <p:spPr bwMode="auto">
              <a:xfrm rot="16200000">
                <a:off x="8325575" y="3508819"/>
                <a:ext cx="231354" cy="296707"/>
              </a:xfrm>
              <a:prstGeom prst="chevron">
                <a:avLst/>
              </a:prstGeom>
              <a:solidFill>
                <a:schemeClr val="bg2">
                  <a:lumMod val="40000"/>
                  <a:lumOff val="60000"/>
                </a:schemeClr>
              </a:solidFill>
              <a:ln w="9525" cap="flat" cmpd="sng" algn="ctr">
                <a:solidFill>
                  <a:srgbClr val="99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1050" b="0"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endParaRPr>
              </a:p>
            </p:txBody>
          </p:sp>
          <p:sp>
            <p:nvSpPr>
              <p:cNvPr id="68" name="TextBox 80"/>
              <p:cNvSpPr txBox="1"/>
              <p:nvPr/>
            </p:nvSpPr>
            <p:spPr>
              <a:xfrm>
                <a:off x="8196794" y="2836421"/>
                <a:ext cx="989970" cy="633397"/>
              </a:xfrm>
              <a:prstGeom prst="rect">
                <a:avLst/>
              </a:prstGeom>
              <a:noFill/>
            </p:spPr>
            <p:txBody>
              <a:bodyPr wrap="square" rtlCol="0">
                <a:spAutoFit/>
              </a:bodyPr>
              <a:lstStyle/>
              <a:p>
                <a:r>
                  <a:rPr lang="zh-CN" altLang="en-US" dirty="0" smtClean="0">
                    <a:latin typeface="+mn-ea"/>
                    <a:ea typeface="+mn-ea"/>
                  </a:rPr>
                  <a:t>小粒度需求</a:t>
                </a:r>
                <a:endParaRPr lang="en-US" altLang="zh-CN" dirty="0" smtClean="0">
                  <a:latin typeface="+mn-ea"/>
                  <a:ea typeface="+mn-ea"/>
                </a:endParaRPr>
              </a:p>
              <a:p>
                <a:r>
                  <a:rPr lang="zh-CN" altLang="en-US" dirty="0" smtClean="0">
                    <a:latin typeface="+mn-ea"/>
                    <a:ea typeface="+mn-ea"/>
                  </a:rPr>
                  <a:t>分析设计</a:t>
                </a:r>
                <a:endParaRPr lang="en-US" altLang="zh-CN" dirty="0" smtClean="0">
                  <a:latin typeface="+mn-ea"/>
                  <a:ea typeface="+mn-ea"/>
                </a:endParaRPr>
              </a:p>
              <a:p>
                <a:r>
                  <a:rPr lang="zh-CN" altLang="en-US" dirty="0" smtClean="0">
                    <a:latin typeface="+mn-ea"/>
                    <a:ea typeface="+mn-ea"/>
                  </a:rPr>
                  <a:t>开发测试</a:t>
                </a:r>
                <a:endParaRPr lang="zh-CN" altLang="en-US" dirty="0">
                  <a:latin typeface="+mn-ea"/>
                  <a:ea typeface="+mn-ea"/>
                </a:endParaRPr>
              </a:p>
            </p:txBody>
          </p:sp>
        </p:grpSp>
        <p:grpSp>
          <p:nvGrpSpPr>
            <p:cNvPr id="49" name="组合 80"/>
            <p:cNvGrpSpPr/>
            <p:nvPr/>
          </p:nvGrpSpPr>
          <p:grpSpPr>
            <a:xfrm>
              <a:off x="6893210" y="3739096"/>
              <a:ext cx="847142" cy="994044"/>
              <a:chOff x="8196539" y="2925044"/>
              <a:chExt cx="989970" cy="1136510"/>
            </a:xfrm>
          </p:grpSpPr>
          <p:sp>
            <p:nvSpPr>
              <p:cNvPr id="61" name="同心圆 60"/>
              <p:cNvSpPr/>
              <p:nvPr/>
            </p:nvSpPr>
            <p:spPr bwMode="auto">
              <a:xfrm>
                <a:off x="8318839" y="3517278"/>
                <a:ext cx="603702" cy="544276"/>
              </a:xfrm>
              <a:prstGeom prst="donu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lang="en-US" altLang="zh-CN" sz="1600" dirty="0" smtClean="0">
                    <a:latin typeface="微软雅黑" panose="020B0503020204020204" pitchFamily="34" charset="-122"/>
                    <a:ea typeface="微软雅黑" panose="020B0503020204020204" pitchFamily="34" charset="-122"/>
                  </a:rPr>
                  <a:t>   </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2" name="燕尾形 61"/>
              <p:cNvSpPr/>
              <p:nvPr/>
            </p:nvSpPr>
            <p:spPr bwMode="auto">
              <a:xfrm rot="5400000">
                <a:off x="8692288" y="3651795"/>
                <a:ext cx="231354" cy="296707"/>
              </a:xfrm>
              <a:prstGeom prst="chevron">
                <a:avLst/>
              </a:prstGeom>
              <a:solidFill>
                <a:schemeClr val="bg2">
                  <a:lumMod val="40000"/>
                  <a:lumOff val="60000"/>
                </a:schemeClr>
              </a:solidFill>
              <a:ln w="9525" cap="flat" cmpd="sng" algn="ctr">
                <a:solidFill>
                  <a:srgbClr val="99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1050" b="0"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endParaRPr>
              </a:p>
            </p:txBody>
          </p:sp>
          <p:sp>
            <p:nvSpPr>
              <p:cNvPr id="63" name="燕尾形 62"/>
              <p:cNvSpPr/>
              <p:nvPr/>
            </p:nvSpPr>
            <p:spPr bwMode="auto">
              <a:xfrm rot="16200000">
                <a:off x="8325576" y="3635122"/>
                <a:ext cx="231354" cy="296707"/>
              </a:xfrm>
              <a:prstGeom prst="chevron">
                <a:avLst/>
              </a:prstGeom>
              <a:solidFill>
                <a:schemeClr val="bg2">
                  <a:lumMod val="40000"/>
                  <a:lumOff val="60000"/>
                </a:schemeClr>
              </a:solidFill>
              <a:ln w="9525" cap="flat" cmpd="sng" algn="ctr">
                <a:solidFill>
                  <a:srgbClr val="99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1050" b="0"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endParaRPr>
              </a:p>
            </p:txBody>
          </p:sp>
          <p:sp>
            <p:nvSpPr>
              <p:cNvPr id="64" name="TextBox 76"/>
              <p:cNvSpPr txBox="1"/>
              <p:nvPr/>
            </p:nvSpPr>
            <p:spPr>
              <a:xfrm>
                <a:off x="8196539" y="2925044"/>
                <a:ext cx="989970" cy="633398"/>
              </a:xfrm>
              <a:prstGeom prst="rect">
                <a:avLst/>
              </a:prstGeom>
              <a:noFill/>
            </p:spPr>
            <p:txBody>
              <a:bodyPr wrap="square" rtlCol="0">
                <a:spAutoFit/>
              </a:bodyPr>
              <a:lstStyle/>
              <a:p>
                <a:r>
                  <a:rPr lang="zh-CN" altLang="en-US" dirty="0" smtClean="0">
                    <a:latin typeface="+mn-ea"/>
                    <a:ea typeface="+mn-ea"/>
                  </a:rPr>
                  <a:t>小粒度需求</a:t>
                </a:r>
                <a:endParaRPr lang="en-US" altLang="zh-CN" dirty="0" smtClean="0">
                  <a:latin typeface="+mn-ea"/>
                  <a:ea typeface="+mn-ea"/>
                </a:endParaRPr>
              </a:p>
              <a:p>
                <a:r>
                  <a:rPr lang="zh-CN" altLang="en-US" dirty="0" smtClean="0">
                    <a:latin typeface="+mn-ea"/>
                    <a:ea typeface="+mn-ea"/>
                  </a:rPr>
                  <a:t>分析设计</a:t>
                </a:r>
                <a:endParaRPr lang="en-US" altLang="zh-CN" dirty="0" smtClean="0">
                  <a:latin typeface="+mn-ea"/>
                  <a:ea typeface="+mn-ea"/>
                </a:endParaRPr>
              </a:p>
              <a:p>
                <a:r>
                  <a:rPr lang="zh-CN" altLang="en-US" dirty="0" smtClean="0">
                    <a:latin typeface="+mn-ea"/>
                    <a:ea typeface="+mn-ea"/>
                  </a:rPr>
                  <a:t>开发测试</a:t>
                </a:r>
                <a:endParaRPr lang="zh-CN" altLang="en-US" dirty="0">
                  <a:latin typeface="+mn-ea"/>
                  <a:ea typeface="+mn-ea"/>
                </a:endParaRPr>
              </a:p>
            </p:txBody>
          </p:sp>
        </p:grpSp>
        <p:grpSp>
          <p:nvGrpSpPr>
            <p:cNvPr id="50" name="组合 85"/>
            <p:cNvGrpSpPr/>
            <p:nvPr/>
          </p:nvGrpSpPr>
          <p:grpSpPr>
            <a:xfrm>
              <a:off x="7740352" y="3739098"/>
              <a:ext cx="847142" cy="996125"/>
              <a:chOff x="8196539" y="2922664"/>
              <a:chExt cx="989970" cy="1138889"/>
            </a:xfrm>
          </p:grpSpPr>
          <p:sp>
            <p:nvSpPr>
              <p:cNvPr id="57" name="同心圆 56"/>
              <p:cNvSpPr/>
              <p:nvPr/>
            </p:nvSpPr>
            <p:spPr bwMode="auto">
              <a:xfrm>
                <a:off x="8318839" y="3517277"/>
                <a:ext cx="603702" cy="544276"/>
              </a:xfrm>
              <a:prstGeom prst="donu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lang="en-US" altLang="zh-CN" sz="1600" dirty="0" smtClean="0">
                    <a:latin typeface="微软雅黑" panose="020B0503020204020204" pitchFamily="34" charset="-122"/>
                    <a:ea typeface="微软雅黑" panose="020B0503020204020204" pitchFamily="34" charset="-122"/>
                  </a:rPr>
                  <a:t>   </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8" name="燕尾形 57"/>
              <p:cNvSpPr/>
              <p:nvPr/>
            </p:nvSpPr>
            <p:spPr bwMode="auto">
              <a:xfrm rot="5400000">
                <a:off x="8692288" y="3651793"/>
                <a:ext cx="231354" cy="296707"/>
              </a:xfrm>
              <a:prstGeom prst="chevron">
                <a:avLst/>
              </a:prstGeom>
              <a:solidFill>
                <a:schemeClr val="bg2">
                  <a:lumMod val="40000"/>
                  <a:lumOff val="60000"/>
                </a:schemeClr>
              </a:solidFill>
              <a:ln w="9525" cap="flat" cmpd="sng" algn="ctr">
                <a:solidFill>
                  <a:srgbClr val="99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1050" b="0"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endParaRPr>
              </a:p>
            </p:txBody>
          </p:sp>
          <p:sp>
            <p:nvSpPr>
              <p:cNvPr id="59" name="燕尾形 58"/>
              <p:cNvSpPr/>
              <p:nvPr/>
            </p:nvSpPr>
            <p:spPr bwMode="auto">
              <a:xfrm rot="16200000">
                <a:off x="8325576" y="3635121"/>
                <a:ext cx="231354" cy="296707"/>
              </a:xfrm>
              <a:prstGeom prst="chevron">
                <a:avLst/>
              </a:prstGeom>
              <a:solidFill>
                <a:schemeClr val="bg2">
                  <a:lumMod val="40000"/>
                  <a:lumOff val="60000"/>
                </a:schemeClr>
              </a:solidFill>
              <a:ln w="9525" cap="flat" cmpd="sng" algn="ctr">
                <a:solidFill>
                  <a:srgbClr val="99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1050" b="0"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endParaRPr>
              </a:p>
            </p:txBody>
          </p:sp>
          <p:sp>
            <p:nvSpPr>
              <p:cNvPr id="60" name="TextBox 72"/>
              <p:cNvSpPr txBox="1"/>
              <p:nvPr/>
            </p:nvSpPr>
            <p:spPr>
              <a:xfrm>
                <a:off x="8196539" y="2922664"/>
                <a:ext cx="989970" cy="633397"/>
              </a:xfrm>
              <a:prstGeom prst="rect">
                <a:avLst/>
              </a:prstGeom>
              <a:noFill/>
            </p:spPr>
            <p:txBody>
              <a:bodyPr wrap="square" rtlCol="0">
                <a:spAutoFit/>
              </a:bodyPr>
              <a:lstStyle/>
              <a:p>
                <a:r>
                  <a:rPr lang="zh-CN" altLang="en-US" dirty="0" smtClean="0">
                    <a:latin typeface="+mn-ea"/>
                    <a:ea typeface="+mn-ea"/>
                  </a:rPr>
                  <a:t>小粒度需求</a:t>
                </a:r>
                <a:endParaRPr lang="en-US" altLang="zh-CN" dirty="0" smtClean="0">
                  <a:latin typeface="+mn-ea"/>
                  <a:ea typeface="+mn-ea"/>
                </a:endParaRPr>
              </a:p>
              <a:p>
                <a:r>
                  <a:rPr lang="zh-CN" altLang="en-US" dirty="0" smtClean="0">
                    <a:latin typeface="+mn-ea"/>
                    <a:ea typeface="+mn-ea"/>
                  </a:rPr>
                  <a:t>分析设计</a:t>
                </a:r>
                <a:endParaRPr lang="en-US" altLang="zh-CN" dirty="0" smtClean="0">
                  <a:latin typeface="+mn-ea"/>
                  <a:ea typeface="+mn-ea"/>
                </a:endParaRPr>
              </a:p>
              <a:p>
                <a:r>
                  <a:rPr lang="zh-CN" altLang="en-US" dirty="0" smtClean="0">
                    <a:latin typeface="+mn-ea"/>
                    <a:ea typeface="+mn-ea"/>
                  </a:rPr>
                  <a:t>开发测试</a:t>
                </a:r>
                <a:endParaRPr lang="zh-CN" altLang="en-US" dirty="0">
                  <a:latin typeface="+mn-ea"/>
                  <a:ea typeface="+mn-ea"/>
                </a:endParaRPr>
              </a:p>
            </p:txBody>
          </p:sp>
        </p:grpSp>
        <p:grpSp>
          <p:nvGrpSpPr>
            <p:cNvPr id="51" name="组合 95"/>
            <p:cNvGrpSpPr/>
            <p:nvPr/>
          </p:nvGrpSpPr>
          <p:grpSpPr>
            <a:xfrm>
              <a:off x="7308304" y="3069539"/>
              <a:ext cx="735347" cy="647493"/>
              <a:chOff x="8545407" y="1439605"/>
              <a:chExt cx="859326" cy="740292"/>
            </a:xfrm>
          </p:grpSpPr>
          <p:sp>
            <p:nvSpPr>
              <p:cNvPr id="53" name="同心圆 52"/>
              <p:cNvSpPr/>
              <p:nvPr/>
            </p:nvSpPr>
            <p:spPr bwMode="auto">
              <a:xfrm>
                <a:off x="8667707" y="1635620"/>
                <a:ext cx="603702" cy="544277"/>
              </a:xfrm>
              <a:prstGeom prst="donu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lang="en-US" altLang="zh-CN" sz="1600" dirty="0" smtClean="0">
                    <a:latin typeface="微软雅黑" panose="020B0503020204020204" pitchFamily="34" charset="-122"/>
                    <a:ea typeface="微软雅黑" panose="020B0503020204020204" pitchFamily="34" charset="-122"/>
                  </a:rPr>
                  <a:t>   </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4" name="燕尾形 53"/>
              <p:cNvSpPr/>
              <p:nvPr/>
            </p:nvSpPr>
            <p:spPr bwMode="auto">
              <a:xfrm rot="5400000">
                <a:off x="9041156" y="1770137"/>
                <a:ext cx="231354" cy="296707"/>
              </a:xfrm>
              <a:prstGeom prst="chevron">
                <a:avLst/>
              </a:prstGeom>
              <a:solidFill>
                <a:schemeClr val="bg2">
                  <a:lumMod val="40000"/>
                  <a:lumOff val="60000"/>
                </a:schemeClr>
              </a:solidFill>
              <a:ln w="9525" cap="flat" cmpd="sng" algn="ctr">
                <a:solidFill>
                  <a:srgbClr val="99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1050" b="0"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endParaRPr>
              </a:p>
            </p:txBody>
          </p:sp>
          <p:sp>
            <p:nvSpPr>
              <p:cNvPr id="55" name="燕尾形 54"/>
              <p:cNvSpPr/>
              <p:nvPr/>
            </p:nvSpPr>
            <p:spPr bwMode="auto">
              <a:xfrm rot="16200000">
                <a:off x="8674443" y="1753466"/>
                <a:ext cx="231354" cy="296707"/>
              </a:xfrm>
              <a:prstGeom prst="chevron">
                <a:avLst/>
              </a:prstGeom>
              <a:solidFill>
                <a:schemeClr val="bg2">
                  <a:lumMod val="40000"/>
                  <a:lumOff val="60000"/>
                </a:schemeClr>
              </a:solidFill>
              <a:ln w="9525" cap="flat" cmpd="sng" algn="ctr">
                <a:solidFill>
                  <a:srgbClr val="99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1050" b="0"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endParaRPr>
              </a:p>
            </p:txBody>
          </p:sp>
          <p:sp>
            <p:nvSpPr>
              <p:cNvPr id="56" name="TextBox 68"/>
              <p:cNvSpPr txBox="1"/>
              <p:nvPr/>
            </p:nvSpPr>
            <p:spPr>
              <a:xfrm>
                <a:off x="8545407" y="1439605"/>
                <a:ext cx="859326" cy="246323"/>
              </a:xfrm>
              <a:prstGeom prst="rect">
                <a:avLst/>
              </a:prstGeom>
              <a:noFill/>
            </p:spPr>
            <p:txBody>
              <a:bodyPr wrap="square" rtlCol="0">
                <a:spAutoFit/>
              </a:bodyPr>
              <a:lstStyle/>
              <a:p>
                <a:r>
                  <a:rPr lang="zh-CN" altLang="en-US" sz="800" b="1" dirty="0" smtClean="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grpSp>
        <p:sp>
          <p:nvSpPr>
            <p:cNvPr id="52" name="圆角矩形 51"/>
            <p:cNvSpPr/>
            <p:nvPr/>
          </p:nvSpPr>
          <p:spPr bwMode="auto">
            <a:xfrm>
              <a:off x="6804248" y="2105252"/>
              <a:ext cx="1728192" cy="2653916"/>
            </a:xfrm>
            <a:prstGeom prst="roundRect">
              <a:avLst/>
            </a:prstGeom>
            <a:noFill/>
            <a:ln w="9525" cap="flat" cmpd="sng" algn="ctr">
              <a:solidFill>
                <a:srgbClr val="99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lang="en-US" altLang="zh-CN" sz="900" dirty="0" smtClean="0">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lang="en-US" altLang="zh-CN" sz="900" dirty="0" smtClean="0">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lang="en-US" altLang="zh-CN" sz="900" dirty="0" smtClean="0">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lang="en-US" altLang="zh-CN" sz="900" dirty="0" smtClean="0">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lang="en-US" altLang="zh-CN" sz="900" dirty="0" smtClean="0">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877888"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4" name="文本框 73"/>
            <p:cNvSpPr txBox="1"/>
            <p:nvPr/>
          </p:nvSpPr>
          <p:spPr bwMode="auto">
            <a:xfrm>
              <a:off x="1259632" y="5394063"/>
              <a:ext cx="1613671" cy="34717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kumimoji="1" lang="zh-CN" altLang="en-US" sz="1600" b="1" smtClean="0">
                  <a:solidFill>
                    <a:srgbClr val="000000"/>
                  </a:solidFill>
                  <a:latin typeface="华文细黑" pitchFamily="2" charset="-122"/>
                  <a:ea typeface="华文细黑" pitchFamily="2" charset="-122"/>
                  <a:cs typeface="Arial" pitchFamily="34" charset="0"/>
                </a:rPr>
                <a:t>瀑布</a:t>
              </a:r>
              <a:endParaRPr kumimoji="1" lang="zh-CN" altLang="en-US" sz="1600" b="1" dirty="0" smtClean="0">
                <a:solidFill>
                  <a:srgbClr val="000000"/>
                </a:solidFill>
                <a:latin typeface="华文细黑" pitchFamily="2" charset="-122"/>
                <a:ea typeface="华文细黑" pitchFamily="2" charset="-122"/>
                <a:cs typeface="Arial" pitchFamily="34" charset="0"/>
              </a:endParaRPr>
            </a:p>
          </p:txBody>
        </p:sp>
        <p:sp>
          <p:nvSpPr>
            <p:cNvPr id="75" name="文本框 74"/>
            <p:cNvSpPr txBox="1"/>
            <p:nvPr/>
          </p:nvSpPr>
          <p:spPr bwMode="auto">
            <a:xfrm>
              <a:off x="5328084" y="5373216"/>
              <a:ext cx="1613671" cy="34717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kumimoji="1" lang="zh-CN" altLang="en-US" sz="1600" b="1" dirty="0" smtClean="0">
                  <a:solidFill>
                    <a:srgbClr val="000000"/>
                  </a:solidFill>
                  <a:latin typeface="华文细黑" pitchFamily="2" charset="-122"/>
                  <a:ea typeface="华文细黑" pitchFamily="2" charset="-122"/>
                  <a:cs typeface="Arial" pitchFamily="34" charset="0"/>
                </a:rPr>
                <a:t>敏捷</a:t>
              </a:r>
            </a:p>
          </p:txBody>
        </p:sp>
        <p:sp>
          <p:nvSpPr>
            <p:cNvPr id="76" name="右箭头 75"/>
            <p:cNvSpPr/>
            <p:nvPr/>
          </p:nvSpPr>
          <p:spPr bwMode="auto">
            <a:xfrm>
              <a:off x="6516216" y="3284984"/>
              <a:ext cx="252028" cy="252028"/>
            </a:xfrm>
            <a:prstGeom prst="rightArrow">
              <a:avLst/>
            </a:prstGeom>
            <a:solidFill>
              <a:srgbClr val="B7D2E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5" name="圆角矩形 24"/>
            <p:cNvSpPr/>
            <p:nvPr/>
          </p:nvSpPr>
          <p:spPr bwMode="auto">
            <a:xfrm>
              <a:off x="791580" y="1913714"/>
              <a:ext cx="1065530" cy="340501"/>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需求分析    </a:t>
              </a:r>
            </a:p>
          </p:txBody>
        </p:sp>
        <p:sp>
          <p:nvSpPr>
            <p:cNvPr id="26" name="圆角矩形 25"/>
            <p:cNvSpPr/>
            <p:nvPr/>
          </p:nvSpPr>
          <p:spPr bwMode="auto">
            <a:xfrm>
              <a:off x="1259632" y="2676193"/>
              <a:ext cx="1078434" cy="340501"/>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设计        </a:t>
              </a:r>
            </a:p>
          </p:txBody>
        </p:sp>
        <p:sp>
          <p:nvSpPr>
            <p:cNvPr id="27" name="圆角矩形 26"/>
            <p:cNvSpPr/>
            <p:nvPr/>
          </p:nvSpPr>
          <p:spPr bwMode="auto">
            <a:xfrm>
              <a:off x="1835695" y="3537329"/>
              <a:ext cx="1107929" cy="340501"/>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 开发        </a:t>
              </a:r>
            </a:p>
          </p:txBody>
        </p:sp>
        <p:sp>
          <p:nvSpPr>
            <p:cNvPr id="28" name="圆角矩形 27"/>
            <p:cNvSpPr/>
            <p:nvPr/>
          </p:nvSpPr>
          <p:spPr bwMode="auto">
            <a:xfrm>
              <a:off x="2341439" y="4445383"/>
              <a:ext cx="1042429" cy="340501"/>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sp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 测试        </a:t>
              </a:r>
            </a:p>
          </p:txBody>
        </p:sp>
      </p:grpSp>
    </p:spTree>
    <p:extLst>
      <p:ext uri="{BB962C8B-B14F-4D97-AF65-F5344CB8AC3E}">
        <p14:creationId xmlns:p14="http://schemas.microsoft.com/office/powerpoint/2010/main" val="15208419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j-ea"/>
              </a:rPr>
              <a:t>华为对敏捷的统一认识</a:t>
            </a:r>
            <a:endParaRPr kumimoji="1" lang="zh-CN" altLang="en-US" dirty="0">
              <a:latin typeface="+mj-ea"/>
            </a:endParaRPr>
          </a:p>
        </p:txBody>
      </p:sp>
      <p:sp>
        <p:nvSpPr>
          <p:cNvPr id="5" name="Rectangle 35"/>
          <p:cNvSpPr>
            <a:spLocks noChangeArrowheads="1"/>
          </p:cNvSpPr>
          <p:nvPr/>
        </p:nvSpPr>
        <p:spPr bwMode="gray">
          <a:xfrm>
            <a:off x="2644944" y="1413297"/>
            <a:ext cx="5095408" cy="674361"/>
          </a:xfrm>
          <a:prstGeom prst="rect">
            <a:avLst/>
          </a:prstGeom>
          <a:gradFill rotWithShape="1">
            <a:gsLst>
              <a:gs pos="0">
                <a:srgbClr val="DDDDDD">
                  <a:alpha val="50000"/>
                </a:srgbClr>
              </a:gs>
              <a:gs pos="100000">
                <a:srgbClr val="DDDDDD">
                  <a:gamma/>
                  <a:tint val="0"/>
                  <a:invGamma/>
                  <a:alpha val="0"/>
                </a:srgbClr>
              </a:gs>
            </a:gsLst>
            <a:lin ang="0" scaled="1"/>
          </a:gradFill>
          <a:ln w="9525"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6" name="Group 40"/>
          <p:cNvGrpSpPr>
            <a:grpSpLocks/>
          </p:cNvGrpSpPr>
          <p:nvPr/>
        </p:nvGrpSpPr>
        <p:grpSpPr bwMode="auto">
          <a:xfrm>
            <a:off x="1639797" y="1413297"/>
            <a:ext cx="1285085" cy="634356"/>
            <a:chOff x="4320" y="1152"/>
            <a:chExt cx="414" cy="402"/>
          </a:xfrm>
          <a:solidFill>
            <a:srgbClr val="EABFBC"/>
          </a:solidFill>
        </p:grpSpPr>
        <p:sp>
          <p:nvSpPr>
            <p:cNvPr id="7" name="AutoShape 41"/>
            <p:cNvSpPr>
              <a:spLocks noChangeArrowheads="1"/>
            </p:cNvSpPr>
            <p:nvPr/>
          </p:nvSpPr>
          <p:spPr bwMode="gray">
            <a:xfrm>
              <a:off x="4320" y="1152"/>
              <a:ext cx="414" cy="402"/>
            </a:xfrm>
            <a:prstGeom prst="roundRect">
              <a:avLst>
                <a:gd name="adj" fmla="val 11921"/>
              </a:avLst>
            </a:prstGeom>
            <a:grpFill/>
            <a:ln w="25400">
              <a:solidFill>
                <a:srgbClr val="FEFEFE"/>
              </a:solidFill>
              <a:round/>
              <a:headEnd/>
              <a:tailEnd/>
            </a:ln>
            <a:effectLst>
              <a:outerShdw dist="53882"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 name="Freeform 42"/>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9" name="Rectangle 36"/>
          <p:cNvSpPr>
            <a:spLocks noChangeArrowheads="1"/>
          </p:cNvSpPr>
          <p:nvPr/>
        </p:nvSpPr>
        <p:spPr bwMode="gray">
          <a:xfrm>
            <a:off x="2644944" y="2654376"/>
            <a:ext cx="3193242" cy="636642"/>
          </a:xfrm>
          <a:prstGeom prst="rect">
            <a:avLst/>
          </a:prstGeom>
          <a:gradFill rotWithShape="1">
            <a:gsLst>
              <a:gs pos="0">
                <a:srgbClr val="99CCCC">
                  <a:alpha val="42000"/>
                </a:srgbClr>
              </a:gs>
              <a:gs pos="100000">
                <a:srgbClr val="99CCCC">
                  <a:gamma/>
                  <a:tint val="0"/>
                  <a:invGamma/>
                  <a:alpha val="0"/>
                </a:srgbClr>
              </a:gs>
            </a:gsLst>
            <a:lin ang="0" scaled="1"/>
          </a:gradFill>
          <a:ln w="9525"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 name="Rectangle 34"/>
          <p:cNvSpPr>
            <a:spLocks noChangeArrowheads="1"/>
          </p:cNvSpPr>
          <p:nvPr/>
        </p:nvSpPr>
        <p:spPr bwMode="gray">
          <a:xfrm>
            <a:off x="2577545" y="3934073"/>
            <a:ext cx="5162807" cy="620640"/>
          </a:xfrm>
          <a:prstGeom prst="rect">
            <a:avLst/>
          </a:prstGeom>
          <a:gradFill rotWithShape="1">
            <a:gsLst>
              <a:gs pos="0">
                <a:srgbClr val="91B5D5">
                  <a:alpha val="50000"/>
                </a:srgbClr>
              </a:gs>
              <a:gs pos="100000">
                <a:srgbClr val="FFFFFF">
                  <a:alpha val="0"/>
                </a:srgbClr>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11" name="Group 37"/>
          <p:cNvGrpSpPr>
            <a:grpSpLocks/>
          </p:cNvGrpSpPr>
          <p:nvPr/>
        </p:nvGrpSpPr>
        <p:grpSpPr bwMode="auto">
          <a:xfrm>
            <a:off x="1645788" y="2636912"/>
            <a:ext cx="1285085" cy="634357"/>
            <a:chOff x="4320" y="1152"/>
            <a:chExt cx="414" cy="402"/>
          </a:xfrm>
          <a:solidFill>
            <a:schemeClr val="accent6"/>
          </a:solidFill>
        </p:grpSpPr>
        <p:sp>
          <p:nvSpPr>
            <p:cNvPr id="12" name="AutoShape 38"/>
            <p:cNvSpPr>
              <a:spLocks noChangeArrowheads="1"/>
            </p:cNvSpPr>
            <p:nvPr/>
          </p:nvSpPr>
          <p:spPr bwMode="gray">
            <a:xfrm>
              <a:off x="4320" y="1152"/>
              <a:ext cx="414" cy="402"/>
            </a:xfrm>
            <a:prstGeom prst="roundRect">
              <a:avLst>
                <a:gd name="adj" fmla="val 11921"/>
              </a:avLst>
            </a:prstGeom>
            <a:grpFill/>
            <a:ln w="25400">
              <a:solidFill>
                <a:srgbClr val="FEFEFE"/>
              </a:solidFill>
              <a:round/>
              <a:headEnd/>
              <a:tailEnd/>
            </a:ln>
            <a:effectLst>
              <a:outerShdw dist="53882"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3" name="Freeform 39"/>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14" name="Group 43"/>
          <p:cNvGrpSpPr>
            <a:grpSpLocks/>
          </p:cNvGrpSpPr>
          <p:nvPr/>
        </p:nvGrpSpPr>
        <p:grpSpPr bwMode="auto">
          <a:xfrm>
            <a:off x="1639797" y="3861048"/>
            <a:ext cx="1285085" cy="648072"/>
            <a:chOff x="4320" y="1152"/>
            <a:chExt cx="414" cy="402"/>
          </a:xfrm>
          <a:solidFill>
            <a:srgbClr val="B7D2E3"/>
          </a:solidFill>
        </p:grpSpPr>
        <p:sp>
          <p:nvSpPr>
            <p:cNvPr id="15" name="AutoShape 44"/>
            <p:cNvSpPr>
              <a:spLocks noChangeArrowheads="1"/>
            </p:cNvSpPr>
            <p:nvPr/>
          </p:nvSpPr>
          <p:spPr bwMode="gray">
            <a:xfrm>
              <a:off x="4320" y="1152"/>
              <a:ext cx="414" cy="402"/>
            </a:xfrm>
            <a:prstGeom prst="roundRect">
              <a:avLst>
                <a:gd name="adj" fmla="val 11921"/>
              </a:avLst>
            </a:prstGeom>
            <a:grpFill/>
            <a:ln w="25400">
              <a:solidFill>
                <a:srgbClr val="FEFEFE"/>
              </a:solidFill>
              <a:round/>
              <a:headEnd/>
              <a:tailEnd/>
            </a:ln>
            <a:effectLst>
              <a:outerShdw dist="53882"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6" name="Freeform 45"/>
            <p:cNvSpPr>
              <a:spLocks/>
            </p:cNvSpPr>
            <p:nvPr/>
          </p:nvSpPr>
          <p:spPr bwMode="gray">
            <a:xfrm>
              <a:off x="4346" y="1178"/>
              <a:ext cx="206" cy="20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17" name="Text Box 3"/>
          <p:cNvSpPr txBox="1">
            <a:spLocks noChangeArrowheads="1"/>
          </p:cNvSpPr>
          <p:nvPr/>
        </p:nvSpPr>
        <p:spPr bwMode="auto">
          <a:xfrm>
            <a:off x="1927829" y="1520788"/>
            <a:ext cx="792088" cy="430833"/>
          </a:xfrm>
          <a:prstGeom prst="rect">
            <a:avLst/>
          </a:prstGeom>
          <a:noFill/>
          <a:ln w="9525" algn="ctr">
            <a:noFill/>
            <a:miter lim="800000"/>
            <a:headEnd/>
            <a:tailEnd/>
          </a:ln>
        </p:spPr>
        <p:txBody>
          <a:bodyPr wrap="square" lIns="91387" tIns="45693" rIns="91387" bIns="45693">
            <a:spAutoFit/>
          </a:bodyPr>
          <a:lstStyle/>
          <a:p>
            <a:pPr marL="0" marR="0" lvl="0" indent="0" defTabSz="800100" eaLnBrk="1" fontAlgn="auto" latinLnBrk="0" hangingPunct="1">
              <a:lnSpc>
                <a:spcPct val="100000"/>
              </a:lnSpc>
              <a:spcBef>
                <a:spcPct val="50000"/>
              </a:spcBef>
              <a:spcAft>
                <a:spcPts val="0"/>
              </a:spcAft>
              <a:buClrTx/>
              <a:buSzTx/>
              <a:buFontTx/>
              <a:buNone/>
              <a:tabLst/>
              <a:defRPr/>
            </a:pPr>
            <a:r>
              <a:rPr kumimoji="0" lang="zh-CN" altLang="en-US" sz="2200" i="0" u="none" strike="noStrike" kern="0" cap="none" spc="0" normalizeH="0" baseline="0" noProof="0" dirty="0" smtClean="0">
                <a:ln>
                  <a:noFill/>
                </a:ln>
                <a:effectLst/>
                <a:uLnTx/>
                <a:uFillTx/>
                <a:latin typeface="+mn-ea"/>
                <a:ea typeface="+mn-ea"/>
              </a:rPr>
              <a:t>理念</a:t>
            </a:r>
          </a:p>
        </p:txBody>
      </p:sp>
      <p:sp>
        <p:nvSpPr>
          <p:cNvPr id="18" name="Text Box 4"/>
          <p:cNvSpPr txBox="1">
            <a:spLocks noChangeArrowheads="1"/>
          </p:cNvSpPr>
          <p:nvPr/>
        </p:nvSpPr>
        <p:spPr bwMode="auto">
          <a:xfrm>
            <a:off x="1675801" y="2744924"/>
            <a:ext cx="1527724" cy="430833"/>
          </a:xfrm>
          <a:prstGeom prst="rect">
            <a:avLst/>
          </a:prstGeom>
          <a:noFill/>
          <a:ln w="9525" algn="ctr">
            <a:noFill/>
            <a:miter lim="800000"/>
            <a:headEnd/>
            <a:tailEnd/>
          </a:ln>
        </p:spPr>
        <p:txBody>
          <a:bodyPr lIns="91387" tIns="45693" rIns="91387" bIns="45693">
            <a:spAutoFit/>
          </a:bodyPr>
          <a:lstStyle/>
          <a:p>
            <a:pPr marL="0" marR="0" lvl="0" indent="0" defTabSz="800100" eaLnBrk="1" fontAlgn="auto" latinLnBrk="0" hangingPunct="1">
              <a:lnSpc>
                <a:spcPct val="100000"/>
              </a:lnSpc>
              <a:spcBef>
                <a:spcPct val="50000"/>
              </a:spcBef>
              <a:spcAft>
                <a:spcPts val="0"/>
              </a:spcAft>
              <a:buClrTx/>
              <a:buSzTx/>
              <a:buFontTx/>
              <a:buNone/>
              <a:tabLst/>
              <a:defRPr/>
            </a:pPr>
            <a:r>
              <a:rPr kumimoji="0" lang="zh-CN" altLang="en-US" sz="2200" i="0" u="none" strike="noStrike" kern="0" cap="none" spc="0" normalizeH="0" baseline="0" noProof="0" dirty="0" smtClean="0">
                <a:ln>
                  <a:noFill/>
                </a:ln>
                <a:effectLst/>
                <a:uLnTx/>
                <a:uFillTx/>
                <a:latin typeface="+mn-ea"/>
                <a:ea typeface="+mn-ea"/>
              </a:rPr>
              <a:t>优秀实践</a:t>
            </a:r>
          </a:p>
        </p:txBody>
      </p:sp>
      <p:sp>
        <p:nvSpPr>
          <p:cNvPr id="19" name="Text Box 5"/>
          <p:cNvSpPr txBox="1">
            <a:spLocks noChangeArrowheads="1"/>
          </p:cNvSpPr>
          <p:nvPr/>
        </p:nvSpPr>
        <p:spPr bwMode="auto">
          <a:xfrm>
            <a:off x="1677356" y="4005064"/>
            <a:ext cx="1402601" cy="430833"/>
          </a:xfrm>
          <a:prstGeom prst="rect">
            <a:avLst/>
          </a:prstGeom>
          <a:noFill/>
          <a:ln w="9525" algn="ctr">
            <a:noFill/>
            <a:miter lim="800000"/>
            <a:headEnd/>
            <a:tailEnd/>
          </a:ln>
        </p:spPr>
        <p:txBody>
          <a:bodyPr wrap="square" lIns="91387" tIns="45693" rIns="91387" bIns="45693">
            <a:spAutoFit/>
          </a:bodyPr>
          <a:lstStyle/>
          <a:p>
            <a:pPr marL="0" marR="0" lvl="0" indent="0" defTabSz="800100" eaLnBrk="1" fontAlgn="auto" latinLnBrk="0" hangingPunct="1">
              <a:lnSpc>
                <a:spcPct val="100000"/>
              </a:lnSpc>
              <a:spcBef>
                <a:spcPct val="50000"/>
              </a:spcBef>
              <a:spcAft>
                <a:spcPts val="0"/>
              </a:spcAft>
              <a:buClrTx/>
              <a:buSzTx/>
              <a:buFontTx/>
              <a:buNone/>
              <a:tabLst/>
              <a:defRPr/>
            </a:pPr>
            <a:r>
              <a:rPr kumimoji="0" lang="zh-CN" altLang="en-US" sz="2200" i="0" u="none" strike="noStrike" kern="0" cap="none" spc="0" normalizeH="0" baseline="0" noProof="0" dirty="0" smtClean="0">
                <a:ln>
                  <a:noFill/>
                </a:ln>
                <a:effectLst/>
                <a:uLnTx/>
                <a:uFillTx/>
                <a:latin typeface="+mn-ea"/>
                <a:ea typeface="+mn-ea"/>
              </a:rPr>
              <a:t>具体应用</a:t>
            </a:r>
          </a:p>
        </p:txBody>
      </p:sp>
      <p:pic>
        <p:nvPicPr>
          <p:cNvPr id="21" name="Picture 3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47739" y="1340768"/>
            <a:ext cx="4400625" cy="3348372"/>
          </a:xfrm>
          <a:prstGeom prst="rect">
            <a:avLst/>
          </a:prstGeom>
          <a:noFill/>
          <a:ln w="9525">
            <a:noFill/>
            <a:miter lim="800000"/>
            <a:headEnd/>
            <a:tailEnd/>
          </a:ln>
        </p:spPr>
      </p:pic>
      <p:sp>
        <p:nvSpPr>
          <p:cNvPr id="20" name="Rectangle 7"/>
          <p:cNvSpPr txBox="1">
            <a:spLocks noChangeArrowheads="1"/>
          </p:cNvSpPr>
          <p:nvPr/>
        </p:nvSpPr>
        <p:spPr bwMode="auto">
          <a:xfrm>
            <a:off x="755576" y="4833156"/>
            <a:ext cx="7812360" cy="1150938"/>
          </a:xfrm>
          <a:prstGeom prst="rect">
            <a:avLst/>
          </a:prstGeom>
          <a:noFill/>
          <a:ln w="9525">
            <a:noFill/>
            <a:miter lim="800000"/>
            <a:headEnd/>
            <a:tailEnd/>
          </a:ln>
        </p:spPr>
        <p:txBody>
          <a:bodyPr vert="horz" wrap="square" lIns="80107" tIns="40053" rIns="80107" bIns="40053" numCol="1" anchor="t" anchorCtr="0" compatLnSpc="1">
            <a:prstTxWarp prst="textNoShape">
              <a:avLst/>
            </a:prstTxWarp>
          </a:bodyPr>
          <a:lstStyle/>
          <a:p>
            <a:pPr marL="300038" marR="0" lvl="0" indent="-300038" algn="l" defTabSz="801688" rtl="0" eaLnBrk="1" fontAlgn="base" latinLnBrk="0" hangingPunct="1">
              <a:lnSpc>
                <a:spcPct val="130000"/>
              </a:lnSpc>
              <a:spcBef>
                <a:spcPct val="0"/>
              </a:spcBef>
              <a:spcAft>
                <a:spcPct val="0"/>
              </a:spcAft>
              <a:buClr>
                <a:srgbClr val="777777"/>
              </a:buClr>
              <a:buSzPct val="60000"/>
              <a:buFont typeface="Wingdings" pitchFamily="2" charset="2"/>
              <a:buNone/>
              <a:tabLst/>
              <a:defRPr/>
            </a:pPr>
            <a:r>
              <a:rPr kumimoji="0" lang="zh-CN" altLang="en-US" sz="1600" b="0" i="0" u="none" strike="noStrike" kern="0" cap="none" spc="0" normalizeH="0" baseline="0" noProof="0" dirty="0" smtClean="0">
                <a:ln>
                  <a:noFill/>
                </a:ln>
                <a:solidFill>
                  <a:srgbClr val="990000"/>
                </a:solidFill>
                <a:effectLst/>
                <a:uLnTx/>
                <a:uFillTx/>
                <a:latin typeface="+mn-ea"/>
                <a:ea typeface="+mn-ea"/>
              </a:rPr>
              <a:t>                  </a:t>
            </a:r>
            <a:r>
              <a:rPr lang="en-US" altLang="zh-CN" sz="1600" kern="0" dirty="0">
                <a:solidFill>
                  <a:srgbClr val="990000"/>
                </a:solidFill>
                <a:latin typeface="+mn-ea"/>
                <a:ea typeface="+mn-ea"/>
              </a:rPr>
              <a:t>	</a:t>
            </a:r>
            <a:r>
              <a:rPr lang="en-US" altLang="zh-CN" sz="1600" kern="0" dirty="0" smtClean="0">
                <a:solidFill>
                  <a:srgbClr val="990000"/>
                </a:solidFill>
                <a:latin typeface="+mn-ea"/>
                <a:ea typeface="+mn-ea"/>
              </a:rPr>
              <a:t>	</a:t>
            </a:r>
            <a:r>
              <a:rPr kumimoji="0" lang="zh-CN" altLang="en-US" sz="1600" b="0" i="0" u="none" strike="noStrike" kern="0" cap="none" spc="0" normalizeH="0" baseline="0" noProof="0" dirty="0" smtClean="0">
                <a:ln>
                  <a:noFill/>
                </a:ln>
                <a:effectLst/>
                <a:uLnTx/>
                <a:uFillTx/>
                <a:latin typeface="+mn-ea"/>
                <a:ea typeface="+mn-ea"/>
              </a:rPr>
              <a:t>理念（敏捷核心思想）</a:t>
            </a:r>
          </a:p>
          <a:p>
            <a:pPr marL="300038" marR="0" lvl="0" indent="-300038" algn="l" defTabSz="801688" rtl="0" eaLnBrk="1" fontAlgn="base" latinLnBrk="0" hangingPunct="1">
              <a:lnSpc>
                <a:spcPct val="130000"/>
              </a:lnSpc>
              <a:spcBef>
                <a:spcPct val="0"/>
              </a:spcBef>
              <a:spcAft>
                <a:spcPct val="0"/>
              </a:spcAft>
              <a:buClr>
                <a:srgbClr val="777777"/>
              </a:buClr>
              <a:buSzPct val="60000"/>
              <a:buFont typeface="Wingdings" pitchFamily="2" charset="2"/>
              <a:buNone/>
              <a:tabLst/>
              <a:defRPr/>
            </a:pPr>
            <a:r>
              <a:rPr kumimoji="0" lang="en-US" altLang="zh-CN" sz="1600" b="0" i="0" u="none" strike="noStrike" kern="0" cap="none" spc="0" normalizeH="0" baseline="0" noProof="0" dirty="0" smtClean="0">
                <a:ln>
                  <a:noFill/>
                </a:ln>
                <a:solidFill>
                  <a:srgbClr val="990000"/>
                </a:solidFill>
                <a:effectLst/>
                <a:uLnTx/>
                <a:uFillTx/>
                <a:latin typeface="+mn-ea"/>
                <a:ea typeface="+mn-ea"/>
              </a:rPr>
              <a:t>	                                          </a:t>
            </a:r>
            <a:r>
              <a:rPr kumimoji="0" lang="zh-CN" altLang="en-US" sz="1600" b="0" i="0" u="none" strike="noStrike" kern="0" cap="none" spc="0" normalizeH="0" baseline="0" noProof="0" dirty="0" smtClean="0">
                <a:ln>
                  <a:noFill/>
                </a:ln>
                <a:effectLst/>
                <a:uLnTx/>
                <a:uFillTx/>
                <a:latin typeface="+mn-ea"/>
                <a:ea typeface="+mn-ea"/>
              </a:rPr>
              <a:t>优秀实践（敏捷的经验积累）</a:t>
            </a:r>
          </a:p>
          <a:p>
            <a:pPr marL="300038" marR="0" lvl="0" indent="-300038" algn="l" defTabSz="801688" rtl="0" eaLnBrk="1" fontAlgn="base" latinLnBrk="0" hangingPunct="1">
              <a:lnSpc>
                <a:spcPct val="130000"/>
              </a:lnSpc>
              <a:spcBef>
                <a:spcPct val="0"/>
              </a:spcBef>
              <a:spcAft>
                <a:spcPct val="0"/>
              </a:spcAft>
              <a:buClr>
                <a:srgbClr val="777777"/>
              </a:buClr>
              <a:buSzPct val="60000"/>
              <a:buFont typeface="Wingdings" pitchFamily="2" charset="2"/>
              <a:buNone/>
              <a:tabLst/>
              <a:defRPr/>
            </a:pPr>
            <a:r>
              <a:rPr kumimoji="0" lang="zh-CN" altLang="en-US" sz="1600" b="0" i="0" u="none" strike="noStrike" kern="0" cap="none" spc="0" normalizeH="0" baseline="0" noProof="0" dirty="0" smtClean="0">
                <a:ln>
                  <a:noFill/>
                </a:ln>
                <a:solidFill>
                  <a:srgbClr val="990000"/>
                </a:solidFill>
                <a:effectLst/>
                <a:uLnTx/>
                <a:uFillTx/>
                <a:latin typeface="+mn-ea"/>
                <a:ea typeface="+mn-ea"/>
              </a:rPr>
              <a:t>                  </a:t>
            </a:r>
            <a:r>
              <a:rPr kumimoji="0" lang="en-US" altLang="zh-CN" sz="1600" b="0" i="0" u="none" strike="noStrike" kern="0" cap="none" spc="0" normalizeH="0" baseline="0" noProof="0" dirty="0" smtClean="0">
                <a:ln>
                  <a:noFill/>
                </a:ln>
                <a:solidFill>
                  <a:srgbClr val="990000"/>
                </a:solidFill>
                <a:effectLst/>
                <a:uLnTx/>
                <a:uFillTx/>
                <a:latin typeface="+mn-ea"/>
                <a:ea typeface="+mn-ea"/>
              </a:rPr>
              <a:t>		</a:t>
            </a:r>
            <a:r>
              <a:rPr kumimoji="0" lang="zh-CN" altLang="en-US" sz="1600" b="0" i="0" u="none" strike="noStrike" kern="0" cap="none" spc="0" normalizeH="0" baseline="0" noProof="0" dirty="0" smtClean="0">
                <a:ln>
                  <a:noFill/>
                </a:ln>
                <a:effectLst/>
                <a:uLnTx/>
                <a:uFillTx/>
                <a:latin typeface="+mn-ea"/>
                <a:ea typeface="+mn-ea"/>
              </a:rPr>
              <a:t>具体应用（能够结合自身灵活应用才是真正敏捷）</a:t>
            </a:r>
          </a:p>
        </p:txBody>
      </p:sp>
      <p:sp>
        <p:nvSpPr>
          <p:cNvPr id="23" name="AutoShape 52"/>
          <p:cNvSpPr>
            <a:spLocks/>
          </p:cNvSpPr>
          <p:nvPr/>
        </p:nvSpPr>
        <p:spPr bwMode="auto">
          <a:xfrm>
            <a:off x="2924615" y="4977172"/>
            <a:ext cx="136296" cy="792163"/>
          </a:xfrm>
          <a:prstGeom prst="leftBrace">
            <a:avLst>
              <a:gd name="adj1" fmla="val 45696"/>
              <a:gd name="adj2" fmla="val 50000"/>
            </a:avLst>
          </a:prstGeom>
          <a:noFill/>
          <a:ln w="19050">
            <a:solidFill>
              <a:srgbClr val="99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7" name="矩形 26"/>
          <p:cNvSpPr/>
          <p:nvPr/>
        </p:nvSpPr>
        <p:spPr>
          <a:xfrm>
            <a:off x="1001383" y="5183904"/>
            <a:ext cx="1986441" cy="369332"/>
          </a:xfrm>
          <a:prstGeom prst="rect">
            <a:avLst/>
          </a:prstGeom>
        </p:spPr>
        <p:txBody>
          <a:bodyPr wrap="none">
            <a:spAutoFit/>
          </a:bodyPr>
          <a:lstStyle/>
          <a:p>
            <a:r>
              <a:rPr lang="zh-CN" altLang="en-US" sz="1800" kern="0" dirty="0" smtClean="0">
                <a:solidFill>
                  <a:srgbClr val="990000"/>
                </a:solidFill>
                <a:latin typeface="华文细黑" pitchFamily="2" charset="-122"/>
                <a:ea typeface="华文细黑" pitchFamily="2" charset="-122"/>
              </a:rPr>
              <a:t>敏捷包括</a:t>
            </a:r>
            <a:r>
              <a:rPr lang="en-US" altLang="zh-CN" sz="1800" b="1" kern="0" dirty="0" smtClean="0">
                <a:solidFill>
                  <a:srgbClr val="990000"/>
                </a:solidFill>
                <a:latin typeface="华文细黑" pitchFamily="2" charset="-122"/>
                <a:ea typeface="华文细黑" pitchFamily="2" charset="-122"/>
              </a:rPr>
              <a:t>3</a:t>
            </a:r>
            <a:r>
              <a:rPr lang="zh-CN" altLang="en-US" sz="1800" kern="0" dirty="0" smtClean="0">
                <a:solidFill>
                  <a:srgbClr val="990000"/>
                </a:solidFill>
                <a:latin typeface="华文细黑" pitchFamily="2" charset="-122"/>
                <a:ea typeface="华文细黑" pitchFamily="2" charset="-122"/>
              </a:rPr>
              <a:t>个层次 </a:t>
            </a:r>
            <a:endParaRPr lang="zh-CN" altLang="en-US" sz="1800" dirty="0">
              <a:latin typeface="华文细黑" pitchFamily="2" charset="-122"/>
              <a:ea typeface="华文细黑" pitchFamily="2" charset="-122"/>
            </a:endParaRPr>
          </a:p>
        </p:txBody>
      </p:sp>
    </p:spTree>
    <p:extLst>
      <p:ext uri="{BB962C8B-B14F-4D97-AF65-F5344CB8AC3E}">
        <p14:creationId xmlns:p14="http://schemas.microsoft.com/office/powerpoint/2010/main" val="1724263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rPr>
              <a:t>软件工程概述</a:t>
            </a:r>
            <a:endParaRPr lang="en-US" altLang="zh-CN" dirty="0" smtClean="0">
              <a:solidFill>
                <a:schemeClr val="bg1">
                  <a:lumMod val="50000"/>
                </a:schemeClr>
              </a:solidFill>
            </a:endParaRPr>
          </a:p>
          <a:p>
            <a:r>
              <a:rPr lang="zh-CN" altLang="en-US" dirty="0">
                <a:solidFill>
                  <a:schemeClr val="bg1">
                    <a:lumMod val="50000"/>
                  </a:schemeClr>
                </a:solidFill>
              </a:rPr>
              <a:t>软件工程方法发展史</a:t>
            </a:r>
            <a:endParaRPr lang="en-US" altLang="zh-CN" dirty="0">
              <a:solidFill>
                <a:schemeClr val="bg1">
                  <a:lumMod val="50000"/>
                </a:schemeClr>
              </a:solidFill>
            </a:endParaRPr>
          </a:p>
          <a:p>
            <a:r>
              <a:rPr lang="zh-CN" altLang="en-US" b="1" dirty="0"/>
              <a:t>软件研发趋势</a:t>
            </a:r>
          </a:p>
          <a:p>
            <a:r>
              <a:rPr lang="en-US" altLang="zh-CN" dirty="0" smtClean="0">
                <a:solidFill>
                  <a:schemeClr val="bg1">
                    <a:lumMod val="50000"/>
                  </a:schemeClr>
                </a:solidFill>
              </a:rPr>
              <a:t>DevOps</a:t>
            </a:r>
            <a:r>
              <a:rPr lang="zh-CN" altLang="en-US" dirty="0" smtClean="0">
                <a:solidFill>
                  <a:schemeClr val="bg1">
                    <a:lumMod val="50000"/>
                  </a:schemeClr>
                </a:solidFill>
              </a:rPr>
              <a:t>研发模式</a:t>
            </a:r>
            <a:endParaRPr lang="en-US" altLang="zh-CN" dirty="0" smtClean="0">
              <a:solidFill>
                <a:schemeClr val="bg1">
                  <a:lumMod val="50000"/>
                </a:schemeClr>
              </a:solidFill>
            </a:endParaRPr>
          </a:p>
        </p:txBody>
      </p:sp>
    </p:spTree>
    <p:extLst>
      <p:ext uri="{BB962C8B-B14F-4D97-AF65-F5344CB8AC3E}">
        <p14:creationId xmlns:p14="http://schemas.microsoft.com/office/powerpoint/2010/main" val="240142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p:nvPr>
        </p:nvSpPr>
        <p:spPr/>
        <p:txBody>
          <a:bodyPr/>
          <a:lstStyle/>
          <a:p>
            <a:r>
              <a:rPr lang="zh-CN" altLang="en-US" dirty="0" smtClean="0"/>
              <a:t>软件研发模式</a:t>
            </a:r>
            <a:endParaRPr lang="zh-CN" altLang="en-US" dirty="0"/>
          </a:p>
        </p:txBody>
      </p:sp>
      <p:sp>
        <p:nvSpPr>
          <p:cNvPr id="11267" name="DtsShapeName" descr="8CE5295821885C70CB254E5500C4G505083E@F83E@PB26513!!!!!!BIHO@]b26513!!!!@5E19B011306188854E31!籽吓纪撑泞变/qqu!!!!!!!!!!!!!!!!!!!!!!!!!!!!!!!!!!!!!!!!!!!!!!!!!!!!!!!!!!!!!!!!!!!!!!!!!!!!!!!!!!!!!!!!!!!!!!!!!!!!!!!!!!!!!!!!!!!!!!!!!!!!!!!!!!!!!!!!!!!!!!!!!!!!!!!!!!!!!!!!!!!!!!!!!!!!!!!!!!!!!!!!!!!!!!!!!!!!!!!!!!!!!!!!!!!!!!!!!!!!!!!!!!!!!!!!!!!!!!!!!!!!!!!!!!!!!!!!!!!!!!!!!!!!!!!!!!!!!!!!!!!!!!!!!!!!!!!!!!!!!!!!!!!!!!!!!!!!!!!!!!!!!!!!!!!!!!!!!!!!!!!!!!!!!!!!!!!!!!!!!!!!!!!!!!!!!!!!!!!!!!!!!!!!!!!!!!!!!!!!!!!!!!!!!!!!!!!!!!!!!!!!!!!!!!!!!!!!!!!!!!!!!!!!!!!!!!!!!!!!!!!!!!!!!!!!!!!!!!!!!!!!!!!!!!!!!!!!!!!!!!!!!!!!!!!!!!!!!!!!!!!!!!!!!!!!!!!!!!!!!!!!!!!!!!!!!!!!!!!!!!!!!!!!!!!!!!!!!!!!!!!!!!!!!!!!!!!!!!!!!!!!!!!!!!!!!!!!!!!!!!!!!!!!!!!!!!!!!!!!!!!!!!!!!!!!!!!!!!!!!!!!!!!!!!!!!!!!!!!!!!!!!!!!!!!!!!!!!!!!!!!!!!!!!!!!!!!!!!!!!!!!!!!!!!!!!!!!!!!!!!!!!!!!!!!!!!!!!!!!!!!!!!!!!!!!!!!!!!!!!!!!!!!!!!!!!!!!!!!!!!!!!!!!!!!!!!!!!!!!!!!!!!!!!!!!!!!!!!!!!!!!!!!!!!!!!!!!!!!!!!!!!!!!!!!!!!!!!!!!!!!!!!!!!!!!!!!!!!!!!!!!!!!!!!!!!!!!!!!!!!!!!!!!!!!!!!!!!!!!!!!!!!!!!!!!!!!!!!!!!!!!!!!!!!!!!!!!!!!!!!!!!!!!!!!!!!!!!!!!!!!!!!!!!!!!!!!!!!!!!!!!!!!!!!!!!!!!!!!!!!!!!!!!!!!!!!!!!!!!!!!!!!!!!!!!!!!!!!!!!!!!!!!!!!!!!!!!!!!!!!!!!!!!!!!!!!!!!!!!!!!!!!!!!!!!!!!!!!!!!!!!!!!!!!!!!!!!!!!!!!!!!!!!!!!!!!!!!!!!!!!!!!!!!!!!!!!!!!!!!!!!!!!!!!!!!!!!!!!!!!!!!!!!!!!!!!!!!!!!!!!!!!!!!!!!!!!!!!!!!!!!!!!!!!!!!!!!!!!!!!!!!!!!!!!!!!!!!!!!!!!!!!!!!!!!!!!!!!!!!!!!!!!!!!!!!!!!!!!!!!!!!!!!!!!!!!!!!!!!!!!!!!!!!!!!!!!!!!!!!!!!!!!!!!!!!!!!!!!!!!!!!!!!!!!!!!!!!!!!!!!!!!!!!!!!!!!!!!!!!!!!!!!!!!!!!!!!!!!!!!!!!!!!!!!!!!!!!!!!!!!!!!!!!!!!!!!!!!!!!!!!!!!!!!!!!!!!!!!!!!!!!!!!!!!!!!!!!!!!!!!!!!!!!!!!!!!!!!!!!!!!!!!!!!!!!!!!!!!!!!!!!!!!!!!!!!!!!!!!!!!!!!!!!!!!!!!!!!!!!!!!!!!!!!!!!!!!!!!!!!!!!!!!!!!!!!!!!!!!!!!!!!!!!!!!!!!!!!!!!!!!!!!!!!!!!!!!!!!!!!!!!!!!!!!!!!!!!!!!!!!!!!!!!!!!!!!!!!!!!!!!!!!!!!!!!!!!!!!!!!!!!!!!!!!!!!!!!!!!!!!!!!!!!!!!!!!!!!!!!!!!!!!!!!!!!!!!!!!!!!!!!!!!!!!!!!!!!!!!!!!!!!!!!!!!!!!!!!!!!!!!!!!!!!!!!!!!!!!!!!!!!!!!!!!!!!!!!!!!!!!!!!!!!!!!!!!!!!!!!!!!!!!!!!!!!!!!!!!!!!!!!!!!!!!!!!!!!!!!!!!!!!!!!!!!!!!!!!!!!!!!!!!!!!!!!!!!!!!!!!!!!!!!!!!!!!!!!!!!!!!!!!!!!!!!!!!!!!!!!!!!!!!!!!!!!!!!!!!!!!!!!!!!!!!!!!!!!!!!!!!!!!!!!!!!!!!!!!!!!!!!!!!!!!!!!!!!!!!!!!!!!!!!!!!!!!!!!!!!!!!!!!!!!!!!!!!!!!!!!!!!!!!!!!!!!!!!!!!!!!!!!!!!!!!!!!!!!!!!!!!!!!!!!!!!!!!!!!!!!!!!!!!!!!!!!!!!!!!!!!!!!!!!!!!!!!!!!!!!!!!!!!!!!!!!!!!!!!!!!!!!!!!!!!!!!!!!!!!!!!!!!!!!!!!!!!!!!!!!!!!!!!!!!!!!!!!!!!!!!!!!1!1"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683568" y="1376772"/>
            <a:ext cx="3528392" cy="4104456"/>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 name="标题 1"/>
          <p:cNvSpPr>
            <a:spLocks noGrp="1"/>
          </p:cNvSpPr>
          <p:nvPr>
            <p:ph type="title"/>
          </p:nvPr>
        </p:nvSpPr>
        <p:spPr/>
        <p:txBody>
          <a:bodyPr/>
          <a:lstStyle/>
          <a:p>
            <a:r>
              <a:rPr kumimoji="1" lang="zh-CN" altLang="en-US" dirty="0" smtClean="0">
                <a:latin typeface="+mj-ea"/>
              </a:rPr>
              <a:t>传统</a:t>
            </a:r>
            <a:r>
              <a:rPr kumimoji="1" lang="en-US" altLang="zh-CN" dirty="0" smtClean="0"/>
              <a:t>IT</a:t>
            </a:r>
            <a:r>
              <a:rPr kumimoji="1" lang="zh-CN" altLang="en-US" dirty="0" smtClean="0">
                <a:latin typeface="+mj-ea"/>
              </a:rPr>
              <a:t>软件厂商在向云服务转型</a:t>
            </a:r>
            <a:endParaRPr kumimoji="1" lang="zh-CN" altLang="en-US" dirty="0">
              <a:latin typeface="+mj-ea"/>
            </a:endParaRPr>
          </a:p>
        </p:txBody>
      </p:sp>
      <p:pic>
        <p:nvPicPr>
          <p:cNvPr id="12" name="图片 11"/>
          <p:cNvPicPr>
            <a:picLocks/>
          </p:cNvPicPr>
          <p:nvPr/>
        </p:nvPicPr>
        <p:blipFill rotWithShape="1">
          <a:blip r:embed="rId3" cstate="print">
            <a:extLst>
              <a:ext uri="{28A0092B-C50C-407E-A947-70E740481C1C}">
                <a14:useLocalDpi xmlns:a14="http://schemas.microsoft.com/office/drawing/2010/main" val="0"/>
              </a:ext>
            </a:extLst>
          </a:blip>
          <a:srcRect l="11252" t="10702"/>
          <a:stretch/>
        </p:blipFill>
        <p:spPr>
          <a:xfrm>
            <a:off x="5832140" y="1484784"/>
            <a:ext cx="1976318" cy="1584502"/>
          </a:xfrm>
          <a:prstGeom prst="rect">
            <a:avLst/>
          </a:prstGeom>
        </p:spPr>
      </p:pic>
      <p:sp>
        <p:nvSpPr>
          <p:cNvPr id="13" name="矩形 12"/>
          <p:cNvSpPr/>
          <p:nvPr/>
        </p:nvSpPr>
        <p:spPr>
          <a:xfrm>
            <a:off x="1121193" y="3176972"/>
            <a:ext cx="2694723" cy="1237262"/>
          </a:xfrm>
          <a:prstGeom prst="rect">
            <a:avLst/>
          </a:prstGeom>
        </p:spPr>
        <p:txBody>
          <a:bodyPr wrap="square">
            <a:spAutoFit/>
          </a:bodyPr>
          <a:lstStyle/>
          <a:p>
            <a:pPr eaLnBrk="0" hangingPunct="0">
              <a:lnSpc>
                <a:spcPct val="120000"/>
              </a:lnSpc>
            </a:pPr>
            <a:r>
              <a:rPr lang="zh-CN" altLang="en-US" sz="1400" i="1" dirty="0" smtClean="0">
                <a:solidFill>
                  <a:srgbClr val="000000"/>
                </a:solidFill>
                <a:latin typeface="华文细黑" pitchFamily="2" charset="-122"/>
                <a:ea typeface="华文细黑" pitchFamily="2" charset="-122"/>
              </a:rPr>
              <a:t>未来十年：</a:t>
            </a:r>
            <a:endParaRPr lang="en-US" altLang="zh-CN" sz="1400" i="1" dirty="0" smtClean="0">
              <a:solidFill>
                <a:srgbClr val="000000"/>
              </a:solidFill>
              <a:latin typeface="华文细黑" pitchFamily="2" charset="-122"/>
              <a:ea typeface="华文细黑" pitchFamily="2" charset="-122"/>
            </a:endParaRPr>
          </a:p>
          <a:p>
            <a:pPr eaLnBrk="0" hangingPunct="0">
              <a:lnSpc>
                <a:spcPct val="120000"/>
              </a:lnSpc>
            </a:pPr>
            <a:r>
              <a:rPr lang="en-US" altLang="zh-CN" sz="1600" i="1" dirty="0" smtClean="0">
                <a:solidFill>
                  <a:srgbClr val="000000"/>
                </a:solidFill>
                <a:latin typeface="华文细黑" pitchFamily="2" charset="-122"/>
                <a:ea typeface="华文细黑" pitchFamily="2" charset="-122"/>
              </a:rPr>
              <a:t>80</a:t>
            </a:r>
            <a:r>
              <a:rPr lang="en-US" altLang="zh-CN" sz="1600" i="1" dirty="0">
                <a:solidFill>
                  <a:srgbClr val="000000"/>
                </a:solidFill>
                <a:latin typeface="华文细黑" pitchFamily="2" charset="-122"/>
                <a:ea typeface="华文细黑" pitchFamily="2" charset="-122"/>
              </a:rPr>
              <a:t>%</a:t>
            </a:r>
            <a:r>
              <a:rPr lang="zh-CN" altLang="en-US" sz="1400" b="0" i="1" dirty="0">
                <a:solidFill>
                  <a:srgbClr val="000000"/>
                </a:solidFill>
                <a:latin typeface="华文细黑" pitchFamily="2" charset="-122"/>
                <a:ea typeface="华文细黑" pitchFamily="2" charset="-122"/>
              </a:rPr>
              <a:t>企业应用迁移</a:t>
            </a:r>
            <a:r>
              <a:rPr lang="zh-CN" altLang="en-US" sz="1400" b="0" i="1" dirty="0" smtClean="0">
                <a:solidFill>
                  <a:srgbClr val="000000"/>
                </a:solidFill>
                <a:latin typeface="华文细黑" pitchFamily="2" charset="-122"/>
                <a:ea typeface="华文细黑" pitchFamily="2" charset="-122"/>
              </a:rPr>
              <a:t>到</a:t>
            </a:r>
            <a:r>
              <a:rPr lang="en-US" altLang="zh-CN" sz="1400" b="0" i="1" dirty="0" smtClean="0">
                <a:solidFill>
                  <a:srgbClr val="000000"/>
                </a:solidFill>
                <a:latin typeface="+mn-lt"/>
                <a:ea typeface="华文细黑" pitchFamily="2" charset="-122"/>
              </a:rPr>
              <a:t>SaaS</a:t>
            </a:r>
            <a:r>
              <a:rPr lang="zh-CN" altLang="en-US" sz="1400" b="0" i="1" dirty="0" smtClean="0">
                <a:solidFill>
                  <a:srgbClr val="000000"/>
                </a:solidFill>
                <a:latin typeface="华文细黑" pitchFamily="2" charset="-122"/>
                <a:ea typeface="华文细黑" pitchFamily="2" charset="-122"/>
              </a:rPr>
              <a:t>云</a:t>
            </a:r>
            <a:endParaRPr lang="en-US" altLang="zh-CN" sz="1400" b="0" i="1" dirty="0" smtClean="0">
              <a:solidFill>
                <a:srgbClr val="000000"/>
              </a:solidFill>
              <a:latin typeface="华文细黑" pitchFamily="2" charset="-122"/>
              <a:ea typeface="华文细黑" pitchFamily="2" charset="-122"/>
            </a:endParaRPr>
          </a:p>
          <a:p>
            <a:pPr eaLnBrk="0" hangingPunct="0">
              <a:lnSpc>
                <a:spcPct val="120000"/>
              </a:lnSpc>
            </a:pPr>
            <a:r>
              <a:rPr lang="en-US" altLang="zh-CN" sz="1600" i="1" dirty="0" smtClean="0">
                <a:solidFill>
                  <a:srgbClr val="000000"/>
                </a:solidFill>
                <a:latin typeface="华文细黑" pitchFamily="2" charset="-122"/>
                <a:ea typeface="华文细黑" pitchFamily="2" charset="-122"/>
              </a:rPr>
              <a:t>100</a:t>
            </a:r>
            <a:r>
              <a:rPr lang="en-US" altLang="zh-CN" sz="1600" i="1" dirty="0">
                <a:solidFill>
                  <a:srgbClr val="000000"/>
                </a:solidFill>
                <a:latin typeface="华文细黑" pitchFamily="2" charset="-122"/>
                <a:ea typeface="华文细黑" pitchFamily="2" charset="-122"/>
              </a:rPr>
              <a:t>% </a:t>
            </a:r>
            <a:r>
              <a:rPr lang="en-US" altLang="zh-CN" sz="1400" b="0" i="1" dirty="0">
                <a:solidFill>
                  <a:srgbClr val="000000"/>
                </a:solidFill>
                <a:latin typeface="+mn-lt"/>
                <a:ea typeface="华文细黑" pitchFamily="2" charset="-122"/>
              </a:rPr>
              <a:t>Dev/Test</a:t>
            </a:r>
            <a:r>
              <a:rPr lang="zh-CN" altLang="en-US" sz="1400" b="0" i="1" dirty="0">
                <a:solidFill>
                  <a:srgbClr val="000000"/>
                </a:solidFill>
                <a:latin typeface="华文细黑" pitchFamily="2" charset="-122"/>
                <a:ea typeface="华文细黑" pitchFamily="2" charset="-122"/>
              </a:rPr>
              <a:t>运行在云上 </a:t>
            </a:r>
            <a:endParaRPr lang="en-US" altLang="zh-CN" sz="1400" b="0" i="1" dirty="0" smtClean="0">
              <a:solidFill>
                <a:srgbClr val="000000"/>
              </a:solidFill>
              <a:latin typeface="华文细黑" pitchFamily="2" charset="-122"/>
              <a:ea typeface="华文细黑" pitchFamily="2" charset="-122"/>
            </a:endParaRPr>
          </a:p>
          <a:p>
            <a:pPr eaLnBrk="0" hangingPunct="0">
              <a:lnSpc>
                <a:spcPct val="120000"/>
              </a:lnSpc>
            </a:pPr>
            <a:r>
              <a:rPr lang="zh-CN" altLang="en-US" sz="1600" i="1" dirty="0" smtClean="0">
                <a:solidFill>
                  <a:srgbClr val="000000"/>
                </a:solidFill>
                <a:latin typeface="华文细黑" pitchFamily="2" charset="-122"/>
                <a:ea typeface="华文细黑" pitchFamily="2" charset="-122"/>
              </a:rPr>
              <a:t>绝</a:t>
            </a:r>
            <a:r>
              <a:rPr lang="zh-CN" altLang="en-US" sz="1600" i="1" dirty="0">
                <a:solidFill>
                  <a:srgbClr val="000000"/>
                </a:solidFill>
                <a:latin typeface="华文细黑" pitchFamily="2" charset="-122"/>
                <a:ea typeface="华文细黑" pitchFamily="2" charset="-122"/>
              </a:rPr>
              <a:t>大部分</a:t>
            </a:r>
            <a:r>
              <a:rPr lang="zh-CN" altLang="en-US" sz="1400" b="0" i="1" dirty="0">
                <a:solidFill>
                  <a:srgbClr val="000000"/>
                </a:solidFill>
                <a:latin typeface="华文细黑" pitchFamily="2" charset="-122"/>
                <a:ea typeface="华文细黑" pitchFamily="2" charset="-122"/>
              </a:rPr>
              <a:t>企业数据存储在云</a:t>
            </a:r>
            <a:r>
              <a:rPr lang="zh-CN" altLang="en-US" sz="1400" b="0" i="1" dirty="0" smtClean="0">
                <a:solidFill>
                  <a:srgbClr val="000000"/>
                </a:solidFill>
                <a:latin typeface="华文细黑" pitchFamily="2" charset="-122"/>
                <a:ea typeface="华文细黑" pitchFamily="2" charset="-122"/>
              </a:rPr>
              <a:t>上</a:t>
            </a:r>
            <a:endParaRPr lang="en-US" altLang="zh-CN" sz="1400" b="0" i="1" dirty="0" smtClean="0">
              <a:solidFill>
                <a:srgbClr val="000000"/>
              </a:solidFill>
              <a:latin typeface="华文细黑" pitchFamily="2" charset="-122"/>
              <a:ea typeface="华文细黑" pitchFamily="2" charset="-122"/>
            </a:endParaRPr>
          </a:p>
        </p:txBody>
      </p:sp>
      <p:sp>
        <p:nvSpPr>
          <p:cNvPr id="14" name="矩形 13"/>
          <p:cNvSpPr/>
          <p:nvPr/>
        </p:nvSpPr>
        <p:spPr>
          <a:xfrm>
            <a:off x="5544108" y="3176972"/>
            <a:ext cx="2515378" cy="904863"/>
          </a:xfrm>
          <a:prstGeom prst="rect">
            <a:avLst/>
          </a:prstGeom>
        </p:spPr>
        <p:txBody>
          <a:bodyPr wrap="square">
            <a:spAutoFit/>
          </a:bodyPr>
          <a:lstStyle/>
          <a:p>
            <a:pPr>
              <a:lnSpc>
                <a:spcPct val="120000"/>
              </a:lnSpc>
            </a:pPr>
            <a:r>
              <a:rPr lang="en-US" altLang="zh-CN" sz="1400" i="1" dirty="0" smtClean="0">
                <a:solidFill>
                  <a:srgbClr val="000000"/>
                </a:solidFill>
                <a:latin typeface="华文细黑" pitchFamily="2" charset="-122"/>
                <a:ea typeface="华文细黑" pitchFamily="2" charset="-122"/>
              </a:rPr>
              <a:t>……</a:t>
            </a:r>
            <a:r>
              <a:rPr lang="zh-CN" altLang="en-US" sz="1400" b="0" i="1" dirty="0" smtClean="0">
                <a:solidFill>
                  <a:srgbClr val="000000"/>
                </a:solidFill>
                <a:latin typeface="华文细黑" pitchFamily="2" charset="-122"/>
                <a:ea typeface="华文细黑" pitchFamily="2" charset="-122"/>
              </a:rPr>
              <a:t>我</a:t>
            </a:r>
            <a:r>
              <a:rPr lang="zh-CN" altLang="en-US" sz="1400" b="0" i="1" dirty="0">
                <a:solidFill>
                  <a:srgbClr val="000000"/>
                </a:solidFill>
                <a:latin typeface="华文细黑" pitchFamily="2" charset="-122"/>
                <a:ea typeface="华文细黑" pitchFamily="2" charset="-122"/>
              </a:rPr>
              <a:t>们的战略是为移动优先</a:t>
            </a:r>
            <a:r>
              <a:rPr lang="zh-CN" altLang="en-US" sz="1400" i="1" dirty="0">
                <a:solidFill>
                  <a:srgbClr val="000000"/>
                </a:solidFill>
                <a:latin typeface="华文细黑" pitchFamily="2" charset="-122"/>
                <a:ea typeface="华文细黑" pitchFamily="2" charset="-122"/>
              </a:rPr>
              <a:t>、</a:t>
            </a:r>
            <a:r>
              <a:rPr lang="zh-CN" altLang="en-US" sz="1600" i="1" dirty="0">
                <a:solidFill>
                  <a:srgbClr val="000000"/>
                </a:solidFill>
                <a:latin typeface="华文细黑" pitchFamily="2" charset="-122"/>
                <a:ea typeface="华文细黑" pitchFamily="2" charset="-122"/>
              </a:rPr>
              <a:t>云优先</a:t>
            </a:r>
            <a:r>
              <a:rPr lang="zh-CN" altLang="en-US" sz="1400" b="0" i="1" dirty="0">
                <a:solidFill>
                  <a:srgbClr val="000000"/>
                </a:solidFill>
                <a:latin typeface="华文细黑" pitchFamily="2" charset="-122"/>
                <a:ea typeface="华文细黑" pitchFamily="2" charset="-122"/>
              </a:rPr>
              <a:t>的世界构建一流的最好的平台和生产力业务。</a:t>
            </a:r>
            <a:r>
              <a:rPr lang="zh-CN" altLang="en-US" sz="1400" i="1" dirty="0">
                <a:solidFill>
                  <a:srgbClr val="000000"/>
                </a:solidFill>
                <a:latin typeface="华文细黑" pitchFamily="2" charset="-122"/>
                <a:ea typeface="华文细黑" pitchFamily="2" charset="-122"/>
              </a:rPr>
              <a:t> </a:t>
            </a:r>
          </a:p>
        </p:txBody>
      </p:sp>
      <p:sp>
        <p:nvSpPr>
          <p:cNvPr id="15" name="矩形 14"/>
          <p:cNvSpPr/>
          <p:nvPr/>
        </p:nvSpPr>
        <p:spPr>
          <a:xfrm>
            <a:off x="6811765" y="2744924"/>
            <a:ext cx="1000595" cy="246221"/>
          </a:xfrm>
          <a:prstGeom prst="rect">
            <a:avLst/>
          </a:prstGeom>
          <a:solidFill>
            <a:schemeClr val="tx1">
              <a:alpha val="60000"/>
            </a:schemeClr>
          </a:solidFill>
        </p:spPr>
        <p:txBody>
          <a:bodyPr wrap="none">
            <a:spAutoFit/>
          </a:bodyPr>
          <a:lstStyle/>
          <a:p>
            <a:pPr eaLnBrk="0" hangingPunct="0"/>
            <a:r>
              <a:rPr lang="zh-CN" altLang="en-US" dirty="0">
                <a:solidFill>
                  <a:srgbClr val="FFFFFF"/>
                </a:solidFill>
                <a:latin typeface="Trebuchet MS" pitchFamily="34" charset="0"/>
                <a:ea typeface="华文细黑" pitchFamily="2" charset="-122"/>
                <a:cs typeface="+mn-cs"/>
              </a:rPr>
              <a:t>萨蒂亚·纳德拉</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5656" y="1520788"/>
            <a:ext cx="1976318" cy="1584502"/>
          </a:xfrm>
          <a:prstGeom prst="rect">
            <a:avLst/>
          </a:prstGeom>
        </p:spPr>
      </p:pic>
      <p:sp>
        <p:nvSpPr>
          <p:cNvPr id="16" name="矩形 15"/>
          <p:cNvSpPr/>
          <p:nvPr/>
        </p:nvSpPr>
        <p:spPr>
          <a:xfrm>
            <a:off x="1475656" y="2852936"/>
            <a:ext cx="764953" cy="246221"/>
          </a:xfrm>
          <a:prstGeom prst="rect">
            <a:avLst/>
          </a:prstGeom>
          <a:solidFill>
            <a:schemeClr val="tx1">
              <a:alpha val="60000"/>
            </a:schemeClr>
          </a:solidFill>
        </p:spPr>
        <p:txBody>
          <a:bodyPr wrap="none">
            <a:spAutoFit/>
          </a:bodyPr>
          <a:lstStyle/>
          <a:p>
            <a:pPr eaLnBrk="0" hangingPunct="0"/>
            <a:r>
              <a:rPr lang="zh-CN" altLang="en-US" dirty="0">
                <a:solidFill>
                  <a:srgbClr val="FFFFFF"/>
                </a:solidFill>
                <a:latin typeface="Trebuchet MS" pitchFamily="34" charset="0"/>
                <a:ea typeface="华文细黑" pitchFamily="2" charset="-122"/>
                <a:cs typeface="+mn-cs"/>
              </a:rPr>
              <a:t>马克</a:t>
            </a:r>
            <a:r>
              <a:rPr lang="en-US" altLang="zh-CN" dirty="0">
                <a:solidFill>
                  <a:srgbClr val="FFFFFF"/>
                </a:solidFill>
                <a:latin typeface="Trebuchet MS" pitchFamily="34" charset="0"/>
                <a:ea typeface="华文细黑" pitchFamily="2" charset="-122"/>
                <a:cs typeface="+mn-cs"/>
              </a:rPr>
              <a:t>•</a:t>
            </a:r>
            <a:r>
              <a:rPr lang="zh-CN" altLang="en-US" dirty="0">
                <a:solidFill>
                  <a:srgbClr val="FFFFFF"/>
                </a:solidFill>
                <a:latin typeface="Trebuchet MS" pitchFamily="34" charset="0"/>
                <a:ea typeface="华文细黑" pitchFamily="2" charset="-122"/>
                <a:cs typeface="+mn-cs"/>
              </a:rPr>
              <a:t>赫德</a:t>
            </a:r>
          </a:p>
        </p:txBody>
      </p:sp>
      <p:grpSp>
        <p:nvGrpSpPr>
          <p:cNvPr id="17" name="组合 24"/>
          <p:cNvGrpSpPr/>
          <p:nvPr/>
        </p:nvGrpSpPr>
        <p:grpSpPr>
          <a:xfrm>
            <a:off x="1261885" y="4365104"/>
            <a:ext cx="2193991" cy="664693"/>
            <a:chOff x="1317310" y="5076002"/>
            <a:chExt cx="4025248" cy="1345523"/>
          </a:xfrm>
        </p:grpSpPr>
        <p:pic>
          <p:nvPicPr>
            <p:cNvPr id="18" name="图片 17"/>
            <p:cNvPicPr>
              <a:picLocks noChangeAspect="1"/>
            </p:cNvPicPr>
            <p:nvPr/>
          </p:nvPicPr>
          <p:blipFill rotWithShape="1">
            <a:blip r:embed="rId5" cstate="print">
              <a:extLst>
                <a:ext uri="{28A0092B-C50C-407E-A947-70E740481C1C}">
                  <a14:useLocalDpi xmlns:a14="http://schemas.microsoft.com/office/drawing/2010/main" val="0"/>
                </a:ext>
              </a:extLst>
            </a:blip>
            <a:srcRect l="23885" t="6873" r="23221" b="3783"/>
            <a:stretch/>
          </p:blipFill>
          <p:spPr>
            <a:xfrm>
              <a:off x="1317310" y="5076002"/>
              <a:ext cx="1060894" cy="1345523"/>
            </a:xfrm>
            <a:prstGeom prst="rect">
              <a:avLst/>
            </a:prstGeom>
          </p:spPr>
        </p:pic>
        <p:pic>
          <p:nvPicPr>
            <p:cNvPr id="19" name="图片 18"/>
            <p:cNvPicPr>
              <a:picLocks noChangeAspect="1"/>
            </p:cNvPicPr>
            <p:nvPr/>
          </p:nvPicPr>
          <p:blipFill>
            <a:blip r:embed="rId6" cstate="print"/>
            <a:stretch>
              <a:fillRect/>
            </a:stretch>
          </p:blipFill>
          <p:spPr>
            <a:xfrm>
              <a:off x="3662330" y="5392226"/>
              <a:ext cx="1680228" cy="713073"/>
            </a:xfrm>
            <a:prstGeom prst="rect">
              <a:avLst/>
            </a:prstGeom>
          </p:spPr>
        </p:pic>
        <p:sp>
          <p:nvSpPr>
            <p:cNvPr id="20" name="虚尾箭头 19"/>
            <p:cNvSpPr/>
            <p:nvPr/>
          </p:nvSpPr>
          <p:spPr bwMode="auto">
            <a:xfrm>
              <a:off x="2740519" y="5579722"/>
              <a:ext cx="559496" cy="342143"/>
            </a:xfrm>
            <a:prstGeom prst="stripedRightArrow">
              <a:avLst>
                <a:gd name="adj1" fmla="val 53071"/>
                <a:gd name="adj2" fmla="val 5000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801688"/>
              <a:endParaRPr lang="zh-CN" altLang="en-US" sz="1600" smtClean="0">
                <a:solidFill>
                  <a:srgbClr val="000000"/>
                </a:solidFill>
                <a:latin typeface="Trebuchet MS" pitchFamily="34" charset="0"/>
                <a:ea typeface="华文细黑" pitchFamily="2" charset="-122"/>
                <a:cs typeface="+mn-cs"/>
              </a:endParaRPr>
            </a:p>
          </p:txBody>
        </p:sp>
      </p:grpSp>
      <p:sp>
        <p:nvSpPr>
          <p:cNvPr id="21" name="矩形 20"/>
          <p:cNvSpPr/>
          <p:nvPr/>
        </p:nvSpPr>
        <p:spPr>
          <a:xfrm>
            <a:off x="655358" y="5121188"/>
            <a:ext cx="3584812" cy="276999"/>
          </a:xfrm>
          <a:prstGeom prst="rect">
            <a:avLst/>
          </a:prstGeom>
        </p:spPr>
        <p:txBody>
          <a:bodyPr wrap="square">
            <a:spAutoFit/>
          </a:bodyPr>
          <a:lstStyle/>
          <a:p>
            <a:pPr algn="ctr" eaLnBrk="0" hangingPunct="0"/>
            <a:r>
              <a:rPr lang="zh-CN" altLang="en-US" sz="1200" b="1" dirty="0">
                <a:solidFill>
                  <a:srgbClr val="000000"/>
                </a:solidFill>
                <a:latin typeface="华文细黑" pitchFamily="2" charset="-122"/>
                <a:ea typeface="华文细黑" pitchFamily="2" charset="-122"/>
              </a:rPr>
              <a:t>用</a:t>
            </a:r>
            <a:r>
              <a:rPr lang="en-US" altLang="zh-CN" sz="1200" b="1" dirty="0">
                <a:solidFill>
                  <a:srgbClr val="000000"/>
                </a:solidFill>
                <a:latin typeface="华文细黑" pitchFamily="2" charset="-122"/>
                <a:ea typeface="华文细黑" pitchFamily="2" charset="-122"/>
              </a:rPr>
              <a:t>5</a:t>
            </a:r>
            <a:r>
              <a:rPr lang="zh-CN" altLang="en-US" sz="1200" b="1" dirty="0">
                <a:solidFill>
                  <a:srgbClr val="000000"/>
                </a:solidFill>
                <a:latin typeface="华文细黑" pitchFamily="2" charset="-122"/>
                <a:ea typeface="华文细黑" pitchFamily="2" charset="-122"/>
              </a:rPr>
              <a:t>年时间重写几乎所有</a:t>
            </a:r>
            <a:r>
              <a:rPr lang="zh-CN" altLang="en-US" sz="1200" b="1" dirty="0" smtClean="0">
                <a:solidFill>
                  <a:srgbClr val="000000"/>
                </a:solidFill>
                <a:latin typeface="华文细黑" pitchFamily="2" charset="-122"/>
                <a:ea typeface="华文细黑" pitchFamily="2" charset="-122"/>
              </a:rPr>
              <a:t>软件，提供云服务</a:t>
            </a:r>
            <a:endParaRPr lang="en-US" altLang="zh-CN" sz="1200" b="1" dirty="0" smtClean="0">
              <a:solidFill>
                <a:srgbClr val="000000"/>
              </a:solidFill>
              <a:latin typeface="华文细黑" pitchFamily="2" charset="-122"/>
              <a:ea typeface="华文细黑" pitchFamily="2" charset="-122"/>
            </a:endParaRPr>
          </a:p>
        </p:txBody>
      </p:sp>
      <p:grpSp>
        <p:nvGrpSpPr>
          <p:cNvPr id="22" name="组合 25"/>
          <p:cNvGrpSpPr/>
          <p:nvPr/>
        </p:nvGrpSpPr>
        <p:grpSpPr>
          <a:xfrm>
            <a:off x="5544108" y="4221088"/>
            <a:ext cx="2511693" cy="785109"/>
            <a:chOff x="6133591" y="4977968"/>
            <a:chExt cx="4746142" cy="1796203"/>
          </a:xfrm>
        </p:grpSpPr>
        <p:pic>
          <p:nvPicPr>
            <p:cNvPr id="23" name="图片 2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61941" y="5706327"/>
              <a:ext cx="1601768" cy="1067844"/>
            </a:xfrm>
            <a:prstGeom prst="rect">
              <a:avLst/>
            </a:prstGeom>
          </p:spPr>
        </p:pic>
        <p:pic>
          <p:nvPicPr>
            <p:cNvPr id="24" name="图片 23"/>
            <p:cNvPicPr>
              <a:picLocks noChangeAspect="1"/>
            </p:cNvPicPr>
            <p:nvPr/>
          </p:nvPicPr>
          <p:blipFill>
            <a:blip r:embed="rId8" cstate="print">
              <a:clrChange>
                <a:clrFrom>
                  <a:srgbClr val="E8EAE9"/>
                </a:clrFrom>
                <a:clrTo>
                  <a:srgbClr val="E8EAE9">
                    <a:alpha val="0"/>
                  </a:srgbClr>
                </a:clrTo>
              </a:clrChange>
              <a:extLst>
                <a:ext uri="{28A0092B-C50C-407E-A947-70E740481C1C}">
                  <a14:useLocalDpi xmlns:a14="http://schemas.microsoft.com/office/drawing/2010/main" val="0"/>
                </a:ext>
              </a:extLst>
            </a:blip>
            <a:stretch>
              <a:fillRect/>
            </a:stretch>
          </p:blipFill>
          <p:spPr>
            <a:xfrm>
              <a:off x="6133591" y="5090087"/>
              <a:ext cx="1345522" cy="1345522"/>
            </a:xfrm>
            <a:prstGeom prst="rect">
              <a:avLst/>
            </a:prstGeom>
          </p:spPr>
        </p:pic>
        <p:pic>
          <p:nvPicPr>
            <p:cNvPr id="25"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99501" y="5881664"/>
              <a:ext cx="535419" cy="587234"/>
            </a:xfrm>
            <a:prstGeom prst="rect">
              <a:avLst/>
            </a:prstGeom>
          </p:spPr>
        </p:pic>
        <p:pic>
          <p:nvPicPr>
            <p:cNvPr id="26" name="图片 25"/>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49359" y="4977968"/>
              <a:ext cx="591245" cy="613557"/>
            </a:xfrm>
            <a:prstGeom prst="rect">
              <a:avLst/>
            </a:prstGeom>
          </p:spPr>
        </p:pic>
        <p:pic>
          <p:nvPicPr>
            <p:cNvPr id="27" name="图片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55497" y="5050657"/>
              <a:ext cx="2124236" cy="711729"/>
            </a:xfrm>
            <a:prstGeom prst="rect">
              <a:avLst/>
            </a:prstGeom>
          </p:spPr>
        </p:pic>
      </p:grpSp>
      <p:sp>
        <p:nvSpPr>
          <p:cNvPr id="28" name="虚尾箭头 27"/>
          <p:cNvSpPr/>
          <p:nvPr/>
        </p:nvSpPr>
        <p:spPr bwMode="auto">
          <a:xfrm>
            <a:off x="6639184" y="4808855"/>
            <a:ext cx="304957" cy="169020"/>
          </a:xfrm>
          <a:prstGeom prst="stripedRightArrow">
            <a:avLst>
              <a:gd name="adj1" fmla="val 53071"/>
              <a:gd name="adj2" fmla="val 5000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801688"/>
            <a:endParaRPr lang="zh-CN" altLang="en-US" sz="1600" smtClean="0">
              <a:solidFill>
                <a:srgbClr val="000000"/>
              </a:solidFill>
              <a:latin typeface="Trebuchet MS" pitchFamily="34" charset="0"/>
              <a:ea typeface="华文细黑" pitchFamily="2" charset="-122"/>
              <a:cs typeface="+mn-cs"/>
            </a:endParaRPr>
          </a:p>
        </p:txBody>
      </p:sp>
      <p:sp>
        <p:nvSpPr>
          <p:cNvPr id="29" name="矩形 28"/>
          <p:cNvSpPr/>
          <p:nvPr/>
        </p:nvSpPr>
        <p:spPr>
          <a:xfrm>
            <a:off x="5076056" y="5121188"/>
            <a:ext cx="3518191" cy="276999"/>
          </a:xfrm>
          <a:prstGeom prst="rect">
            <a:avLst/>
          </a:prstGeom>
        </p:spPr>
        <p:txBody>
          <a:bodyPr wrap="square">
            <a:spAutoFit/>
          </a:bodyPr>
          <a:lstStyle/>
          <a:p>
            <a:pPr algn="ctr" eaLnBrk="0" hangingPunct="0"/>
            <a:r>
              <a:rPr lang="zh-CN" altLang="en-US" sz="1200" b="1" dirty="0" smtClean="0">
                <a:solidFill>
                  <a:srgbClr val="000000"/>
                </a:solidFill>
                <a:latin typeface="华文细黑" pitchFamily="2" charset="-122"/>
                <a:ea typeface="华文细黑" pitchFamily="2" charset="-122"/>
              </a:rPr>
              <a:t>用混合云服务为用户提供良好的统一体验</a:t>
            </a:r>
            <a:endParaRPr lang="zh-CN" altLang="en-US" sz="1200" b="1" dirty="0">
              <a:solidFill>
                <a:srgbClr val="000000"/>
              </a:solidFill>
              <a:latin typeface="华文细黑" pitchFamily="2" charset="-122"/>
              <a:ea typeface="华文细黑" pitchFamily="2" charset="-122"/>
            </a:endParaRPr>
          </a:p>
        </p:txBody>
      </p:sp>
      <p:sp>
        <p:nvSpPr>
          <p:cNvPr id="30" name="矩形 29"/>
          <p:cNvSpPr/>
          <p:nvPr/>
        </p:nvSpPr>
        <p:spPr>
          <a:xfrm>
            <a:off x="683568" y="5610726"/>
            <a:ext cx="7920880" cy="338554"/>
          </a:xfrm>
          <a:prstGeom prst="rect">
            <a:avLst/>
          </a:prstGeom>
          <a:noFill/>
        </p:spPr>
        <p:txBody>
          <a:bodyPr wrap="square" anchor="ctr">
            <a:spAutoFit/>
          </a:bodyPr>
          <a:lstStyle/>
          <a:p>
            <a:pPr defTabSz="876176" eaLnBrk="0" hangingPunct="0">
              <a:spcBef>
                <a:spcPts val="0"/>
              </a:spcBef>
              <a:buClr>
                <a:srgbClr val="990000"/>
              </a:buClr>
              <a:defRPr/>
            </a:pPr>
            <a:r>
              <a:rPr lang="zh-CN" altLang="en-US" sz="1600" b="1" kern="0" dirty="0" smtClean="0">
                <a:solidFill>
                  <a:schemeClr val="tx2"/>
                </a:solidFill>
                <a:latin typeface="华文细黑" pitchFamily="2" charset="-122"/>
                <a:ea typeface="华文细黑" pitchFamily="2" charset="-122"/>
              </a:rPr>
              <a:t>云软件是商</a:t>
            </a:r>
            <a:r>
              <a:rPr lang="zh-CN" altLang="en-US" sz="1600" b="1" kern="0" dirty="0">
                <a:solidFill>
                  <a:schemeClr val="tx2"/>
                </a:solidFill>
                <a:latin typeface="华文细黑" pitchFamily="2" charset="-122"/>
                <a:ea typeface="华文细黑" pitchFamily="2" charset="-122"/>
              </a:rPr>
              <a:t>业模式的变革</a:t>
            </a:r>
            <a:r>
              <a:rPr lang="zh-CN" altLang="en-US" sz="1400" b="1" kern="0" dirty="0" smtClean="0">
                <a:solidFill>
                  <a:schemeClr val="tx2"/>
                </a:solidFill>
                <a:latin typeface="华文细黑" pitchFamily="2" charset="-122"/>
                <a:ea typeface="华文细黑" pitchFamily="2" charset="-122"/>
              </a:rPr>
              <a:t>，是“</a:t>
            </a:r>
            <a:r>
              <a:rPr lang="zh-CN" altLang="en-US" sz="1400" b="1" kern="0" dirty="0">
                <a:solidFill>
                  <a:schemeClr val="tx2"/>
                </a:solidFill>
                <a:latin typeface="华文细黑" pitchFamily="2" charset="-122"/>
                <a:ea typeface="华文细黑" pitchFamily="2" charset="-122"/>
              </a:rPr>
              <a:t>供应商</a:t>
            </a:r>
            <a:r>
              <a:rPr lang="en-US" altLang="zh-CN" sz="1400" b="1" kern="0" dirty="0" smtClean="0">
                <a:solidFill>
                  <a:schemeClr val="tx2"/>
                </a:solidFill>
                <a:latin typeface="华文细黑" pitchFamily="2" charset="-122"/>
                <a:ea typeface="华文细黑" pitchFamily="2" charset="-122"/>
              </a:rPr>
              <a:t>+</a:t>
            </a:r>
            <a:r>
              <a:rPr lang="zh-CN" altLang="en-US" sz="1400" b="1" kern="0" dirty="0" smtClean="0">
                <a:solidFill>
                  <a:schemeClr val="tx2"/>
                </a:solidFill>
                <a:latin typeface="华文细黑" pitchFamily="2" charset="-122"/>
                <a:ea typeface="华文细黑" pitchFamily="2" charset="-122"/>
              </a:rPr>
              <a:t>客户</a:t>
            </a:r>
            <a:r>
              <a:rPr lang="en-US" altLang="zh-CN" sz="1400" b="1" kern="0" dirty="0" smtClean="0">
                <a:solidFill>
                  <a:schemeClr val="tx2"/>
                </a:solidFill>
                <a:latin typeface="华文细黑" pitchFamily="2" charset="-122"/>
                <a:ea typeface="华文细黑" pitchFamily="2" charset="-122"/>
              </a:rPr>
              <a:t>/</a:t>
            </a:r>
            <a:r>
              <a:rPr lang="zh-CN" altLang="en-US" sz="1400" b="1" kern="0" dirty="0" smtClean="0">
                <a:solidFill>
                  <a:schemeClr val="tx2"/>
                </a:solidFill>
                <a:latin typeface="华文细黑" pitchFamily="2" charset="-122"/>
                <a:ea typeface="华文细黑" pitchFamily="2" charset="-122"/>
              </a:rPr>
              <a:t>运营商”到“</a:t>
            </a:r>
            <a:r>
              <a:rPr lang="zh-CN" altLang="en-US" sz="1600" b="1" kern="0" dirty="0">
                <a:solidFill>
                  <a:schemeClr val="tx2"/>
                </a:solidFill>
                <a:latin typeface="华文细黑" pitchFamily="2" charset="-122"/>
                <a:ea typeface="华文细黑" pitchFamily="2" charset="-122"/>
              </a:rPr>
              <a:t>开发</a:t>
            </a:r>
            <a:r>
              <a:rPr lang="en-US" altLang="zh-CN" sz="1600" b="1" kern="0" dirty="0" smtClean="0">
                <a:solidFill>
                  <a:schemeClr val="tx2"/>
                </a:solidFill>
                <a:latin typeface="华文细黑" pitchFamily="2" charset="-122"/>
                <a:ea typeface="华文细黑" pitchFamily="2" charset="-122"/>
              </a:rPr>
              <a:t>+</a:t>
            </a:r>
            <a:r>
              <a:rPr lang="zh-CN" altLang="en-US" sz="1600" b="1" kern="0" dirty="0" smtClean="0">
                <a:solidFill>
                  <a:schemeClr val="tx2"/>
                </a:solidFill>
                <a:latin typeface="华文细黑" pitchFamily="2" charset="-122"/>
                <a:ea typeface="华文细黑" pitchFamily="2" charset="-122"/>
              </a:rPr>
              <a:t>运</a:t>
            </a:r>
            <a:r>
              <a:rPr lang="zh-CN" altLang="en-US" sz="1600" b="1" kern="0" dirty="0">
                <a:solidFill>
                  <a:schemeClr val="tx2"/>
                </a:solidFill>
                <a:latin typeface="华文细黑" pitchFamily="2" charset="-122"/>
                <a:ea typeface="华文细黑" pitchFamily="2" charset="-122"/>
              </a:rPr>
              <a:t>营</a:t>
            </a:r>
            <a:r>
              <a:rPr lang="zh-CN" altLang="en-US" sz="1400" b="1" kern="0" dirty="0" smtClean="0">
                <a:solidFill>
                  <a:schemeClr val="tx2"/>
                </a:solidFill>
                <a:latin typeface="华文细黑" pitchFamily="2" charset="-122"/>
                <a:ea typeface="华文细黑" pitchFamily="2" charset="-122"/>
              </a:rPr>
              <a:t>”的转变。</a:t>
            </a:r>
            <a:endParaRPr lang="zh-CN" altLang="en-US" sz="1400" b="1" kern="0" dirty="0">
              <a:solidFill>
                <a:schemeClr val="tx2"/>
              </a:solidFill>
              <a:latin typeface="华文细黑" pitchFamily="2" charset="-122"/>
              <a:ea typeface="华文细黑" pitchFamily="2" charset="-122"/>
            </a:endParaRPr>
          </a:p>
        </p:txBody>
      </p:sp>
      <p:sp>
        <p:nvSpPr>
          <p:cNvPr id="33" name="矩形 32"/>
          <p:cNvSpPr/>
          <p:nvPr/>
        </p:nvSpPr>
        <p:spPr bwMode="auto">
          <a:xfrm>
            <a:off x="5040052" y="1376772"/>
            <a:ext cx="3564396" cy="4104456"/>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2057689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j-ea"/>
              </a:rPr>
              <a:t>云计算时代软件的变化</a:t>
            </a:r>
            <a:endParaRPr kumimoji="1" lang="zh-CN" altLang="en-US" dirty="0">
              <a:latin typeface="+mj-ea"/>
            </a:endParaRPr>
          </a:p>
        </p:txBody>
      </p:sp>
      <p:sp>
        <p:nvSpPr>
          <p:cNvPr id="5" name="文本占位符 4"/>
          <p:cNvSpPr>
            <a:spLocks noGrp="1"/>
          </p:cNvSpPr>
          <p:nvPr>
            <p:ph type="body" sz="quarter" idx="10"/>
          </p:nvPr>
        </p:nvSpPr>
        <p:spPr/>
        <p:txBody>
          <a:bodyPr/>
          <a:lstStyle/>
          <a:p>
            <a:pPr marL="265113" indent="-265113" hangingPunct="0">
              <a:lnSpc>
                <a:spcPct val="130000"/>
              </a:lnSpc>
              <a:spcBef>
                <a:spcPts val="0"/>
              </a:spcBef>
            </a:pPr>
            <a:r>
              <a:rPr lang="zh-CN" altLang="en-US" sz="1400" b="1" dirty="0">
                <a:solidFill>
                  <a:srgbClr val="000000"/>
                </a:solidFill>
                <a:latin typeface="华文细黑" pitchFamily="2" charset="-122"/>
                <a:ea typeface="华文细黑" pitchFamily="2" charset="-122"/>
              </a:rPr>
              <a:t>云软件的商业模式发生了变化</a:t>
            </a:r>
            <a:r>
              <a:rPr lang="en-US" altLang="zh-CN" sz="1400" b="1" dirty="0">
                <a:solidFill>
                  <a:srgbClr val="000000"/>
                </a:solidFill>
                <a:latin typeface="华文细黑" pitchFamily="2" charset="-122"/>
                <a:ea typeface="华文细黑" pitchFamily="2" charset="-122"/>
              </a:rPr>
              <a:t>……</a:t>
            </a:r>
          </a:p>
          <a:p>
            <a:pPr marL="630000" lvl="1" indent="-270000" hangingPunct="0">
              <a:lnSpc>
                <a:spcPct val="130000"/>
              </a:lnSpc>
              <a:spcBef>
                <a:spcPts val="0"/>
              </a:spcBef>
            </a:pPr>
            <a:r>
              <a:rPr lang="zh-CN" altLang="en-US" sz="1400" dirty="0">
                <a:solidFill>
                  <a:srgbClr val="000000"/>
                </a:solidFill>
                <a:latin typeface="华文细黑" pitchFamily="2" charset="-122"/>
                <a:ea typeface="华文细黑" pitchFamily="2" charset="-122"/>
              </a:rPr>
              <a:t>云软件由卖</a:t>
            </a:r>
            <a:r>
              <a:rPr lang="en-US" altLang="zh-CN" sz="1400" dirty="0">
                <a:solidFill>
                  <a:srgbClr val="000000"/>
                </a:solidFill>
                <a:ea typeface="华文细黑" pitchFamily="2" charset="-122"/>
              </a:rPr>
              <a:t>license</a:t>
            </a:r>
            <a:r>
              <a:rPr lang="zh-CN" altLang="en-US" sz="1400" dirty="0">
                <a:solidFill>
                  <a:srgbClr val="000000"/>
                </a:solidFill>
                <a:latin typeface="华文细黑" pitchFamily="2" charset="-122"/>
                <a:ea typeface="华文细黑" pitchFamily="2" charset="-122"/>
              </a:rPr>
              <a:t>到卖</a:t>
            </a:r>
            <a:r>
              <a:rPr lang="en-US" altLang="zh-CN" sz="1400" dirty="0">
                <a:solidFill>
                  <a:srgbClr val="000000"/>
                </a:solidFill>
                <a:ea typeface="华文细黑" pitchFamily="2" charset="-122"/>
              </a:rPr>
              <a:t>service (hosting)</a:t>
            </a:r>
            <a:r>
              <a:rPr lang="zh-CN" altLang="en-US" sz="1400" dirty="0">
                <a:solidFill>
                  <a:srgbClr val="000000"/>
                </a:solidFill>
                <a:latin typeface="华文细黑" pitchFamily="2" charset="-122"/>
                <a:ea typeface="华文细黑" pitchFamily="2" charset="-122"/>
              </a:rPr>
              <a:t>方式；</a:t>
            </a:r>
          </a:p>
          <a:p>
            <a:pPr marL="630000" lvl="1" indent="-270000" hangingPunct="0">
              <a:lnSpc>
                <a:spcPct val="130000"/>
              </a:lnSpc>
              <a:spcBef>
                <a:spcPts val="0"/>
              </a:spcBef>
            </a:pPr>
            <a:r>
              <a:rPr lang="zh-CN" altLang="en-US" sz="1400" dirty="0">
                <a:solidFill>
                  <a:srgbClr val="000000"/>
                </a:solidFill>
                <a:latin typeface="华文细黑" pitchFamily="2" charset="-122"/>
                <a:ea typeface="华文细黑" pitchFamily="2" charset="-122"/>
              </a:rPr>
              <a:t>软件的部署，由过去分散小规模，转为集中大规模；</a:t>
            </a:r>
          </a:p>
          <a:p>
            <a:pPr marL="630000" lvl="1" indent="-270000" hangingPunct="0">
              <a:lnSpc>
                <a:spcPct val="130000"/>
              </a:lnSpc>
              <a:spcBef>
                <a:spcPts val="0"/>
              </a:spcBef>
            </a:pPr>
            <a:r>
              <a:rPr lang="zh-CN" altLang="en-US" sz="1400" dirty="0">
                <a:solidFill>
                  <a:srgbClr val="000000"/>
                </a:solidFill>
                <a:latin typeface="华文细黑" pitchFamily="2" charset="-122"/>
                <a:ea typeface="华文细黑" pitchFamily="2" charset="-122"/>
              </a:rPr>
              <a:t>客户更期望更快、更新、更好的特性和服务；</a:t>
            </a:r>
            <a:endParaRPr lang="en-US" altLang="zh-CN" sz="1400" dirty="0">
              <a:solidFill>
                <a:srgbClr val="000000"/>
              </a:solidFill>
              <a:latin typeface="华文细黑" pitchFamily="2" charset="-122"/>
              <a:ea typeface="华文细黑" pitchFamily="2" charset="-122"/>
            </a:endParaRPr>
          </a:p>
          <a:p>
            <a:pPr marL="630000" lvl="1" indent="-270000" hangingPunct="0">
              <a:lnSpc>
                <a:spcPct val="130000"/>
              </a:lnSpc>
              <a:spcBef>
                <a:spcPts val="0"/>
              </a:spcBef>
            </a:pPr>
            <a:r>
              <a:rPr lang="zh-CN" altLang="en-US" sz="1400" dirty="0">
                <a:solidFill>
                  <a:srgbClr val="000000"/>
                </a:solidFill>
                <a:latin typeface="华文细黑" pitchFamily="2" charset="-122"/>
                <a:ea typeface="华文细黑" pitchFamily="2" charset="-122"/>
              </a:rPr>
              <a:t>云服务商业竞争的法宝是“快”和体验，按周发布特性；</a:t>
            </a:r>
            <a:endParaRPr lang="en-US" altLang="zh-CN" sz="1400" b="1" dirty="0">
              <a:solidFill>
                <a:srgbClr val="000000"/>
              </a:solidFill>
              <a:latin typeface="华文细黑" pitchFamily="2" charset="-122"/>
              <a:ea typeface="华文细黑" pitchFamily="2" charset="-122"/>
            </a:endParaRPr>
          </a:p>
          <a:p>
            <a:pPr marL="265113" indent="-265113" hangingPunct="0">
              <a:lnSpc>
                <a:spcPct val="130000"/>
              </a:lnSpc>
              <a:spcBef>
                <a:spcPts val="500"/>
              </a:spcBef>
            </a:pPr>
            <a:r>
              <a:rPr lang="zh-CN" altLang="en-US" sz="1400" b="1" dirty="0">
                <a:solidFill>
                  <a:srgbClr val="000000"/>
                </a:solidFill>
                <a:latin typeface="华文细黑" pitchFamily="2" charset="-122"/>
                <a:ea typeface="华文细黑" pitchFamily="2" charset="-122"/>
              </a:rPr>
              <a:t>云软件的系统架构发生了变化</a:t>
            </a:r>
            <a:r>
              <a:rPr lang="en-US" altLang="zh-CN" sz="1400" b="1" dirty="0">
                <a:solidFill>
                  <a:srgbClr val="000000"/>
                </a:solidFill>
                <a:latin typeface="华文细黑" pitchFamily="2" charset="-122"/>
                <a:ea typeface="华文细黑" pitchFamily="2" charset="-122"/>
              </a:rPr>
              <a:t>……</a:t>
            </a:r>
          </a:p>
          <a:p>
            <a:pPr marL="630000" lvl="1" indent="-270000" hangingPunct="0">
              <a:lnSpc>
                <a:spcPct val="130000"/>
              </a:lnSpc>
              <a:spcBef>
                <a:spcPts val="0"/>
              </a:spcBef>
            </a:pPr>
            <a:r>
              <a:rPr lang="zh-CN" altLang="en-US" sz="1400" dirty="0">
                <a:solidFill>
                  <a:srgbClr val="000000"/>
                </a:solidFill>
                <a:latin typeface="华文细黑" pitchFamily="2" charset="-122"/>
                <a:ea typeface="华文细黑" pitchFamily="2" charset="-122"/>
              </a:rPr>
              <a:t>软件架构模式的转变，由过去</a:t>
            </a:r>
            <a:r>
              <a:rPr lang="en-US" altLang="zh-CN" sz="1400" dirty="0">
                <a:solidFill>
                  <a:srgbClr val="000000"/>
                </a:solidFill>
                <a:latin typeface="华文细黑" pitchFamily="2" charset="-122"/>
                <a:ea typeface="华文细黑" pitchFamily="2" charset="-122"/>
              </a:rPr>
              <a:t>Silo</a:t>
            </a:r>
            <a:r>
              <a:rPr lang="zh-CN" altLang="en-US" sz="1400" dirty="0">
                <a:solidFill>
                  <a:srgbClr val="000000"/>
                </a:solidFill>
                <a:latin typeface="华文细黑" pitchFamily="2" charset="-122"/>
                <a:ea typeface="华文细黑" pitchFamily="2" charset="-122"/>
              </a:rPr>
              <a:t>、分层模型，转为</a:t>
            </a:r>
            <a:r>
              <a:rPr lang="en-US" altLang="zh-CN" sz="1400" dirty="0">
                <a:solidFill>
                  <a:srgbClr val="000000"/>
                </a:solidFill>
                <a:latin typeface="华文细黑" pitchFamily="2" charset="-122"/>
                <a:ea typeface="华文细黑" pitchFamily="2" charset="-122"/>
              </a:rPr>
              <a:t>SOA</a:t>
            </a:r>
            <a:r>
              <a:rPr lang="zh-CN" altLang="en-US" sz="1400" dirty="0">
                <a:solidFill>
                  <a:srgbClr val="000000"/>
                </a:solidFill>
                <a:latin typeface="华文细黑" pitchFamily="2" charset="-122"/>
                <a:ea typeface="华文细黑" pitchFamily="2" charset="-122"/>
              </a:rPr>
              <a:t>服务化、网状模型、微服务</a:t>
            </a:r>
            <a:r>
              <a:rPr lang="en-US" altLang="zh-CN" sz="1400" dirty="0">
                <a:solidFill>
                  <a:srgbClr val="000000"/>
                </a:solidFill>
                <a:latin typeface="华文细黑" pitchFamily="2" charset="-122"/>
                <a:ea typeface="华文细黑" pitchFamily="2" charset="-122"/>
              </a:rPr>
              <a:t>;</a:t>
            </a:r>
            <a:endParaRPr lang="zh-CN" altLang="en-US" sz="1400" dirty="0">
              <a:solidFill>
                <a:srgbClr val="000000"/>
              </a:solidFill>
              <a:latin typeface="华文细黑" pitchFamily="2" charset="-122"/>
              <a:ea typeface="华文细黑" pitchFamily="2" charset="-122"/>
            </a:endParaRPr>
          </a:p>
          <a:p>
            <a:pPr marL="630000" lvl="1" indent="-270000" hangingPunct="0">
              <a:lnSpc>
                <a:spcPct val="130000"/>
              </a:lnSpc>
              <a:spcBef>
                <a:spcPts val="0"/>
              </a:spcBef>
            </a:pPr>
            <a:r>
              <a:rPr lang="zh-CN" altLang="en-US" sz="1400" dirty="0">
                <a:solidFill>
                  <a:srgbClr val="000000"/>
                </a:solidFill>
                <a:latin typeface="华文细黑" pitchFamily="2" charset="-122"/>
                <a:ea typeface="华文细黑" pitchFamily="2" charset="-122"/>
              </a:rPr>
              <a:t>由单租户、集中式，转为多租户、服务化、分布式，系统用户由百、千到现在上亿用户；因为要大规模、因为要快速创新，要求软件的子系统之间、服务与服务之间进一步解耦；</a:t>
            </a:r>
          </a:p>
          <a:p>
            <a:pPr marL="630000" lvl="1" indent="-270000" hangingPunct="0">
              <a:lnSpc>
                <a:spcPct val="130000"/>
              </a:lnSpc>
              <a:spcBef>
                <a:spcPts val="0"/>
              </a:spcBef>
            </a:pPr>
            <a:r>
              <a:rPr lang="zh-CN" altLang="en-US" sz="1400" dirty="0">
                <a:solidFill>
                  <a:srgbClr val="000000"/>
                </a:solidFill>
                <a:latin typeface="华文细黑" pitchFamily="2" charset="-122"/>
                <a:ea typeface="华文细黑" pitchFamily="2" charset="-122"/>
              </a:rPr>
              <a:t>软件子系统不再关注功能的全面</a:t>
            </a:r>
            <a:r>
              <a:rPr lang="en-US" altLang="zh-CN" sz="1400" dirty="0">
                <a:solidFill>
                  <a:srgbClr val="000000"/>
                </a:solidFill>
                <a:latin typeface="华文细黑" pitchFamily="2" charset="-122"/>
                <a:ea typeface="华文细黑" pitchFamily="2" charset="-122"/>
              </a:rPr>
              <a:t>/</a:t>
            </a:r>
            <a:r>
              <a:rPr lang="zh-CN" altLang="en-US" sz="1400" dirty="0">
                <a:solidFill>
                  <a:srgbClr val="000000"/>
                </a:solidFill>
                <a:latin typeface="华文细黑" pitchFamily="2" charset="-122"/>
                <a:ea typeface="华文细黑" pitchFamily="2" charset="-122"/>
              </a:rPr>
              <a:t>完备，而转为关注精、专业、以及接口的标准化，即一个子系统</a:t>
            </a:r>
            <a:r>
              <a:rPr lang="en-US" altLang="zh-CN" sz="1400" dirty="0">
                <a:solidFill>
                  <a:srgbClr val="000000"/>
                </a:solidFill>
                <a:latin typeface="华文细黑" pitchFamily="2" charset="-122"/>
                <a:ea typeface="华文细黑" pitchFamily="2" charset="-122"/>
              </a:rPr>
              <a:t>/</a:t>
            </a:r>
            <a:r>
              <a:rPr lang="zh-CN" altLang="en-US" sz="1400" dirty="0">
                <a:solidFill>
                  <a:srgbClr val="000000"/>
                </a:solidFill>
                <a:latin typeface="华文细黑" pitchFamily="2" charset="-122"/>
                <a:ea typeface="华文细黑" pitchFamily="2" charset="-122"/>
              </a:rPr>
              <a:t>服务只做一件事，这样所有系统组成一个大平台的时候，就类似乐高积木；</a:t>
            </a:r>
            <a:endParaRPr lang="en-US" altLang="zh-CN" sz="1400" dirty="0">
              <a:solidFill>
                <a:srgbClr val="000000"/>
              </a:solidFill>
              <a:latin typeface="华文细黑" pitchFamily="2" charset="-122"/>
              <a:ea typeface="华文细黑" pitchFamily="2" charset="-122"/>
            </a:endParaRPr>
          </a:p>
          <a:p>
            <a:pPr marL="265113" indent="-265113" hangingPunct="0">
              <a:lnSpc>
                <a:spcPct val="130000"/>
              </a:lnSpc>
              <a:spcBef>
                <a:spcPts val="500"/>
              </a:spcBef>
            </a:pPr>
            <a:r>
              <a:rPr lang="zh-CN" altLang="en-US" sz="1400" b="1" dirty="0">
                <a:solidFill>
                  <a:srgbClr val="000000"/>
                </a:solidFill>
                <a:latin typeface="华文细黑" pitchFamily="2" charset="-122"/>
                <a:ea typeface="华文细黑" pitchFamily="2" charset="-122"/>
              </a:rPr>
              <a:t>云软件的开发模式发生了变化</a:t>
            </a:r>
            <a:r>
              <a:rPr lang="en-US" altLang="zh-CN" sz="1400" b="1" dirty="0">
                <a:solidFill>
                  <a:srgbClr val="000000"/>
                </a:solidFill>
                <a:latin typeface="华文细黑" pitchFamily="2" charset="-122"/>
                <a:ea typeface="华文细黑" pitchFamily="2" charset="-122"/>
              </a:rPr>
              <a:t>……</a:t>
            </a:r>
          </a:p>
          <a:p>
            <a:pPr marL="630000" lvl="1" indent="-270000" hangingPunct="0">
              <a:lnSpc>
                <a:spcPct val="130000"/>
              </a:lnSpc>
              <a:spcBef>
                <a:spcPts val="0"/>
              </a:spcBef>
            </a:pPr>
            <a:r>
              <a:rPr lang="zh-CN" altLang="zh-CN" sz="1400" dirty="0">
                <a:solidFill>
                  <a:srgbClr val="000000"/>
                </a:solidFill>
                <a:latin typeface="华文细黑" pitchFamily="2" charset="-122"/>
                <a:ea typeface="华文细黑" pitchFamily="2" charset="-122"/>
              </a:rPr>
              <a:t>全功能团队</a:t>
            </a:r>
            <a:r>
              <a:rPr lang="en-US" altLang="zh-CN" sz="1400" dirty="0">
                <a:solidFill>
                  <a:srgbClr val="000000"/>
                </a:solidFill>
                <a:latin typeface="华文细黑" pitchFamily="2" charset="-122"/>
                <a:ea typeface="华文细黑" pitchFamily="2" charset="-122"/>
              </a:rPr>
              <a:t> </a:t>
            </a:r>
            <a:r>
              <a:rPr lang="en-US" altLang="zh-CN" sz="1400" dirty="0">
                <a:solidFill>
                  <a:srgbClr val="000000"/>
                </a:solidFill>
                <a:ea typeface="华文细黑" pitchFamily="2" charset="-122"/>
              </a:rPr>
              <a:t>/ </a:t>
            </a:r>
            <a:r>
              <a:rPr lang="en-US" altLang="zh-CN" sz="1400" dirty="0" err="1">
                <a:solidFill>
                  <a:srgbClr val="000000"/>
                </a:solidFill>
                <a:ea typeface="华文细黑" pitchFamily="2" charset="-122"/>
              </a:rPr>
              <a:t>FullStack</a:t>
            </a:r>
            <a:r>
              <a:rPr lang="zh-CN" altLang="zh-CN" sz="1400" dirty="0">
                <a:solidFill>
                  <a:srgbClr val="000000"/>
                </a:solidFill>
                <a:latin typeface="华文细黑" pitchFamily="2" charset="-122"/>
                <a:ea typeface="华文细黑" pitchFamily="2" charset="-122"/>
              </a:rPr>
              <a:t>工程师；小团队自己规划、自己决策、自己交付；</a:t>
            </a:r>
          </a:p>
          <a:p>
            <a:pPr marL="630000" lvl="1" indent="-270000" hangingPunct="0">
              <a:lnSpc>
                <a:spcPct val="130000"/>
              </a:lnSpc>
              <a:spcBef>
                <a:spcPts val="0"/>
              </a:spcBef>
            </a:pPr>
            <a:r>
              <a:rPr lang="zh-CN" altLang="zh-CN" sz="1400" dirty="0">
                <a:solidFill>
                  <a:srgbClr val="000000"/>
                </a:solidFill>
                <a:latin typeface="华文细黑" pitchFamily="2" charset="-122"/>
                <a:ea typeface="华文细黑" pitchFamily="2" charset="-122"/>
              </a:rPr>
              <a:t>每个“人”都是围绕业务目标，进行自我激发的；而不是依靠流程来驱动的；</a:t>
            </a:r>
          </a:p>
          <a:p>
            <a:pPr marL="630000" lvl="1" indent="-270000" hangingPunct="0">
              <a:lnSpc>
                <a:spcPct val="130000"/>
              </a:lnSpc>
              <a:spcBef>
                <a:spcPts val="0"/>
              </a:spcBef>
            </a:pPr>
            <a:r>
              <a:rPr lang="zh-CN" altLang="zh-CN" sz="1400" dirty="0">
                <a:solidFill>
                  <a:srgbClr val="000000"/>
                </a:solidFill>
                <a:latin typeface="华文细黑" pitchFamily="2" charset="-122"/>
                <a:ea typeface="华文细黑" pitchFamily="2" charset="-122"/>
              </a:rPr>
              <a:t>云服务的核新竞争力“快”和“体验</a:t>
            </a:r>
            <a:r>
              <a:rPr lang="en-US" altLang="zh-CN" sz="1400" dirty="0">
                <a:solidFill>
                  <a:srgbClr val="000000"/>
                </a:solidFill>
                <a:latin typeface="华文细黑" pitchFamily="2" charset="-122"/>
                <a:ea typeface="华文细黑" pitchFamily="2" charset="-122"/>
              </a:rPr>
              <a:t>”</a:t>
            </a:r>
            <a:r>
              <a:rPr lang="zh-CN" altLang="zh-CN" sz="1400" dirty="0">
                <a:solidFill>
                  <a:srgbClr val="000000"/>
                </a:solidFill>
                <a:latin typeface="华文细黑" pitchFamily="2" charset="-122"/>
                <a:ea typeface="华文细黑" pitchFamily="2" charset="-122"/>
              </a:rPr>
              <a:t>，这只能依靠小团队、个人的自我激发才能实现。而过去大团队、强调组织</a:t>
            </a:r>
            <a:r>
              <a:rPr lang="en-US" altLang="zh-CN" sz="1400" dirty="0">
                <a:solidFill>
                  <a:srgbClr val="000000"/>
                </a:solidFill>
                <a:latin typeface="华文细黑" pitchFamily="2" charset="-122"/>
                <a:ea typeface="华文细黑" pitchFamily="2" charset="-122"/>
              </a:rPr>
              <a:t>/</a:t>
            </a:r>
            <a:r>
              <a:rPr lang="zh-CN" altLang="zh-CN" sz="1400" dirty="0">
                <a:solidFill>
                  <a:srgbClr val="000000"/>
                </a:solidFill>
                <a:latin typeface="华文细黑" pitchFamily="2" charset="-122"/>
                <a:ea typeface="华文细黑" pitchFamily="2" charset="-122"/>
              </a:rPr>
              <a:t>规划</a:t>
            </a:r>
            <a:r>
              <a:rPr lang="en-US" altLang="zh-CN" sz="1400" dirty="0">
                <a:solidFill>
                  <a:srgbClr val="000000"/>
                </a:solidFill>
                <a:latin typeface="华文细黑" pitchFamily="2" charset="-122"/>
                <a:ea typeface="华文细黑" pitchFamily="2" charset="-122"/>
              </a:rPr>
              <a:t>/</a:t>
            </a:r>
            <a:r>
              <a:rPr lang="zh-CN" altLang="zh-CN" sz="1400" dirty="0">
                <a:solidFill>
                  <a:srgbClr val="000000"/>
                </a:solidFill>
                <a:latin typeface="华文细黑" pitchFamily="2" charset="-122"/>
                <a:ea typeface="华文细黑" pitchFamily="2" charset="-122"/>
              </a:rPr>
              <a:t>流程，忽视个人，恰恰是障碍</a:t>
            </a:r>
            <a:r>
              <a:rPr lang="zh-CN" altLang="zh-CN" sz="1400" dirty="0" smtClean="0">
                <a:solidFill>
                  <a:srgbClr val="000000"/>
                </a:solidFill>
                <a:latin typeface="华文细黑" pitchFamily="2" charset="-122"/>
                <a:ea typeface="华文细黑" pitchFamily="2" charset="-122"/>
              </a:rPr>
              <a:t>；</a:t>
            </a:r>
            <a:endParaRPr lang="zh-CN" altLang="zh-CN" sz="1400" dirty="0">
              <a:solidFill>
                <a:srgbClr val="000000"/>
              </a:solidFill>
              <a:latin typeface="华文细黑" pitchFamily="2" charset="-122"/>
              <a:ea typeface="华文细黑" pitchFamily="2" charset="-122"/>
            </a:endParaRPr>
          </a:p>
        </p:txBody>
      </p:sp>
    </p:spTree>
    <p:extLst>
      <p:ext uri="{BB962C8B-B14F-4D97-AF65-F5344CB8AC3E}">
        <p14:creationId xmlns:p14="http://schemas.microsoft.com/office/powerpoint/2010/main" val="4705090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bwMode="auto">
          <a:xfrm>
            <a:off x="4680012" y="1952836"/>
            <a:ext cx="3888432" cy="3564396"/>
          </a:xfrm>
          <a:prstGeom prst="rect">
            <a:avLst/>
          </a:prstGeom>
          <a:noFill/>
          <a:ln w="9525" cap="flat" cmpd="sng" algn="ctr">
            <a:solidFill>
              <a:schemeClr val="tx1">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0" name="矩形 19"/>
          <p:cNvSpPr/>
          <p:nvPr/>
        </p:nvSpPr>
        <p:spPr bwMode="auto">
          <a:xfrm>
            <a:off x="683568" y="1952836"/>
            <a:ext cx="3888432" cy="3564396"/>
          </a:xfrm>
          <a:prstGeom prst="rect">
            <a:avLst/>
          </a:prstGeom>
          <a:noFill/>
          <a:ln w="9525" cap="flat" cmpd="sng" algn="ctr">
            <a:solidFill>
              <a:schemeClr val="tx1">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 name="圆角矩形 258"/>
          <p:cNvSpPr/>
          <p:nvPr/>
        </p:nvSpPr>
        <p:spPr>
          <a:xfrm>
            <a:off x="791580" y="2089974"/>
            <a:ext cx="3708412" cy="662796"/>
          </a:xfrm>
          <a:prstGeom prst="roundRect">
            <a:avLst>
              <a:gd name="adj" fmla="val 12"/>
            </a:avLst>
          </a:prstGeom>
          <a:solidFill>
            <a:schemeClr val="accent6">
              <a:alpha val="49000"/>
            </a:schemeClr>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a:buClr>
                <a:srgbClr val="CC9900"/>
              </a:buClr>
            </a:pPr>
            <a:r>
              <a:rPr lang="en-US" altLang="zh-CN" sz="1600" dirty="0">
                <a:solidFill>
                  <a:schemeClr val="tx1"/>
                </a:solidFill>
              </a:rPr>
              <a:t>JavaScript</a:t>
            </a:r>
            <a:r>
              <a:rPr lang="zh-CN" altLang="en-US" sz="1600" dirty="0">
                <a:solidFill>
                  <a:schemeClr val="tx1"/>
                </a:solidFill>
              </a:rPr>
              <a:t>，</a:t>
            </a:r>
            <a:r>
              <a:rPr lang="en-US" altLang="zh-CN" sz="1600" dirty="0">
                <a:solidFill>
                  <a:schemeClr val="tx1"/>
                </a:solidFill>
              </a:rPr>
              <a:t>Python</a:t>
            </a:r>
            <a:r>
              <a:rPr lang="zh-CN" altLang="en-US" sz="1600" dirty="0">
                <a:solidFill>
                  <a:schemeClr val="tx1"/>
                </a:solidFill>
              </a:rPr>
              <a:t>、</a:t>
            </a:r>
            <a:r>
              <a:rPr lang="en-US" altLang="zh-CN" sz="1600" dirty="0">
                <a:solidFill>
                  <a:schemeClr val="tx1"/>
                </a:solidFill>
              </a:rPr>
              <a:t>Ruby</a:t>
            </a:r>
            <a:r>
              <a:rPr lang="zh-CN" altLang="en-US" sz="1600" dirty="0">
                <a:solidFill>
                  <a:schemeClr val="tx1"/>
                </a:solidFill>
              </a:rPr>
              <a:t>，</a:t>
            </a:r>
            <a:r>
              <a:rPr lang="en-US" altLang="zh-CN" sz="1600" dirty="0">
                <a:solidFill>
                  <a:schemeClr val="tx1"/>
                </a:solidFill>
              </a:rPr>
              <a:t>Go</a:t>
            </a:r>
            <a:r>
              <a:rPr lang="zh-CN" altLang="en-US" sz="1600" dirty="0">
                <a:solidFill>
                  <a:schemeClr val="tx1"/>
                </a:solidFill>
                <a:latin typeface="+mn-ea"/>
              </a:rPr>
              <a:t>已经在开源社区广泛使用</a:t>
            </a:r>
          </a:p>
        </p:txBody>
      </p:sp>
      <p:sp>
        <p:nvSpPr>
          <p:cNvPr id="6" name="圆角矩形 258"/>
          <p:cNvSpPr/>
          <p:nvPr/>
        </p:nvSpPr>
        <p:spPr>
          <a:xfrm>
            <a:off x="4788024" y="2089974"/>
            <a:ext cx="3708412" cy="675568"/>
          </a:xfrm>
          <a:prstGeom prst="roundRect">
            <a:avLst>
              <a:gd name="adj" fmla="val 12"/>
            </a:avLst>
          </a:prstGeom>
          <a:solidFill>
            <a:schemeClr val="accent6">
              <a:alpha val="49000"/>
            </a:schemeClr>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a:buClr>
                <a:srgbClr val="CC9900"/>
              </a:buClr>
            </a:pPr>
            <a:r>
              <a:rPr lang="zh-CN" altLang="en-US" sz="1600" dirty="0">
                <a:solidFill>
                  <a:schemeClr val="tx1"/>
                </a:solidFill>
                <a:latin typeface="+mn-ea"/>
              </a:rPr>
              <a:t>在云计算、大数据等开源项目中，多语言混合编程成为常态</a:t>
            </a:r>
            <a:endParaRPr lang="zh-CN" altLang="en-US" sz="1600" dirty="0">
              <a:solidFill>
                <a:schemeClr val="tx1"/>
              </a:solidFill>
              <a:latin typeface="+mn-ea"/>
              <a:sym typeface="Arial" pitchFamily="34" charset="0"/>
            </a:endParaRPr>
          </a:p>
        </p:txBody>
      </p:sp>
      <p:pic>
        <p:nvPicPr>
          <p:cNvPr id="7" name="Picture 2"/>
          <p:cNvPicPr>
            <a:picLocks noChangeAspect="1" noChangeArrowheads="1"/>
          </p:cNvPicPr>
          <p:nvPr/>
        </p:nvPicPr>
        <p:blipFill>
          <a:blip r:embed="rId3" cstate="print"/>
          <a:srcRect/>
          <a:stretch>
            <a:fillRect/>
          </a:stretch>
        </p:blipFill>
        <p:spPr bwMode="auto">
          <a:xfrm>
            <a:off x="791580" y="2888941"/>
            <a:ext cx="3666133" cy="2448271"/>
          </a:xfrm>
          <a:prstGeom prst="rect">
            <a:avLst/>
          </a:prstGeom>
          <a:noFill/>
          <a:ln w="9525">
            <a:noFill/>
            <a:miter lim="800000"/>
            <a:headEnd/>
            <a:tailEnd/>
          </a:ln>
          <a:effectLst/>
        </p:spPr>
      </p:pic>
      <p:grpSp>
        <p:nvGrpSpPr>
          <p:cNvPr id="10" name="组合 15"/>
          <p:cNvGrpSpPr/>
          <p:nvPr/>
        </p:nvGrpSpPr>
        <p:grpSpPr>
          <a:xfrm>
            <a:off x="5041296" y="3176973"/>
            <a:ext cx="3287752" cy="1866315"/>
            <a:chOff x="3959848" y="1941233"/>
            <a:chExt cx="2921082" cy="2027013"/>
          </a:xfrm>
        </p:grpSpPr>
        <p:pic>
          <p:nvPicPr>
            <p:cNvPr id="12" name="Picture 2"/>
            <p:cNvPicPr>
              <a:picLocks noChangeAspect="1" noChangeArrowheads="1"/>
            </p:cNvPicPr>
            <p:nvPr/>
          </p:nvPicPr>
          <p:blipFill>
            <a:blip r:embed="rId4" cstate="print"/>
            <a:srcRect/>
            <a:stretch>
              <a:fillRect/>
            </a:stretch>
          </p:blipFill>
          <p:spPr bwMode="auto">
            <a:xfrm>
              <a:off x="3959848" y="2731580"/>
              <a:ext cx="1429504" cy="475039"/>
            </a:xfrm>
            <a:prstGeom prst="rect">
              <a:avLst/>
            </a:prstGeom>
            <a:noFill/>
            <a:ln w="9525">
              <a:noFill/>
              <a:miter lim="800000"/>
              <a:headEnd/>
              <a:tailEnd/>
            </a:ln>
          </p:spPr>
        </p:pic>
        <p:pic>
          <p:nvPicPr>
            <p:cNvPr id="13" name="Picture 3"/>
            <p:cNvPicPr>
              <a:picLocks noChangeAspect="1" noChangeArrowheads="1"/>
            </p:cNvPicPr>
            <p:nvPr/>
          </p:nvPicPr>
          <p:blipFill>
            <a:blip r:embed="rId5" cstate="print"/>
            <a:srcRect/>
            <a:stretch>
              <a:fillRect/>
            </a:stretch>
          </p:blipFill>
          <p:spPr bwMode="auto">
            <a:xfrm>
              <a:off x="5542671" y="1960991"/>
              <a:ext cx="1338259" cy="457121"/>
            </a:xfrm>
            <a:prstGeom prst="rect">
              <a:avLst/>
            </a:prstGeom>
            <a:noFill/>
            <a:ln w="9525">
              <a:noFill/>
              <a:miter lim="800000"/>
              <a:headEnd/>
              <a:tailEnd/>
            </a:ln>
          </p:spPr>
        </p:pic>
        <p:pic>
          <p:nvPicPr>
            <p:cNvPr id="14" name="Picture 2"/>
            <p:cNvPicPr>
              <a:picLocks noChangeAspect="1" noChangeArrowheads="1"/>
            </p:cNvPicPr>
            <p:nvPr/>
          </p:nvPicPr>
          <p:blipFill>
            <a:blip r:embed="rId6" cstate="print"/>
            <a:srcRect/>
            <a:stretch>
              <a:fillRect/>
            </a:stretch>
          </p:blipFill>
          <p:spPr bwMode="auto">
            <a:xfrm>
              <a:off x="4034230" y="1941233"/>
              <a:ext cx="1143974" cy="414165"/>
            </a:xfrm>
            <a:prstGeom prst="rect">
              <a:avLst/>
            </a:prstGeom>
            <a:noFill/>
            <a:ln w="9525">
              <a:noFill/>
              <a:miter lim="800000"/>
              <a:headEnd/>
              <a:tailEnd/>
            </a:ln>
          </p:spPr>
        </p:pic>
        <p:pic>
          <p:nvPicPr>
            <p:cNvPr id="15" name="Picture 3"/>
            <p:cNvPicPr>
              <a:picLocks noChangeAspect="1" noChangeArrowheads="1"/>
            </p:cNvPicPr>
            <p:nvPr/>
          </p:nvPicPr>
          <p:blipFill>
            <a:blip r:embed="rId7" cstate="print"/>
            <a:srcRect/>
            <a:stretch>
              <a:fillRect/>
            </a:stretch>
          </p:blipFill>
          <p:spPr bwMode="auto">
            <a:xfrm>
              <a:off x="4085122" y="3555928"/>
              <a:ext cx="1022942" cy="403359"/>
            </a:xfrm>
            <a:prstGeom prst="rect">
              <a:avLst/>
            </a:prstGeom>
            <a:noFill/>
            <a:ln w="9525">
              <a:noFill/>
              <a:miter lim="800000"/>
              <a:headEnd/>
              <a:tailEnd/>
            </a:ln>
          </p:spPr>
        </p:pic>
        <p:pic>
          <p:nvPicPr>
            <p:cNvPr id="16" name="Picture 2"/>
            <p:cNvPicPr>
              <a:picLocks noChangeAspect="1" noChangeArrowheads="1"/>
            </p:cNvPicPr>
            <p:nvPr/>
          </p:nvPicPr>
          <p:blipFill>
            <a:blip r:embed="rId8" cstate="print"/>
            <a:srcRect/>
            <a:stretch>
              <a:fillRect/>
            </a:stretch>
          </p:blipFill>
          <p:spPr bwMode="auto">
            <a:xfrm>
              <a:off x="5544087" y="2730604"/>
              <a:ext cx="1305545" cy="464293"/>
            </a:xfrm>
            <a:prstGeom prst="rect">
              <a:avLst/>
            </a:prstGeom>
            <a:noFill/>
            <a:ln w="9525">
              <a:noFill/>
              <a:miter lim="800000"/>
              <a:headEnd/>
              <a:tailEnd/>
            </a:ln>
          </p:spPr>
        </p:pic>
        <p:pic>
          <p:nvPicPr>
            <p:cNvPr id="17" name="Picture 3"/>
            <p:cNvPicPr>
              <a:picLocks noChangeAspect="1" noChangeArrowheads="1"/>
            </p:cNvPicPr>
            <p:nvPr/>
          </p:nvPicPr>
          <p:blipFill>
            <a:blip r:embed="rId9" cstate="print"/>
            <a:srcRect/>
            <a:stretch>
              <a:fillRect/>
            </a:stretch>
          </p:blipFill>
          <p:spPr bwMode="auto">
            <a:xfrm>
              <a:off x="5528970" y="3538712"/>
              <a:ext cx="1258801" cy="429534"/>
            </a:xfrm>
            <a:prstGeom prst="rect">
              <a:avLst/>
            </a:prstGeom>
            <a:noFill/>
            <a:ln w="9525">
              <a:noFill/>
              <a:miter lim="800000"/>
              <a:headEnd/>
              <a:tailEnd/>
            </a:ln>
          </p:spPr>
        </p:pic>
      </p:grpSp>
      <p:sp>
        <p:nvSpPr>
          <p:cNvPr id="19" name="标题 18"/>
          <p:cNvSpPr>
            <a:spLocks noGrp="1"/>
          </p:cNvSpPr>
          <p:nvPr>
            <p:ph type="title"/>
          </p:nvPr>
        </p:nvSpPr>
        <p:spPr>
          <a:xfrm>
            <a:off x="684213" y="652425"/>
            <a:ext cx="7713662" cy="868363"/>
          </a:xfrm>
        </p:spPr>
        <p:txBody>
          <a:bodyPr/>
          <a:lstStyle/>
          <a:p>
            <a:r>
              <a:rPr kumimoji="1" lang="zh-CN" altLang="en-US" dirty="0" smtClean="0">
                <a:latin typeface="+mj-ea"/>
              </a:rPr>
              <a:t>多语言混合编程成为常态，新语言不断涌现</a:t>
            </a:r>
            <a:endParaRPr lang="zh-CN" altLang="en-US" dirty="0">
              <a:latin typeface="+mj-ea"/>
            </a:endParaRPr>
          </a:p>
        </p:txBody>
      </p:sp>
    </p:spTree>
    <p:extLst>
      <p:ext uri="{BB962C8B-B14F-4D97-AF65-F5344CB8AC3E}">
        <p14:creationId xmlns:p14="http://schemas.microsoft.com/office/powerpoint/2010/main" val="19585553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652425"/>
            <a:ext cx="7848227" cy="868363"/>
          </a:xfrm>
        </p:spPr>
        <p:txBody>
          <a:bodyPr/>
          <a:lstStyle/>
          <a:p>
            <a:r>
              <a:rPr lang="zh-CN" altLang="en-US" dirty="0">
                <a:solidFill>
                  <a:schemeClr val="tx2"/>
                </a:solidFill>
                <a:latin typeface="+mj-ea"/>
              </a:rPr>
              <a:t>企业自身软件交付需应对来自市场、协作、开放与安全的多重挑战</a:t>
            </a:r>
            <a:endParaRPr kumimoji="1" lang="zh-CN" altLang="en-US" dirty="0">
              <a:solidFill>
                <a:schemeClr val="tx2"/>
              </a:solidFill>
              <a:latin typeface="+mj-ea"/>
            </a:endParaRPr>
          </a:p>
        </p:txBody>
      </p:sp>
      <p:sp>
        <p:nvSpPr>
          <p:cNvPr id="109" name="同侧圆角矩形 108"/>
          <p:cNvSpPr/>
          <p:nvPr/>
        </p:nvSpPr>
        <p:spPr bwMode="auto">
          <a:xfrm>
            <a:off x="670691" y="2101565"/>
            <a:ext cx="2533156" cy="3384377"/>
          </a:xfrm>
          <a:prstGeom prst="round2SameRect">
            <a:avLst>
              <a:gd name="adj1" fmla="val 0"/>
              <a:gd name="adj2" fmla="val 0"/>
            </a:avLst>
          </a:prstGeom>
          <a:solidFill>
            <a:srgbClr val="F9F9F9"/>
          </a:solidFill>
          <a:ln w="9525" algn="ctr">
            <a:noFill/>
            <a:round/>
            <a:headEnd/>
            <a:tailEnd/>
          </a:ln>
          <a:effectLst>
            <a:softEdge rad="12700"/>
          </a:effectLst>
        </p:spPr>
        <p:txBody>
          <a:bodyPr wrap="none" lIns="72538" tIns="36270" rIns="72538" bIns="36270" anchor="ctr"/>
          <a:lstStyle/>
          <a:p>
            <a:pPr algn="ctr" defTabSz="725377" eaLnBrk="0" hangingPunct="0">
              <a:buSzPct val="60000"/>
              <a:defRPr/>
            </a:pPr>
            <a:endParaRPr lang="en-US" altLang="zh-CN" sz="900" kern="0" dirty="0">
              <a:solidFill>
                <a:srgbClr val="5F5F5F"/>
              </a:solidFill>
              <a:latin typeface="微软雅黑" pitchFamily="34" charset="-122"/>
              <a:ea typeface="微软雅黑" pitchFamily="34" charset="-122"/>
              <a:cs typeface="Arial" pitchFamily="34" charset="0"/>
            </a:endParaRPr>
          </a:p>
        </p:txBody>
      </p:sp>
      <p:sp>
        <p:nvSpPr>
          <p:cNvPr id="110" name="AutoShape 44"/>
          <p:cNvSpPr>
            <a:spLocks noChangeArrowheads="1"/>
          </p:cNvSpPr>
          <p:nvPr/>
        </p:nvSpPr>
        <p:spPr bwMode="auto">
          <a:xfrm>
            <a:off x="684212" y="1794222"/>
            <a:ext cx="2519635" cy="322751"/>
          </a:xfrm>
          <a:prstGeom prst="round2SameRect">
            <a:avLst>
              <a:gd name="adj1" fmla="val 0"/>
              <a:gd name="adj2" fmla="val 0"/>
            </a:avLst>
          </a:prstGeom>
          <a:solidFill>
            <a:schemeClr val="accent6">
              <a:lumMod val="60000"/>
              <a:lumOff val="40000"/>
            </a:schemeClr>
          </a:solidFill>
          <a:ln>
            <a:headEnd/>
            <a:tailEnd/>
          </a:ln>
          <a:effectLst/>
          <a:scene3d>
            <a:camera prst="orthographicFront">
              <a:rot lat="0" lon="0" rev="0"/>
            </a:camera>
            <a:lightRig rig="threePt" dir="t">
              <a:rot lat="0" lon="0" rev="1200000"/>
            </a:lightRig>
          </a:scene3d>
          <a:sp3d/>
          <a:extLst/>
        </p:spPr>
        <p:style>
          <a:lnRef idx="0">
            <a:schemeClr val="accent1"/>
          </a:lnRef>
          <a:fillRef idx="3">
            <a:schemeClr val="accent1"/>
          </a:fillRef>
          <a:effectRef idx="3">
            <a:schemeClr val="accent1"/>
          </a:effectRef>
          <a:fontRef idx="minor">
            <a:schemeClr val="lt1"/>
          </a:fontRef>
        </p:style>
        <p:txBody>
          <a:bodyPr wrap="square" lIns="17823" tIns="8911" rIns="17823" bIns="8911" anchor="ctr" anchorCtr="1">
            <a:noAutofit/>
          </a:bodyPr>
          <a:lstStyle/>
          <a:p>
            <a:pPr defTabSz="622111" eaLnBrk="0" hangingPunct="0">
              <a:buSzPct val="60000"/>
            </a:pPr>
            <a:r>
              <a:rPr lang="zh-CN" altLang="en-US" sz="1400" b="0" dirty="0">
                <a:solidFill>
                  <a:schemeClr val="tx1"/>
                </a:solidFill>
                <a:latin typeface="华文细黑" panose="02010600040101010101" pitchFamily="2" charset="-122"/>
                <a:ea typeface="华文细黑" panose="02010600040101010101" pitchFamily="2" charset="-122"/>
                <a:cs typeface="Arial" pitchFamily="34" charset="0"/>
              </a:rPr>
              <a:t>交付频率高，研发周期</a:t>
            </a:r>
            <a:r>
              <a:rPr lang="zh-CN" altLang="en-US" sz="1400" b="0" dirty="0" smtClean="0">
                <a:solidFill>
                  <a:schemeClr val="tx1"/>
                </a:solidFill>
                <a:latin typeface="华文细黑" panose="02010600040101010101" pitchFamily="2" charset="-122"/>
                <a:ea typeface="华文细黑" panose="02010600040101010101" pitchFamily="2" charset="-122"/>
                <a:cs typeface="Arial" pitchFamily="34" charset="0"/>
              </a:rPr>
              <a:t>短</a:t>
            </a:r>
            <a:endParaRPr lang="zh-CN" altLang="en-US" sz="1400" b="0" dirty="0">
              <a:solidFill>
                <a:schemeClr val="tx1"/>
              </a:solidFill>
              <a:latin typeface="华文细黑" panose="02010600040101010101" pitchFamily="2" charset="-122"/>
              <a:ea typeface="华文细黑" panose="02010600040101010101" pitchFamily="2" charset="-122"/>
              <a:cs typeface="Arial" pitchFamily="34" charset="0"/>
            </a:endParaRPr>
          </a:p>
        </p:txBody>
      </p:sp>
      <p:sp>
        <p:nvSpPr>
          <p:cNvPr id="111" name="TextBox 19"/>
          <p:cNvSpPr txBox="1"/>
          <p:nvPr/>
        </p:nvSpPr>
        <p:spPr>
          <a:xfrm>
            <a:off x="682804" y="3861083"/>
            <a:ext cx="2449036" cy="1441644"/>
          </a:xfrm>
          <a:prstGeom prst="rect">
            <a:avLst/>
          </a:prstGeom>
          <a:noFill/>
        </p:spPr>
        <p:txBody>
          <a:bodyPr wrap="square" lIns="96744" tIns="48371" rIns="96744" bIns="48371" rtlCol="0">
            <a:spAutoFit/>
          </a:bodyPr>
          <a:lstStyle/>
          <a:p>
            <a:pPr marL="188111" indent="-188111">
              <a:lnSpc>
                <a:spcPct val="140000"/>
              </a:lnSpc>
              <a:spcBef>
                <a:spcPts val="212"/>
              </a:spcBef>
              <a:buClr>
                <a:schemeClr val="tx1">
                  <a:lumMod val="50000"/>
                  <a:lumOff val="50000"/>
                </a:schemeClr>
              </a:buClr>
              <a:buSzPct val="60000"/>
              <a:buFont typeface="Wingdings" pitchFamily="2" charset="2"/>
              <a:buChar char="l"/>
            </a:pPr>
            <a:r>
              <a:rPr lang="zh-CN" altLang="en-US" sz="1200" b="0" dirty="0">
                <a:latin typeface="华文细黑" panose="02010600040101010101" pitchFamily="2" charset="-122"/>
                <a:ea typeface="华文细黑" panose="02010600040101010101" pitchFamily="2" charset="-122"/>
              </a:rPr>
              <a:t>市场变化快，产品盈利窗口窄</a:t>
            </a:r>
            <a:endParaRPr lang="en-US" altLang="zh-CN" sz="1200" b="0" dirty="0">
              <a:latin typeface="华文细黑" panose="02010600040101010101" pitchFamily="2" charset="-122"/>
              <a:ea typeface="华文细黑" panose="02010600040101010101" pitchFamily="2" charset="-122"/>
            </a:endParaRPr>
          </a:p>
          <a:p>
            <a:pPr marL="188111" indent="-188111">
              <a:lnSpc>
                <a:spcPct val="140000"/>
              </a:lnSpc>
              <a:spcBef>
                <a:spcPts val="212"/>
              </a:spcBef>
              <a:buClr>
                <a:schemeClr val="tx1">
                  <a:lumMod val="50000"/>
                  <a:lumOff val="50000"/>
                </a:schemeClr>
              </a:buClr>
              <a:buSzPct val="60000"/>
              <a:buFont typeface="Wingdings" pitchFamily="2" charset="2"/>
              <a:buChar char="l"/>
            </a:pPr>
            <a:r>
              <a:rPr lang="zh-CN" altLang="en-US" sz="1200" b="0" dirty="0">
                <a:latin typeface="华文细黑" panose="02010600040101010101" pitchFamily="2" charset="-122"/>
                <a:ea typeface="华文细黑" panose="02010600040101010101" pitchFamily="2" charset="-122"/>
              </a:rPr>
              <a:t>按需发布，一天交付多次，快速试错，快速反馈</a:t>
            </a:r>
            <a:endParaRPr lang="en-US" altLang="zh-CN" sz="1200" b="0" dirty="0">
              <a:latin typeface="华文细黑" panose="02010600040101010101" pitchFamily="2" charset="-122"/>
              <a:ea typeface="华文细黑" panose="02010600040101010101" pitchFamily="2" charset="-122"/>
            </a:endParaRPr>
          </a:p>
          <a:p>
            <a:pPr marL="188111" indent="-188111">
              <a:lnSpc>
                <a:spcPct val="140000"/>
              </a:lnSpc>
              <a:spcBef>
                <a:spcPts val="212"/>
              </a:spcBef>
              <a:buClr>
                <a:schemeClr val="tx1">
                  <a:lumMod val="50000"/>
                  <a:lumOff val="50000"/>
                </a:schemeClr>
              </a:buClr>
              <a:buSzPct val="60000"/>
              <a:buFont typeface="Wingdings" pitchFamily="2" charset="2"/>
              <a:buChar char="l"/>
            </a:pPr>
            <a:r>
              <a:rPr lang="zh-CN" altLang="en-US" sz="1200" b="0" dirty="0">
                <a:latin typeface="华文细黑" panose="02010600040101010101" pitchFamily="2" charset="-122"/>
                <a:ea typeface="华文细黑" panose="02010600040101010101" pitchFamily="2" charset="-122"/>
              </a:rPr>
              <a:t>持续快速创新，快速将</a:t>
            </a:r>
            <a:r>
              <a:rPr lang="en-US" altLang="zh-CN" sz="1200" b="0" dirty="0">
                <a:latin typeface="华文细黑" panose="02010600040101010101" pitchFamily="2" charset="-122"/>
                <a:ea typeface="华文细黑" panose="02010600040101010101" pitchFamily="2" charset="-122"/>
              </a:rPr>
              <a:t>idea</a:t>
            </a:r>
            <a:r>
              <a:rPr lang="zh-CN" altLang="en-US" sz="1200" b="0" dirty="0">
                <a:latin typeface="华文细黑" panose="02010600040101010101" pitchFamily="2" charset="-122"/>
                <a:ea typeface="华文细黑" panose="02010600040101010101" pitchFamily="2" charset="-122"/>
              </a:rPr>
              <a:t>转变为产品</a:t>
            </a:r>
            <a:endParaRPr lang="en-US" altLang="zh-CN" sz="1200" b="0" dirty="0">
              <a:latin typeface="华文细黑" panose="02010600040101010101" pitchFamily="2" charset="-122"/>
              <a:ea typeface="华文细黑" panose="02010600040101010101" pitchFamily="2" charset="-122"/>
            </a:endParaRPr>
          </a:p>
        </p:txBody>
      </p:sp>
      <p:sp>
        <p:nvSpPr>
          <p:cNvPr id="112" name="同侧圆角矩形 111"/>
          <p:cNvSpPr/>
          <p:nvPr/>
        </p:nvSpPr>
        <p:spPr bwMode="auto">
          <a:xfrm>
            <a:off x="3445024" y="2101566"/>
            <a:ext cx="2495013" cy="3384376"/>
          </a:xfrm>
          <a:prstGeom prst="round2SameRect">
            <a:avLst>
              <a:gd name="adj1" fmla="val 0"/>
              <a:gd name="adj2" fmla="val 0"/>
            </a:avLst>
          </a:prstGeom>
          <a:solidFill>
            <a:srgbClr val="F9F9F9"/>
          </a:solidFill>
          <a:ln w="9525" algn="ctr">
            <a:noFill/>
            <a:round/>
            <a:headEnd/>
            <a:tailEnd/>
          </a:ln>
          <a:effectLst>
            <a:softEdge rad="12700"/>
          </a:effectLst>
        </p:spPr>
        <p:txBody>
          <a:bodyPr wrap="none" lIns="72538" tIns="36270" rIns="72538" bIns="36270" anchor="ctr"/>
          <a:lstStyle/>
          <a:p>
            <a:pPr algn="ctr" defTabSz="725377" eaLnBrk="0" hangingPunct="0">
              <a:buSzPct val="60000"/>
              <a:defRPr/>
            </a:pPr>
            <a:endParaRPr lang="en-US" altLang="zh-CN" sz="900" kern="0" dirty="0">
              <a:solidFill>
                <a:srgbClr val="5F5F5F"/>
              </a:solidFill>
              <a:latin typeface="微软雅黑" pitchFamily="34" charset="-122"/>
              <a:ea typeface="微软雅黑" pitchFamily="34" charset="-122"/>
              <a:cs typeface="Arial" pitchFamily="34" charset="0"/>
            </a:endParaRPr>
          </a:p>
        </p:txBody>
      </p:sp>
      <p:pic>
        <p:nvPicPr>
          <p:cNvPr id="113" name="图片 112" descr="pur200802050014_H.JPG"/>
          <p:cNvPicPr preferRelativeResize="0">
            <a:picLocks/>
          </p:cNvPicPr>
          <p:nvPr/>
        </p:nvPicPr>
        <p:blipFill>
          <a:blip r:embed="rId3" cstate="print"/>
          <a:stretch>
            <a:fillRect/>
          </a:stretch>
        </p:blipFill>
        <p:spPr>
          <a:xfrm>
            <a:off x="6431445" y="2304715"/>
            <a:ext cx="2080759" cy="1407198"/>
          </a:xfrm>
          <a:prstGeom prst="rect">
            <a:avLst/>
          </a:prstGeom>
          <a:noFill/>
          <a:ln>
            <a:noFill/>
          </a:ln>
        </p:spPr>
      </p:pic>
      <p:sp>
        <p:nvSpPr>
          <p:cNvPr id="114" name="AutoShape 44"/>
          <p:cNvSpPr>
            <a:spLocks noChangeArrowheads="1"/>
          </p:cNvSpPr>
          <p:nvPr/>
        </p:nvSpPr>
        <p:spPr bwMode="auto">
          <a:xfrm>
            <a:off x="3446794" y="1794222"/>
            <a:ext cx="2493358" cy="322751"/>
          </a:xfrm>
          <a:prstGeom prst="round2SameRect">
            <a:avLst>
              <a:gd name="adj1" fmla="val 0"/>
              <a:gd name="adj2" fmla="val 0"/>
            </a:avLst>
          </a:prstGeom>
          <a:solidFill>
            <a:schemeClr val="accent6">
              <a:lumMod val="60000"/>
              <a:lumOff val="40000"/>
            </a:schemeClr>
          </a:solidFill>
          <a:ln>
            <a:headEnd/>
            <a:tailEnd/>
          </a:ln>
          <a:effectLst/>
          <a:scene3d>
            <a:camera prst="orthographicFront">
              <a:rot lat="0" lon="0" rev="0"/>
            </a:camera>
            <a:lightRig rig="threePt" dir="t">
              <a:rot lat="0" lon="0" rev="1200000"/>
            </a:lightRig>
          </a:scene3d>
          <a:sp3d/>
          <a:extLst/>
        </p:spPr>
        <p:style>
          <a:lnRef idx="0">
            <a:schemeClr val="accent1"/>
          </a:lnRef>
          <a:fillRef idx="3">
            <a:schemeClr val="accent1"/>
          </a:fillRef>
          <a:effectRef idx="3">
            <a:schemeClr val="accent1"/>
          </a:effectRef>
          <a:fontRef idx="minor">
            <a:schemeClr val="lt1"/>
          </a:fontRef>
        </p:style>
        <p:txBody>
          <a:bodyPr wrap="square" lIns="17823" tIns="8911" rIns="17823" bIns="8911" anchor="ctr" anchorCtr="1">
            <a:noAutofit/>
          </a:bodyPr>
          <a:lstStyle/>
          <a:p>
            <a:pPr defTabSz="622111" eaLnBrk="0" hangingPunct="0">
              <a:buSzPct val="60000"/>
            </a:pPr>
            <a:r>
              <a:rPr lang="zh-CN" altLang="en-US" sz="1400" b="0" dirty="0">
                <a:solidFill>
                  <a:schemeClr val="tx1"/>
                </a:solidFill>
                <a:latin typeface="华文细黑" panose="02010600040101010101" pitchFamily="2" charset="-122"/>
                <a:ea typeface="华文细黑" panose="02010600040101010101" pitchFamily="2" charset="-122"/>
                <a:cs typeface="Arial" pitchFamily="34" charset="0"/>
              </a:rPr>
              <a:t>跨地域协作多，研发平台复杂</a:t>
            </a:r>
            <a:endParaRPr lang="zh-CN" altLang="en-US" sz="1400" b="0" dirty="0">
              <a:solidFill>
                <a:schemeClr val="tx1"/>
              </a:solidFill>
              <a:latin typeface="华文细黑" panose="02010600040101010101" pitchFamily="2" charset="-122"/>
              <a:ea typeface="华文细黑" panose="02010600040101010101" pitchFamily="2" charset="-122"/>
            </a:endParaRPr>
          </a:p>
        </p:txBody>
      </p:sp>
      <p:sp>
        <p:nvSpPr>
          <p:cNvPr id="115" name="TextBox 23"/>
          <p:cNvSpPr txBox="1"/>
          <p:nvPr/>
        </p:nvSpPr>
        <p:spPr>
          <a:xfrm>
            <a:off x="3448087" y="3862195"/>
            <a:ext cx="2564073" cy="935737"/>
          </a:xfrm>
          <a:prstGeom prst="rect">
            <a:avLst/>
          </a:prstGeom>
          <a:noFill/>
        </p:spPr>
        <p:txBody>
          <a:bodyPr wrap="square" lIns="96744" tIns="48371" rIns="96744" bIns="48371" rtlCol="0">
            <a:spAutoFit/>
          </a:bodyPr>
          <a:lstStyle/>
          <a:p>
            <a:pPr marL="188111" indent="-188111">
              <a:lnSpc>
                <a:spcPct val="142000"/>
              </a:lnSpc>
              <a:spcBef>
                <a:spcPts val="212"/>
              </a:spcBef>
              <a:buClr>
                <a:schemeClr val="tx1">
                  <a:lumMod val="50000"/>
                  <a:lumOff val="50000"/>
                </a:schemeClr>
              </a:buClr>
              <a:buSzPct val="60000"/>
              <a:buFont typeface="Wingdings" pitchFamily="2" charset="2"/>
              <a:buChar char="l"/>
            </a:pPr>
            <a:r>
              <a:rPr lang="zh-CN" altLang="en-US" sz="1200" b="0" dirty="0">
                <a:latin typeface="华文细黑" panose="02010600040101010101" pitchFamily="2" charset="-122"/>
                <a:ea typeface="华文细黑" panose="02010600040101010101" pitchFamily="2" charset="-122"/>
              </a:rPr>
              <a:t>国际化、跨地域</a:t>
            </a:r>
            <a:r>
              <a:rPr lang="zh-CN" altLang="en-GB" sz="1200" b="0" dirty="0">
                <a:latin typeface="华文细黑" panose="02010600040101010101" pitchFamily="2" charset="-122"/>
                <a:ea typeface="华文细黑" panose="02010600040101010101" pitchFamily="2" charset="-122"/>
              </a:rPr>
              <a:t>团队沟通协作</a:t>
            </a:r>
            <a:r>
              <a:rPr lang="zh-CN" altLang="en-US" sz="1200" b="0" dirty="0">
                <a:latin typeface="华文细黑" panose="02010600040101010101" pitchFamily="2" charset="-122"/>
                <a:ea typeface="华文细黑" panose="02010600040101010101" pitchFamily="2" charset="-122"/>
              </a:rPr>
              <a:t>多</a:t>
            </a:r>
            <a:endParaRPr lang="en-US" altLang="zh-CN" sz="1200" b="0" dirty="0">
              <a:latin typeface="华文细黑" panose="02010600040101010101" pitchFamily="2" charset="-122"/>
              <a:ea typeface="华文细黑" panose="02010600040101010101" pitchFamily="2" charset="-122"/>
            </a:endParaRPr>
          </a:p>
          <a:p>
            <a:pPr marL="188111" indent="-188111">
              <a:lnSpc>
                <a:spcPct val="142000"/>
              </a:lnSpc>
              <a:spcBef>
                <a:spcPts val="212"/>
              </a:spcBef>
              <a:buClr>
                <a:schemeClr val="tx1">
                  <a:lumMod val="50000"/>
                  <a:lumOff val="50000"/>
                </a:schemeClr>
              </a:buClr>
              <a:buSzPct val="60000"/>
              <a:buFont typeface="Wingdings" pitchFamily="2" charset="2"/>
              <a:buChar char="l"/>
            </a:pPr>
            <a:r>
              <a:rPr lang="zh-CN" altLang="en-US" sz="1200" b="0" dirty="0">
                <a:solidFill>
                  <a:schemeClr val="tx1"/>
                </a:solidFill>
                <a:latin typeface="华文细黑" panose="02010600040101010101" pitchFamily="2" charset="-122"/>
                <a:ea typeface="华文细黑" panose="02010600040101010101" pitchFamily="2" charset="-122"/>
              </a:rPr>
              <a:t>新技术、新语言学习曲线长</a:t>
            </a:r>
            <a:endParaRPr lang="en-US" altLang="zh-CN" sz="1200" b="0" dirty="0">
              <a:solidFill>
                <a:schemeClr val="tx1"/>
              </a:solidFill>
              <a:latin typeface="华文细黑" panose="02010600040101010101" pitchFamily="2" charset="-122"/>
              <a:ea typeface="华文细黑" panose="02010600040101010101" pitchFamily="2" charset="-122"/>
            </a:endParaRPr>
          </a:p>
          <a:p>
            <a:pPr marL="188111" indent="-188111">
              <a:lnSpc>
                <a:spcPct val="142000"/>
              </a:lnSpc>
              <a:spcBef>
                <a:spcPts val="212"/>
              </a:spcBef>
              <a:buClr>
                <a:schemeClr val="tx1">
                  <a:lumMod val="50000"/>
                  <a:lumOff val="50000"/>
                </a:schemeClr>
              </a:buClr>
              <a:buSzPct val="60000"/>
              <a:buFont typeface="Wingdings" pitchFamily="2" charset="2"/>
              <a:buChar char="l"/>
            </a:pPr>
            <a:r>
              <a:rPr lang="zh-CN" altLang="en-US" sz="1200" b="0" dirty="0">
                <a:solidFill>
                  <a:schemeClr val="tx1"/>
                </a:solidFill>
                <a:latin typeface="华文细黑" panose="02010600040101010101" pitchFamily="2" charset="-122"/>
                <a:ea typeface="华文细黑" panose="02010600040101010101" pitchFamily="2" charset="-122"/>
              </a:rPr>
              <a:t>工具部署和维护低效、复杂</a:t>
            </a:r>
            <a:endParaRPr lang="en-US" altLang="zh-CN" sz="1200" b="0" dirty="0">
              <a:solidFill>
                <a:schemeClr val="tx1"/>
              </a:solidFill>
              <a:latin typeface="华文细黑" panose="02010600040101010101" pitchFamily="2" charset="-122"/>
              <a:ea typeface="华文细黑" panose="02010600040101010101" pitchFamily="2" charset="-122"/>
            </a:endParaRPr>
          </a:p>
        </p:txBody>
      </p:sp>
      <p:sp>
        <p:nvSpPr>
          <p:cNvPr id="116" name="同侧圆角矩形 115"/>
          <p:cNvSpPr/>
          <p:nvPr/>
        </p:nvSpPr>
        <p:spPr bwMode="auto">
          <a:xfrm>
            <a:off x="6181214" y="2101565"/>
            <a:ext cx="2452678" cy="3384377"/>
          </a:xfrm>
          <a:prstGeom prst="round2SameRect">
            <a:avLst>
              <a:gd name="adj1" fmla="val 0"/>
              <a:gd name="adj2" fmla="val 0"/>
            </a:avLst>
          </a:prstGeom>
          <a:solidFill>
            <a:srgbClr val="F9F9F9"/>
          </a:solidFill>
          <a:ln w="9525" algn="ctr">
            <a:noFill/>
            <a:round/>
            <a:headEnd/>
            <a:tailEnd/>
          </a:ln>
          <a:effectLst>
            <a:softEdge rad="12700"/>
          </a:effectLst>
        </p:spPr>
        <p:txBody>
          <a:bodyPr wrap="none" lIns="72538" tIns="36270" rIns="72538" bIns="36270" anchor="ctr"/>
          <a:lstStyle/>
          <a:p>
            <a:pPr algn="ctr" defTabSz="725377" eaLnBrk="0" hangingPunct="0">
              <a:buSzPct val="60000"/>
              <a:defRPr/>
            </a:pPr>
            <a:endParaRPr lang="en-US" altLang="zh-CN" sz="900" kern="0" dirty="0">
              <a:solidFill>
                <a:srgbClr val="5F5F5F"/>
              </a:solidFill>
              <a:latin typeface="微软雅黑" pitchFamily="34" charset="-122"/>
              <a:ea typeface="微软雅黑" pitchFamily="34" charset="-122"/>
              <a:cs typeface="Arial" pitchFamily="34" charset="0"/>
            </a:endParaRPr>
          </a:p>
        </p:txBody>
      </p:sp>
      <p:sp>
        <p:nvSpPr>
          <p:cNvPr id="117" name="AutoShape 44"/>
          <p:cNvSpPr>
            <a:spLocks noChangeArrowheads="1"/>
          </p:cNvSpPr>
          <p:nvPr/>
        </p:nvSpPr>
        <p:spPr bwMode="auto">
          <a:xfrm>
            <a:off x="6183099" y="1778814"/>
            <a:ext cx="2450793" cy="322751"/>
          </a:xfrm>
          <a:prstGeom prst="round2SameRect">
            <a:avLst>
              <a:gd name="adj1" fmla="val 0"/>
              <a:gd name="adj2" fmla="val 0"/>
            </a:avLst>
          </a:prstGeom>
          <a:solidFill>
            <a:schemeClr val="accent6">
              <a:lumMod val="60000"/>
              <a:lumOff val="40000"/>
            </a:schemeClr>
          </a:solidFill>
          <a:ln>
            <a:headEnd/>
            <a:tailEnd/>
          </a:ln>
          <a:effectLst/>
          <a:scene3d>
            <a:camera prst="orthographicFront">
              <a:rot lat="0" lon="0" rev="0"/>
            </a:camera>
            <a:lightRig rig="threePt" dir="t">
              <a:rot lat="0" lon="0" rev="1200000"/>
            </a:lightRig>
          </a:scene3d>
          <a:sp3d/>
          <a:extLst/>
        </p:spPr>
        <p:style>
          <a:lnRef idx="0">
            <a:schemeClr val="accent1"/>
          </a:lnRef>
          <a:fillRef idx="3">
            <a:schemeClr val="accent1"/>
          </a:fillRef>
          <a:effectRef idx="3">
            <a:schemeClr val="accent1"/>
          </a:effectRef>
          <a:fontRef idx="minor">
            <a:schemeClr val="lt1"/>
          </a:fontRef>
        </p:style>
        <p:txBody>
          <a:bodyPr wrap="square" lIns="17823" tIns="8911" rIns="17823" bIns="8911" anchor="ctr" anchorCtr="1">
            <a:noAutofit/>
          </a:bodyPr>
          <a:lstStyle/>
          <a:p>
            <a:pPr defTabSz="622111" eaLnBrk="0" hangingPunct="0">
              <a:buSzPct val="60000"/>
            </a:pPr>
            <a:r>
              <a:rPr lang="zh-CN" altLang="en-US" sz="1400" b="0" dirty="0">
                <a:solidFill>
                  <a:schemeClr val="tx1"/>
                </a:solidFill>
                <a:latin typeface="华文细黑" panose="02010600040101010101" pitchFamily="2" charset="-122"/>
                <a:ea typeface="华文细黑" panose="02010600040101010101" pitchFamily="2" charset="-122"/>
                <a:cs typeface="Arial" pitchFamily="34" charset="0"/>
              </a:rPr>
              <a:t>开放与安全要求高</a:t>
            </a:r>
          </a:p>
        </p:txBody>
      </p:sp>
      <p:sp>
        <p:nvSpPr>
          <p:cNvPr id="118" name="TextBox 26"/>
          <p:cNvSpPr txBox="1"/>
          <p:nvPr/>
        </p:nvSpPr>
        <p:spPr>
          <a:xfrm>
            <a:off x="6194054" y="3862474"/>
            <a:ext cx="2407050" cy="1172340"/>
          </a:xfrm>
          <a:prstGeom prst="rect">
            <a:avLst/>
          </a:prstGeom>
          <a:noFill/>
        </p:spPr>
        <p:txBody>
          <a:bodyPr wrap="square" lIns="96744" tIns="48371" rIns="96744" bIns="48371" rtlCol="0">
            <a:spAutoFit/>
          </a:bodyPr>
          <a:lstStyle/>
          <a:p>
            <a:pPr marL="188111" indent="-188111">
              <a:lnSpc>
                <a:spcPct val="142000"/>
              </a:lnSpc>
              <a:spcBef>
                <a:spcPts val="212"/>
              </a:spcBef>
              <a:buClr>
                <a:schemeClr val="tx1">
                  <a:lumMod val="50000"/>
                  <a:lumOff val="50000"/>
                </a:schemeClr>
              </a:buClr>
              <a:buSzPct val="60000"/>
              <a:buFont typeface="Wingdings" pitchFamily="2" charset="2"/>
              <a:buChar char="l"/>
            </a:pPr>
            <a:r>
              <a:rPr lang="zh-CN" altLang="en-US" sz="1200" b="0" dirty="0">
                <a:solidFill>
                  <a:schemeClr val="tx1"/>
                </a:solidFill>
                <a:latin typeface="华文细黑" panose="02010600040101010101" pitchFamily="2" charset="-122"/>
                <a:ea typeface="华文细黑" panose="02010600040101010101" pitchFamily="2" charset="-122"/>
              </a:rPr>
              <a:t>平台开放，能与其它平台进行对接或数据交互</a:t>
            </a:r>
            <a:endParaRPr lang="en-US" altLang="zh-CN" sz="1200" b="0" dirty="0">
              <a:solidFill>
                <a:schemeClr val="tx1"/>
              </a:solidFill>
              <a:latin typeface="华文细黑" panose="02010600040101010101" pitchFamily="2" charset="-122"/>
              <a:ea typeface="华文细黑" panose="02010600040101010101" pitchFamily="2" charset="-122"/>
            </a:endParaRPr>
          </a:p>
          <a:p>
            <a:pPr marL="188111" indent="-188111">
              <a:lnSpc>
                <a:spcPct val="142000"/>
              </a:lnSpc>
              <a:spcBef>
                <a:spcPts val="212"/>
              </a:spcBef>
              <a:buClr>
                <a:schemeClr val="tx1">
                  <a:lumMod val="50000"/>
                  <a:lumOff val="50000"/>
                </a:schemeClr>
              </a:buClr>
              <a:buSzPct val="60000"/>
              <a:buFont typeface="Wingdings" pitchFamily="2" charset="2"/>
              <a:buChar char="l"/>
            </a:pPr>
            <a:r>
              <a:rPr lang="zh-CN" altLang="en-US" sz="1200" b="0" dirty="0">
                <a:solidFill>
                  <a:schemeClr val="tx1"/>
                </a:solidFill>
                <a:latin typeface="华文细黑" panose="02010600040101010101" pitchFamily="2" charset="-122"/>
                <a:ea typeface="华文细黑" panose="02010600040101010101" pitchFamily="2" charset="-122"/>
              </a:rPr>
              <a:t>数据在传输与存储上要求安全并且可靠</a:t>
            </a:r>
            <a:endParaRPr lang="en-US" altLang="zh-CN" sz="1200" b="0" dirty="0">
              <a:solidFill>
                <a:schemeClr val="tx1"/>
              </a:solidFill>
              <a:latin typeface="华文细黑" panose="02010600040101010101" pitchFamily="2" charset="-122"/>
              <a:ea typeface="华文细黑" panose="02010600040101010101" pitchFamily="2" charset="-122"/>
            </a:endParaRPr>
          </a:p>
        </p:txBody>
      </p:sp>
      <p:pic>
        <p:nvPicPr>
          <p:cNvPr id="119" name="Picture 3"/>
          <p:cNvPicPr>
            <a:picLocks noChangeAspect="1" noChangeArrowheads="1"/>
          </p:cNvPicPr>
          <p:nvPr/>
        </p:nvPicPr>
        <p:blipFill>
          <a:blip r:embed="rId4" cstate="print"/>
          <a:srcRect/>
          <a:stretch>
            <a:fillRect/>
          </a:stretch>
        </p:blipFill>
        <p:spPr bwMode="auto">
          <a:xfrm>
            <a:off x="785141" y="2302723"/>
            <a:ext cx="2304256" cy="1426092"/>
          </a:xfrm>
          <a:prstGeom prst="rect">
            <a:avLst/>
          </a:prstGeom>
          <a:noFill/>
          <a:ln w="9525">
            <a:noFill/>
            <a:miter lim="800000"/>
            <a:headEnd/>
            <a:tailEnd/>
          </a:ln>
        </p:spPr>
      </p:pic>
      <p:pic>
        <p:nvPicPr>
          <p:cNvPr id="120" name="图片 119"/>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6309758" y="2305994"/>
            <a:ext cx="2202446" cy="1470532"/>
          </a:xfrm>
          <a:prstGeom prst="rect">
            <a:avLst/>
          </a:prstGeom>
          <a:noFill/>
          <a:ln>
            <a:noFill/>
          </a:ln>
        </p:spPr>
      </p:pic>
      <p:pic>
        <p:nvPicPr>
          <p:cNvPr id="121"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563888" y="2304715"/>
            <a:ext cx="2232248" cy="1489706"/>
          </a:xfrm>
          <a:prstGeom prst="rect">
            <a:avLst/>
          </a:prstGeom>
          <a:noFill/>
          <a:ln w="9525">
            <a:noFill/>
            <a:miter lim="800000"/>
            <a:headEnd/>
            <a:tailEnd/>
          </a:ln>
        </p:spPr>
      </p:pic>
    </p:spTree>
    <p:extLst>
      <p:ext uri="{BB962C8B-B14F-4D97-AF65-F5344CB8AC3E}">
        <p14:creationId xmlns:p14="http://schemas.microsoft.com/office/powerpoint/2010/main" val="7977863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616421"/>
            <a:ext cx="7713662" cy="868363"/>
          </a:xfrm>
        </p:spPr>
        <p:txBody>
          <a:bodyPr/>
          <a:lstStyle/>
          <a:p>
            <a:r>
              <a:rPr lang="zh-CN" altLang="en-US" dirty="0">
                <a:solidFill>
                  <a:schemeClr val="tx2"/>
                </a:solidFill>
                <a:latin typeface="+mj-ea"/>
              </a:rPr>
              <a:t>软件企业的竞争已经从单一产品竞争演进到生态联盟竞争</a:t>
            </a:r>
          </a:p>
        </p:txBody>
      </p:sp>
      <p:cxnSp>
        <p:nvCxnSpPr>
          <p:cNvPr id="4" name="直接连接符 5"/>
          <p:cNvCxnSpPr>
            <a:cxnSpLocks noChangeShapeType="1"/>
          </p:cNvCxnSpPr>
          <p:nvPr/>
        </p:nvCxnSpPr>
        <p:spPr bwMode="auto">
          <a:xfrm>
            <a:off x="719572" y="4401108"/>
            <a:ext cx="7884876" cy="36004"/>
          </a:xfrm>
          <a:prstGeom prst="line">
            <a:avLst/>
          </a:prstGeom>
          <a:noFill/>
          <a:ln w="38100">
            <a:solidFill>
              <a:srgbClr val="009999"/>
            </a:solidFill>
            <a:round/>
            <a:headEnd/>
            <a:tailEnd/>
          </a:ln>
          <a:extLst>
            <a:ext uri="{909E8E84-426E-40DD-AFC4-6F175D3DCCD1}">
              <a14:hiddenFill xmlns:a14="http://schemas.microsoft.com/office/drawing/2010/main">
                <a:noFill/>
              </a14:hiddenFill>
            </a:ext>
          </a:extLst>
        </p:spPr>
      </p:cxnSp>
      <p:cxnSp>
        <p:nvCxnSpPr>
          <p:cNvPr id="5" name="直接连接符 6"/>
          <p:cNvCxnSpPr>
            <a:cxnSpLocks noChangeShapeType="1"/>
          </p:cNvCxnSpPr>
          <p:nvPr/>
        </p:nvCxnSpPr>
        <p:spPr bwMode="auto">
          <a:xfrm>
            <a:off x="719572" y="4941168"/>
            <a:ext cx="7884876" cy="0"/>
          </a:xfrm>
          <a:prstGeom prst="line">
            <a:avLst/>
          </a:prstGeom>
          <a:noFill/>
          <a:ln w="38100">
            <a:solidFill>
              <a:srgbClr val="009999"/>
            </a:solidFill>
            <a:round/>
            <a:headEnd/>
            <a:tailEnd/>
          </a:ln>
          <a:extLst>
            <a:ext uri="{909E8E84-426E-40DD-AFC4-6F175D3DCCD1}">
              <a14:hiddenFill xmlns:a14="http://schemas.microsoft.com/office/drawing/2010/main">
                <a:noFill/>
              </a14:hiddenFill>
            </a:ext>
          </a:extLst>
        </p:spPr>
      </p:cxnSp>
      <p:sp>
        <p:nvSpPr>
          <p:cNvPr id="6" name="TextBox 9"/>
          <p:cNvSpPr txBox="1">
            <a:spLocks noChangeArrowheads="1"/>
          </p:cNvSpPr>
          <p:nvPr/>
        </p:nvSpPr>
        <p:spPr bwMode="auto">
          <a:xfrm>
            <a:off x="2468165" y="4509120"/>
            <a:ext cx="4326732" cy="307777"/>
          </a:xfrm>
          <a:prstGeom prst="rect">
            <a:avLst/>
          </a:prstGeom>
          <a:noFill/>
          <a:ln w="9525">
            <a:no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 typeface="Arial" charset="0"/>
              <a:buNone/>
            </a:pPr>
            <a:r>
              <a:rPr lang="zh-CN" altLang="en-US" sz="1400" dirty="0" smtClean="0">
                <a:latin typeface="+mn-lt"/>
                <a:ea typeface="+mn-ea"/>
              </a:rPr>
              <a:t>公共联接平台</a:t>
            </a:r>
            <a:endParaRPr lang="zh-CN" altLang="en-US" sz="1400" dirty="0">
              <a:latin typeface="+mn-lt"/>
              <a:ea typeface="+mn-ea"/>
            </a:endParaRPr>
          </a:p>
        </p:txBody>
      </p:sp>
      <p:cxnSp>
        <p:nvCxnSpPr>
          <p:cNvPr id="18" name="直接连接符 36"/>
          <p:cNvCxnSpPr>
            <a:cxnSpLocks noChangeShapeType="1"/>
          </p:cNvCxnSpPr>
          <p:nvPr/>
        </p:nvCxnSpPr>
        <p:spPr bwMode="auto">
          <a:xfrm>
            <a:off x="2519772" y="3789040"/>
            <a:ext cx="0" cy="612068"/>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cxnSp>
        <p:nvCxnSpPr>
          <p:cNvPr id="19" name="直接连接符 37"/>
          <p:cNvCxnSpPr>
            <a:cxnSpLocks noChangeShapeType="1"/>
          </p:cNvCxnSpPr>
          <p:nvPr/>
        </p:nvCxnSpPr>
        <p:spPr bwMode="auto">
          <a:xfrm>
            <a:off x="3707904" y="3789040"/>
            <a:ext cx="0" cy="630237"/>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cxnSp>
        <p:nvCxnSpPr>
          <p:cNvPr id="20" name="直接连接符 38"/>
          <p:cNvCxnSpPr>
            <a:cxnSpLocks noChangeShapeType="1"/>
          </p:cNvCxnSpPr>
          <p:nvPr/>
        </p:nvCxnSpPr>
        <p:spPr bwMode="auto">
          <a:xfrm>
            <a:off x="1223628" y="3804977"/>
            <a:ext cx="0" cy="596131"/>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cxnSp>
        <p:nvCxnSpPr>
          <p:cNvPr id="21" name="直接连接符 39"/>
          <p:cNvCxnSpPr>
            <a:cxnSpLocks noChangeShapeType="1"/>
          </p:cNvCxnSpPr>
          <p:nvPr/>
        </p:nvCxnSpPr>
        <p:spPr bwMode="auto">
          <a:xfrm>
            <a:off x="5004048" y="3789040"/>
            <a:ext cx="0" cy="63182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cxnSp>
        <p:nvCxnSpPr>
          <p:cNvPr id="22" name="直接连接符 40"/>
          <p:cNvCxnSpPr>
            <a:cxnSpLocks noChangeShapeType="1"/>
          </p:cNvCxnSpPr>
          <p:nvPr/>
        </p:nvCxnSpPr>
        <p:spPr bwMode="auto">
          <a:xfrm>
            <a:off x="6300192" y="3789040"/>
            <a:ext cx="0" cy="630237"/>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cxnSp>
        <p:nvCxnSpPr>
          <p:cNvPr id="23" name="直接连接符 41"/>
          <p:cNvCxnSpPr>
            <a:cxnSpLocks noChangeShapeType="1"/>
          </p:cNvCxnSpPr>
          <p:nvPr/>
        </p:nvCxnSpPr>
        <p:spPr bwMode="auto">
          <a:xfrm>
            <a:off x="7308304" y="3789040"/>
            <a:ext cx="0" cy="63182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cxnSp>
        <p:nvCxnSpPr>
          <p:cNvPr id="24" name="直接连接符 42"/>
          <p:cNvCxnSpPr>
            <a:cxnSpLocks noChangeShapeType="1"/>
          </p:cNvCxnSpPr>
          <p:nvPr/>
        </p:nvCxnSpPr>
        <p:spPr bwMode="auto">
          <a:xfrm>
            <a:off x="1220788" y="4956870"/>
            <a:ext cx="0" cy="52546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cxnSp>
        <p:nvCxnSpPr>
          <p:cNvPr id="25" name="直接连接符 46"/>
          <p:cNvCxnSpPr>
            <a:cxnSpLocks noChangeShapeType="1"/>
          </p:cNvCxnSpPr>
          <p:nvPr/>
        </p:nvCxnSpPr>
        <p:spPr bwMode="auto">
          <a:xfrm>
            <a:off x="2871788" y="4956870"/>
            <a:ext cx="0" cy="52546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cxnSp>
        <p:nvCxnSpPr>
          <p:cNvPr id="26" name="直接连接符 47"/>
          <p:cNvCxnSpPr>
            <a:cxnSpLocks noChangeShapeType="1"/>
          </p:cNvCxnSpPr>
          <p:nvPr/>
        </p:nvCxnSpPr>
        <p:spPr bwMode="auto">
          <a:xfrm>
            <a:off x="4411663" y="4956870"/>
            <a:ext cx="0" cy="52546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cxnSp>
        <p:nvCxnSpPr>
          <p:cNvPr id="27" name="直接连接符 48"/>
          <p:cNvCxnSpPr>
            <a:cxnSpLocks noChangeShapeType="1"/>
          </p:cNvCxnSpPr>
          <p:nvPr/>
        </p:nvCxnSpPr>
        <p:spPr bwMode="auto">
          <a:xfrm>
            <a:off x="6116151" y="4956870"/>
            <a:ext cx="0" cy="52546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cxnSp>
        <p:nvCxnSpPr>
          <p:cNvPr id="28" name="直接连接符 49"/>
          <p:cNvCxnSpPr>
            <a:cxnSpLocks noChangeShapeType="1"/>
          </p:cNvCxnSpPr>
          <p:nvPr/>
        </p:nvCxnSpPr>
        <p:spPr bwMode="auto">
          <a:xfrm>
            <a:off x="7668344" y="4956870"/>
            <a:ext cx="0" cy="52546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cxnSp>
        <p:nvCxnSpPr>
          <p:cNvPr id="29" name="直接连接符 44"/>
          <p:cNvCxnSpPr>
            <a:cxnSpLocks noChangeShapeType="1"/>
          </p:cNvCxnSpPr>
          <p:nvPr/>
        </p:nvCxnSpPr>
        <p:spPr bwMode="auto">
          <a:xfrm>
            <a:off x="8244408" y="3789040"/>
            <a:ext cx="0" cy="630237"/>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cxnSp>
      <p:sp>
        <p:nvSpPr>
          <p:cNvPr id="31" name="TextBox 52"/>
          <p:cNvSpPr txBox="1">
            <a:spLocks noChangeArrowheads="1"/>
          </p:cNvSpPr>
          <p:nvPr/>
        </p:nvSpPr>
        <p:spPr bwMode="auto">
          <a:xfrm>
            <a:off x="575556" y="2024844"/>
            <a:ext cx="2625093"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1" tIns="48385" rIns="96771" bIns="48385">
            <a:spAutoFit/>
          </a:bodyPr>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marL="285750" indent="-285750" eaLnBrk="1" hangingPunct="1">
              <a:spcBef>
                <a:spcPct val="0"/>
              </a:spcBef>
              <a:buClr>
                <a:schemeClr val="bg1">
                  <a:lumMod val="50000"/>
                </a:schemeClr>
              </a:buClr>
              <a:buSzPct val="60000"/>
              <a:buFont typeface="Wingdings" panose="05000000000000000000" pitchFamily="2" charset="2"/>
              <a:buChar char="l"/>
            </a:pPr>
            <a:r>
              <a:rPr lang="zh-CN" altLang="en-US" sz="1400" dirty="0" smtClean="0">
                <a:latin typeface="华文细黑" pitchFamily="2" charset="-122"/>
                <a:ea typeface="华文细黑" pitchFamily="2" charset="-122"/>
              </a:rPr>
              <a:t>  软件需求方与软件提供方、软件提供方之间更好地协作，以共同把握需求、进度、质量以及风险</a:t>
            </a:r>
            <a:endParaRPr lang="en-US" altLang="zh-CN" sz="1400" dirty="0">
              <a:latin typeface="华文细黑" pitchFamily="2" charset="-122"/>
              <a:ea typeface="华文细黑" pitchFamily="2" charset="-122"/>
            </a:endParaRPr>
          </a:p>
        </p:txBody>
      </p:sp>
      <p:sp>
        <p:nvSpPr>
          <p:cNvPr id="32" name="TextBox 53"/>
          <p:cNvSpPr txBox="1">
            <a:spLocks noChangeArrowheads="1"/>
          </p:cNvSpPr>
          <p:nvPr/>
        </p:nvSpPr>
        <p:spPr bwMode="auto">
          <a:xfrm>
            <a:off x="3491880" y="2024844"/>
            <a:ext cx="2808312" cy="959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1" tIns="48385" rIns="96771" bIns="48385">
            <a:spAutoFit/>
          </a:bodyPr>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marL="285750" indent="-285750">
              <a:spcBef>
                <a:spcPct val="0"/>
              </a:spcBef>
              <a:buClr>
                <a:schemeClr val="bg1">
                  <a:lumMod val="50000"/>
                </a:schemeClr>
              </a:buClr>
              <a:buSzPct val="60000"/>
              <a:buFont typeface="Wingdings" panose="05000000000000000000" pitchFamily="2" charset="2"/>
              <a:buChar char="l"/>
            </a:pPr>
            <a:r>
              <a:rPr lang="zh-CN" altLang="en-US" sz="1400" dirty="0">
                <a:latin typeface="华文细黑" pitchFamily="2" charset="-122"/>
                <a:ea typeface="华文细黑" pitchFamily="2" charset="-122"/>
              </a:rPr>
              <a:t>  软件园区、孵化器向软服务转型，整合在园企业优势，并为企业提供研发架构、质量、工具等方面的服务与经验</a:t>
            </a:r>
            <a:endParaRPr lang="en-US" altLang="zh-CN" sz="1400" dirty="0">
              <a:latin typeface="华文细黑" pitchFamily="2" charset="-122"/>
              <a:ea typeface="华文细黑" pitchFamily="2" charset="-122"/>
            </a:endParaRPr>
          </a:p>
        </p:txBody>
      </p:sp>
      <p:sp>
        <p:nvSpPr>
          <p:cNvPr id="33" name="TextBox 58"/>
          <p:cNvSpPr txBox="1">
            <a:spLocks noChangeArrowheads="1"/>
          </p:cNvSpPr>
          <p:nvPr/>
        </p:nvSpPr>
        <p:spPr bwMode="auto">
          <a:xfrm>
            <a:off x="6336197" y="2024844"/>
            <a:ext cx="2232248" cy="117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1" tIns="48385" rIns="96771" bIns="48385">
            <a:spAutoFit/>
          </a:bodyPr>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marL="285750" indent="-285750" eaLnBrk="1" hangingPunct="1">
              <a:spcBef>
                <a:spcPct val="0"/>
              </a:spcBef>
              <a:buClr>
                <a:schemeClr val="bg1">
                  <a:lumMod val="50000"/>
                </a:schemeClr>
              </a:buClr>
              <a:buSzPct val="60000"/>
              <a:buFont typeface="Wingdings" panose="05000000000000000000" pitchFamily="2" charset="2"/>
              <a:buChar char="l"/>
            </a:pPr>
            <a:r>
              <a:rPr lang="en-US" altLang="zh-CN" sz="1400" dirty="0">
                <a:latin typeface="华文细黑" pitchFamily="2" charset="-122"/>
                <a:ea typeface="华文细黑" pitchFamily="2" charset="-122"/>
              </a:rPr>
              <a:t> </a:t>
            </a:r>
            <a:r>
              <a:rPr lang="zh-CN" altLang="en-US" sz="1400" dirty="0">
                <a:latin typeface="华文细黑" pitchFamily="2" charset="-122"/>
                <a:ea typeface="华文细黑" pitchFamily="2" charset="-122"/>
              </a:rPr>
              <a:t>高校、培训机构等与产业需求密切衔接，培养符合产业需求并具有工程化实战能力的人才</a:t>
            </a:r>
            <a:endParaRPr lang="en-US" altLang="zh-CN" sz="1400" dirty="0">
              <a:latin typeface="华文细黑" pitchFamily="2" charset="-122"/>
              <a:ea typeface="华文细黑" pitchFamily="2" charset="-122"/>
            </a:endParaRPr>
          </a:p>
        </p:txBody>
      </p:sp>
      <p:cxnSp>
        <p:nvCxnSpPr>
          <p:cNvPr id="34" name="直接连接符 60"/>
          <p:cNvCxnSpPr>
            <a:cxnSpLocks noChangeShapeType="1"/>
          </p:cNvCxnSpPr>
          <p:nvPr/>
        </p:nvCxnSpPr>
        <p:spPr bwMode="auto">
          <a:xfrm>
            <a:off x="3491880" y="2094669"/>
            <a:ext cx="0" cy="911225"/>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cxnSp>
      <p:cxnSp>
        <p:nvCxnSpPr>
          <p:cNvPr id="35" name="直接连接符 61"/>
          <p:cNvCxnSpPr>
            <a:cxnSpLocks noChangeShapeType="1"/>
          </p:cNvCxnSpPr>
          <p:nvPr/>
        </p:nvCxnSpPr>
        <p:spPr bwMode="auto">
          <a:xfrm>
            <a:off x="6300192" y="2096852"/>
            <a:ext cx="0" cy="911225"/>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cxnSp>
      <p:sp>
        <p:nvSpPr>
          <p:cNvPr id="7" name="圆角矩形 11"/>
          <p:cNvSpPr>
            <a:spLocks noChangeArrowheads="1"/>
          </p:cNvSpPr>
          <p:nvPr/>
        </p:nvSpPr>
        <p:spPr bwMode="auto">
          <a:xfrm>
            <a:off x="1963632" y="3196965"/>
            <a:ext cx="1096201" cy="587376"/>
          </a:xfrm>
          <a:prstGeom prst="roundRect">
            <a:avLst>
              <a:gd name="adj" fmla="val 16667"/>
            </a:avLst>
          </a:prstGeom>
          <a:solidFill>
            <a:srgbClr val="E7CCC7"/>
          </a:solidFill>
          <a:ln w="9525">
            <a:solidFill>
              <a:srgbClr val="969696"/>
            </a:solidFill>
            <a:round/>
            <a:headEnd/>
            <a:tailEnd/>
          </a:ln>
        </p:spPr>
        <p:txBody>
          <a:bodyPr anchor="ctr" anchorCtr="1"/>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Tx/>
              <a:buNone/>
            </a:pPr>
            <a:r>
              <a:rPr lang="zh-CN" altLang="en-US" sz="1100" dirty="0">
                <a:solidFill>
                  <a:srgbClr val="000000"/>
                </a:solidFill>
                <a:latin typeface="+mn-lt"/>
                <a:ea typeface="+mn-ea"/>
                <a:cs typeface="华文细黑" charset="-122"/>
                <a:sym typeface="Lucida Grande" charset="0"/>
              </a:rPr>
              <a:t>企业</a:t>
            </a:r>
            <a:r>
              <a:rPr lang="en-US" altLang="zh-CN" sz="1100" dirty="0">
                <a:latin typeface="+mn-lt"/>
                <a:ea typeface="+mn-ea"/>
                <a:cs typeface="华文细黑" charset="-122"/>
                <a:sym typeface="Lucida Grande" charset="0"/>
              </a:rPr>
              <a:t>B</a:t>
            </a:r>
            <a:endParaRPr lang="en-US" altLang="zh-CN" sz="1100" dirty="0">
              <a:solidFill>
                <a:srgbClr val="000000"/>
              </a:solidFill>
              <a:latin typeface="+mn-lt"/>
              <a:ea typeface="+mn-ea"/>
              <a:cs typeface="华文细黑" charset="-122"/>
              <a:sym typeface="Lucida Grande" charset="0"/>
            </a:endParaRPr>
          </a:p>
          <a:p>
            <a:pPr algn="ctr" eaLnBrk="1" hangingPunct="1">
              <a:spcBef>
                <a:spcPct val="0"/>
              </a:spcBef>
              <a:buFontTx/>
              <a:buNone/>
            </a:pPr>
            <a:r>
              <a:rPr lang="zh-CN" altLang="en-US" sz="1100" dirty="0">
                <a:latin typeface="+mn-lt"/>
                <a:ea typeface="+mn-ea"/>
                <a:cs typeface="华文细黑" charset="-122"/>
                <a:sym typeface="Lucida Grande" charset="0"/>
              </a:rPr>
              <a:t>（软件提供方）</a:t>
            </a:r>
            <a:endParaRPr lang="zh-CN" altLang="en-US" sz="1100" dirty="0">
              <a:solidFill>
                <a:srgbClr val="000000"/>
              </a:solidFill>
              <a:latin typeface="+mn-lt"/>
              <a:ea typeface="+mn-ea"/>
              <a:cs typeface="华文细黑" charset="-122"/>
              <a:sym typeface="Lucida Grande" charset="0"/>
            </a:endParaRPr>
          </a:p>
        </p:txBody>
      </p:sp>
      <p:sp>
        <p:nvSpPr>
          <p:cNvPr id="8" name="圆角矩形 12"/>
          <p:cNvSpPr>
            <a:spLocks noChangeArrowheads="1"/>
          </p:cNvSpPr>
          <p:nvPr/>
        </p:nvSpPr>
        <p:spPr bwMode="auto">
          <a:xfrm>
            <a:off x="3158612" y="3205255"/>
            <a:ext cx="1088941" cy="587376"/>
          </a:xfrm>
          <a:prstGeom prst="roundRect">
            <a:avLst>
              <a:gd name="adj" fmla="val 16667"/>
            </a:avLst>
          </a:prstGeom>
          <a:solidFill>
            <a:srgbClr val="443F81">
              <a:alpha val="13000"/>
            </a:srgbClr>
          </a:solidFill>
          <a:ln w="9525">
            <a:solidFill>
              <a:srgbClr val="969696"/>
            </a:solidFill>
            <a:round/>
            <a:headEnd/>
            <a:tailEnd/>
          </a:ln>
        </p:spPr>
        <p:txBody>
          <a:bodyPr anchor="ctr" anchorCtr="1"/>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Tx/>
              <a:buNone/>
            </a:pPr>
            <a:r>
              <a:rPr lang="zh-CN" altLang="en-US" sz="1100" dirty="0">
                <a:solidFill>
                  <a:srgbClr val="000000"/>
                </a:solidFill>
                <a:latin typeface="+mn-lt"/>
                <a:ea typeface="+mn-ea"/>
                <a:cs typeface="华文细黑" charset="-122"/>
                <a:sym typeface="Lucida Grande" charset="0"/>
              </a:rPr>
              <a:t>企业</a:t>
            </a:r>
            <a:r>
              <a:rPr lang="en-US" altLang="zh-CN" sz="1100" dirty="0">
                <a:solidFill>
                  <a:srgbClr val="000000"/>
                </a:solidFill>
                <a:latin typeface="+mn-lt"/>
                <a:ea typeface="+mn-ea"/>
                <a:cs typeface="华文细黑" charset="-122"/>
                <a:sym typeface="Lucida Grande" charset="0"/>
              </a:rPr>
              <a:t>C</a:t>
            </a:r>
            <a:endParaRPr lang="en-US" altLang="zh-CN" sz="1100" dirty="0">
              <a:latin typeface="+mn-lt"/>
              <a:ea typeface="+mn-ea"/>
              <a:cs typeface="华文细黑" charset="-122"/>
              <a:sym typeface="Lucida Grande" charset="0"/>
            </a:endParaRPr>
          </a:p>
          <a:p>
            <a:pPr algn="ctr" eaLnBrk="1" hangingPunct="1">
              <a:spcBef>
                <a:spcPct val="0"/>
              </a:spcBef>
              <a:buFontTx/>
              <a:buNone/>
            </a:pPr>
            <a:r>
              <a:rPr lang="zh-CN" altLang="en-US" sz="1100" dirty="0">
                <a:solidFill>
                  <a:srgbClr val="000000"/>
                </a:solidFill>
                <a:latin typeface="+mn-lt"/>
                <a:ea typeface="+mn-ea"/>
                <a:cs typeface="华文细黑" charset="-122"/>
                <a:sym typeface="Lucida Grande" charset="0"/>
              </a:rPr>
              <a:t>（软件提供方）</a:t>
            </a:r>
          </a:p>
        </p:txBody>
      </p:sp>
      <p:sp>
        <p:nvSpPr>
          <p:cNvPr id="9" name="圆角矩形 13"/>
          <p:cNvSpPr>
            <a:spLocks noChangeArrowheads="1"/>
          </p:cNvSpPr>
          <p:nvPr/>
        </p:nvSpPr>
        <p:spPr bwMode="auto">
          <a:xfrm>
            <a:off x="679581" y="3205255"/>
            <a:ext cx="1107265" cy="587376"/>
          </a:xfrm>
          <a:prstGeom prst="roundRect">
            <a:avLst>
              <a:gd name="adj" fmla="val 16667"/>
            </a:avLst>
          </a:prstGeom>
          <a:solidFill>
            <a:schemeClr val="accent6">
              <a:alpha val="32000"/>
            </a:schemeClr>
          </a:solidFill>
          <a:ln w="9525">
            <a:solidFill>
              <a:srgbClr val="969696"/>
            </a:solidFill>
            <a:round/>
            <a:headEnd/>
            <a:tailEnd/>
          </a:ln>
        </p:spPr>
        <p:txBody>
          <a:bodyPr anchor="ctr" anchorCtr="1"/>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Tx/>
              <a:buNone/>
            </a:pPr>
            <a:r>
              <a:rPr lang="zh-CN" altLang="en-US" sz="1100" dirty="0">
                <a:solidFill>
                  <a:srgbClr val="000000"/>
                </a:solidFill>
                <a:latin typeface="+mn-lt"/>
                <a:ea typeface="+mn-ea"/>
                <a:cs typeface="华文细黑" charset="-122"/>
                <a:sym typeface="Lucida Grande" charset="0"/>
              </a:rPr>
              <a:t>企业</a:t>
            </a:r>
            <a:r>
              <a:rPr lang="en-US" altLang="zh-CN" sz="1100" dirty="0">
                <a:latin typeface="+mn-lt"/>
                <a:ea typeface="+mn-ea"/>
                <a:cs typeface="华文细黑" charset="-122"/>
                <a:sym typeface="Lucida Grande" charset="0"/>
              </a:rPr>
              <a:t>A</a:t>
            </a:r>
            <a:endParaRPr lang="en-US" altLang="zh-CN" sz="1100" dirty="0">
              <a:solidFill>
                <a:srgbClr val="000000"/>
              </a:solidFill>
              <a:latin typeface="+mn-lt"/>
              <a:ea typeface="+mn-ea"/>
              <a:cs typeface="华文细黑" charset="-122"/>
              <a:sym typeface="Lucida Grande" charset="0"/>
            </a:endParaRPr>
          </a:p>
          <a:p>
            <a:pPr algn="ctr" eaLnBrk="1" hangingPunct="1">
              <a:spcBef>
                <a:spcPct val="0"/>
              </a:spcBef>
              <a:buFontTx/>
              <a:buNone/>
            </a:pPr>
            <a:r>
              <a:rPr lang="zh-CN" altLang="en-US" sz="1100" dirty="0">
                <a:latin typeface="+mn-lt"/>
                <a:ea typeface="+mn-ea"/>
                <a:cs typeface="华文细黑" charset="-122"/>
                <a:sym typeface="Lucida Grande" charset="0"/>
              </a:rPr>
              <a:t>（软件需求方）</a:t>
            </a:r>
            <a:endParaRPr lang="zh-CN" altLang="en-US" sz="1100" dirty="0">
              <a:solidFill>
                <a:srgbClr val="000000"/>
              </a:solidFill>
              <a:latin typeface="+mn-lt"/>
              <a:ea typeface="+mn-ea"/>
              <a:cs typeface="华文细黑" charset="-122"/>
              <a:sym typeface="Lucida Grande" charset="0"/>
            </a:endParaRPr>
          </a:p>
        </p:txBody>
      </p:sp>
      <p:sp>
        <p:nvSpPr>
          <p:cNvPr id="10" name="圆角矩形 9"/>
          <p:cNvSpPr/>
          <p:nvPr/>
        </p:nvSpPr>
        <p:spPr bwMode="auto">
          <a:xfrm>
            <a:off x="4397364" y="3196965"/>
            <a:ext cx="1232957" cy="587376"/>
          </a:xfrm>
          <a:prstGeom prst="roundRect">
            <a:avLst/>
          </a:prstGeom>
          <a:solidFill>
            <a:srgbClr val="F0E4B6">
              <a:alpha val="49000"/>
            </a:srgbClr>
          </a:solidFill>
          <a:ln w="9525" cap="flat" cmpd="sng" algn="ctr">
            <a:solidFill>
              <a:srgbClr val="969696"/>
            </a:solidFill>
            <a:prstDash val="solid"/>
            <a:round/>
            <a:headEnd type="none" w="med" len="med"/>
            <a:tailEnd type="none" w="med" len="med"/>
          </a:ln>
          <a:effectLst/>
        </p:spPr>
        <p:txBody>
          <a:bodyPr anchor="ctr" anchorCtr="1"/>
          <a:lstStyle/>
          <a:p>
            <a:pPr algn="ctr" eaLnBrk="1" hangingPunct="1">
              <a:defRPr/>
            </a:pPr>
            <a:r>
              <a:rPr lang="zh-CN" altLang="en-US" sz="1100" dirty="0">
                <a:latin typeface="+mn-lt"/>
                <a:ea typeface="+mn-ea"/>
                <a:sym typeface="Lucida Grande" charset="0"/>
              </a:rPr>
              <a:t>企业</a:t>
            </a:r>
            <a:r>
              <a:rPr lang="en-US" altLang="zh-CN" sz="1100" dirty="0">
                <a:latin typeface="+mn-lt"/>
                <a:ea typeface="+mn-ea"/>
                <a:sym typeface="Lucida Grande" charset="0"/>
              </a:rPr>
              <a:t>C</a:t>
            </a:r>
          </a:p>
          <a:p>
            <a:pPr algn="ctr" eaLnBrk="1" hangingPunct="1">
              <a:defRPr/>
            </a:pPr>
            <a:r>
              <a:rPr lang="zh-CN" altLang="en-US" sz="1100" dirty="0">
                <a:latin typeface="+mn-lt"/>
                <a:ea typeface="+mn-ea"/>
                <a:sym typeface="Lucida Grande" charset="0"/>
              </a:rPr>
              <a:t>（软件众包服务）</a:t>
            </a:r>
            <a:endParaRPr lang="en-US" altLang="zh-CN" sz="1100" dirty="0">
              <a:latin typeface="+mn-lt"/>
              <a:ea typeface="+mn-ea"/>
              <a:sym typeface="Lucida Grande" charset="0"/>
            </a:endParaRPr>
          </a:p>
        </p:txBody>
      </p:sp>
      <p:sp>
        <p:nvSpPr>
          <p:cNvPr id="16" name="圆角矩形 20"/>
          <p:cNvSpPr>
            <a:spLocks noChangeArrowheads="1"/>
          </p:cNvSpPr>
          <p:nvPr/>
        </p:nvSpPr>
        <p:spPr bwMode="auto">
          <a:xfrm>
            <a:off x="5795641" y="3196965"/>
            <a:ext cx="972109" cy="587376"/>
          </a:xfrm>
          <a:prstGeom prst="roundRect">
            <a:avLst>
              <a:gd name="adj" fmla="val 16667"/>
            </a:avLst>
          </a:prstGeom>
          <a:solidFill>
            <a:schemeClr val="accent6">
              <a:alpha val="32000"/>
            </a:schemeClr>
          </a:solidFill>
          <a:ln w="9525">
            <a:solidFill>
              <a:srgbClr val="969696"/>
            </a:solidFill>
            <a:round/>
            <a:headEnd/>
            <a:tailEnd/>
          </a:ln>
        </p:spPr>
        <p:txBody>
          <a:bodyPr anchor="ctr" anchorCtr="1"/>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Tx/>
              <a:buNone/>
            </a:pPr>
            <a:r>
              <a:rPr lang="zh-CN" altLang="en-US" sz="1100" dirty="0">
                <a:latin typeface="+mn-lt"/>
                <a:ea typeface="+mn-ea"/>
                <a:cs typeface="华文细黑" charset="-122"/>
                <a:sym typeface="Lucida Grande" charset="0"/>
              </a:rPr>
              <a:t>企业</a:t>
            </a:r>
            <a:r>
              <a:rPr lang="en-US" altLang="zh-CN" sz="1100" dirty="0">
                <a:latin typeface="+mn-lt"/>
                <a:ea typeface="+mn-ea"/>
                <a:cs typeface="华文细黑" charset="-122"/>
                <a:sym typeface="Lucida Grande" charset="0"/>
              </a:rPr>
              <a:t>D</a:t>
            </a:r>
          </a:p>
          <a:p>
            <a:pPr algn="ctr" eaLnBrk="1" hangingPunct="1">
              <a:spcBef>
                <a:spcPct val="0"/>
              </a:spcBef>
              <a:buFontTx/>
              <a:buNone/>
            </a:pPr>
            <a:r>
              <a:rPr lang="zh-CN" altLang="en-US" sz="1100" dirty="0">
                <a:latin typeface="+mn-lt"/>
                <a:ea typeface="+mn-ea"/>
                <a:cs typeface="华文细黑" charset="-122"/>
                <a:sym typeface="Lucida Grande" charset="0"/>
              </a:rPr>
              <a:t>（培训机构）</a:t>
            </a:r>
            <a:endParaRPr lang="en-US" altLang="zh-CN" sz="1100" dirty="0">
              <a:latin typeface="+mn-lt"/>
              <a:ea typeface="+mn-ea"/>
              <a:cs typeface="华文细黑" charset="-122"/>
              <a:sym typeface="Lucida Grande" charset="0"/>
            </a:endParaRPr>
          </a:p>
        </p:txBody>
      </p:sp>
      <p:sp>
        <p:nvSpPr>
          <p:cNvPr id="17" name="圆角矩形 21"/>
          <p:cNvSpPr>
            <a:spLocks noChangeArrowheads="1"/>
          </p:cNvSpPr>
          <p:nvPr/>
        </p:nvSpPr>
        <p:spPr bwMode="auto">
          <a:xfrm>
            <a:off x="6984268" y="3196965"/>
            <a:ext cx="628468" cy="587376"/>
          </a:xfrm>
          <a:prstGeom prst="roundRect">
            <a:avLst>
              <a:gd name="adj" fmla="val 16667"/>
            </a:avLst>
          </a:prstGeom>
          <a:solidFill>
            <a:srgbClr val="E7CCC7"/>
          </a:solidFill>
          <a:ln w="9525">
            <a:solidFill>
              <a:srgbClr val="969696"/>
            </a:solidFill>
            <a:round/>
            <a:headEnd/>
            <a:tailEnd/>
          </a:ln>
        </p:spPr>
        <p:txBody>
          <a:bodyPr anchor="ctr" anchorCtr="1"/>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Tx/>
              <a:buNone/>
            </a:pPr>
            <a:r>
              <a:rPr lang="zh-CN" altLang="en-US" sz="1100">
                <a:latin typeface="+mn-lt"/>
                <a:ea typeface="+mn-ea"/>
                <a:cs typeface="华文细黑" charset="-122"/>
                <a:sym typeface="Lucida Grande" charset="0"/>
              </a:rPr>
              <a:t>高校</a:t>
            </a:r>
            <a:endParaRPr lang="en-US" altLang="zh-CN" sz="1100">
              <a:latin typeface="+mn-lt"/>
              <a:ea typeface="+mn-ea"/>
              <a:cs typeface="华文细黑" charset="-122"/>
              <a:sym typeface="Lucida Grande" charset="0"/>
            </a:endParaRPr>
          </a:p>
        </p:txBody>
      </p:sp>
      <p:sp>
        <p:nvSpPr>
          <p:cNvPr id="30" name="圆角矩形 34"/>
          <p:cNvSpPr>
            <a:spLocks noChangeArrowheads="1"/>
          </p:cNvSpPr>
          <p:nvPr/>
        </p:nvSpPr>
        <p:spPr bwMode="auto">
          <a:xfrm>
            <a:off x="7905180" y="3196965"/>
            <a:ext cx="627260" cy="587376"/>
          </a:xfrm>
          <a:prstGeom prst="roundRect">
            <a:avLst>
              <a:gd name="adj" fmla="val 16667"/>
            </a:avLst>
          </a:prstGeom>
          <a:solidFill>
            <a:srgbClr val="443F81">
              <a:alpha val="13000"/>
            </a:srgbClr>
          </a:solidFill>
          <a:ln w="9525">
            <a:solidFill>
              <a:srgbClr val="969696"/>
            </a:solidFill>
            <a:round/>
            <a:headEnd/>
            <a:tailEnd/>
          </a:ln>
        </p:spPr>
        <p:txBody>
          <a:bodyPr anchor="ctr" anchorCtr="1"/>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Tx/>
              <a:buNone/>
            </a:pPr>
            <a:r>
              <a:rPr lang="zh-CN" altLang="en-US" sz="1100">
                <a:latin typeface="+mn-lt"/>
                <a:ea typeface="+mn-ea"/>
                <a:cs typeface="华文细黑" charset="-122"/>
                <a:sym typeface="Lucida Grande" charset="0"/>
              </a:rPr>
              <a:t>个人</a:t>
            </a:r>
            <a:endParaRPr lang="en-US" altLang="zh-CN" sz="1100">
              <a:latin typeface="+mn-lt"/>
              <a:ea typeface="+mn-ea"/>
              <a:cs typeface="华文细黑" charset="-122"/>
              <a:sym typeface="Lucida Grande" charset="0"/>
            </a:endParaRPr>
          </a:p>
        </p:txBody>
      </p:sp>
      <p:sp>
        <p:nvSpPr>
          <p:cNvPr id="11" name="圆角矩形 15"/>
          <p:cNvSpPr>
            <a:spLocks noChangeArrowheads="1"/>
          </p:cNvSpPr>
          <p:nvPr/>
        </p:nvSpPr>
        <p:spPr bwMode="auto">
          <a:xfrm>
            <a:off x="755576" y="5469916"/>
            <a:ext cx="1005548" cy="587376"/>
          </a:xfrm>
          <a:prstGeom prst="roundRect">
            <a:avLst>
              <a:gd name="adj" fmla="val 16667"/>
            </a:avLst>
          </a:prstGeom>
          <a:solidFill>
            <a:schemeClr val="accent6">
              <a:lumMod val="40000"/>
              <a:lumOff val="60000"/>
            </a:schemeClr>
          </a:solidFill>
          <a:ln w="9525">
            <a:solidFill>
              <a:srgbClr val="969696"/>
            </a:solidFill>
            <a:round/>
            <a:headEnd/>
            <a:tailEnd/>
          </a:ln>
        </p:spPr>
        <p:txBody>
          <a:bodyPr anchor="ctr" anchorCtr="1"/>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Tx/>
              <a:buNone/>
            </a:pPr>
            <a:r>
              <a:rPr lang="zh-CN" altLang="en-US" sz="1100" dirty="0">
                <a:latin typeface="+mn-lt"/>
                <a:ea typeface="+mn-ea"/>
                <a:cs typeface="华文细黑" charset="-122"/>
                <a:sym typeface="Lucida Grande" charset="0"/>
              </a:rPr>
              <a:t>软件园区</a:t>
            </a:r>
            <a:endParaRPr lang="zh-CN" altLang="en-US" sz="1100" dirty="0">
              <a:solidFill>
                <a:srgbClr val="000000"/>
              </a:solidFill>
              <a:latin typeface="+mn-lt"/>
              <a:ea typeface="+mn-ea"/>
              <a:cs typeface="华文细黑" charset="-122"/>
              <a:sym typeface="Lucida Grande" charset="0"/>
            </a:endParaRPr>
          </a:p>
        </p:txBody>
      </p:sp>
      <p:sp>
        <p:nvSpPr>
          <p:cNvPr id="12" name="圆角矩形 16"/>
          <p:cNvSpPr>
            <a:spLocks noChangeArrowheads="1"/>
          </p:cNvSpPr>
          <p:nvPr/>
        </p:nvSpPr>
        <p:spPr bwMode="auto">
          <a:xfrm>
            <a:off x="2406576" y="5469916"/>
            <a:ext cx="1005548" cy="587376"/>
          </a:xfrm>
          <a:prstGeom prst="roundRect">
            <a:avLst>
              <a:gd name="adj" fmla="val 16667"/>
            </a:avLst>
          </a:prstGeom>
          <a:solidFill>
            <a:schemeClr val="accent6">
              <a:lumMod val="40000"/>
              <a:lumOff val="60000"/>
            </a:schemeClr>
          </a:solidFill>
          <a:ln w="9525">
            <a:solidFill>
              <a:srgbClr val="969696"/>
            </a:solidFill>
            <a:round/>
            <a:headEnd/>
            <a:tailEnd/>
          </a:ln>
        </p:spPr>
        <p:txBody>
          <a:bodyPr anchor="ctr" anchorCtr="1"/>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Tx/>
              <a:buNone/>
            </a:pPr>
            <a:r>
              <a:rPr lang="zh-CN" altLang="en-US" sz="1100">
                <a:latin typeface="+mn-lt"/>
                <a:ea typeface="+mn-ea"/>
                <a:cs typeface="华文细黑" charset="-122"/>
                <a:sym typeface="Lucida Grande" charset="0"/>
              </a:rPr>
              <a:t>孵化器</a:t>
            </a:r>
            <a:endParaRPr lang="zh-CN" altLang="en-US" sz="1100">
              <a:solidFill>
                <a:srgbClr val="000000"/>
              </a:solidFill>
              <a:latin typeface="+mn-lt"/>
              <a:ea typeface="+mn-ea"/>
              <a:cs typeface="华文细黑" charset="-122"/>
              <a:sym typeface="Lucida Grande" charset="0"/>
            </a:endParaRPr>
          </a:p>
        </p:txBody>
      </p:sp>
      <p:sp>
        <p:nvSpPr>
          <p:cNvPr id="13" name="圆角矩形 17"/>
          <p:cNvSpPr>
            <a:spLocks noChangeArrowheads="1"/>
          </p:cNvSpPr>
          <p:nvPr/>
        </p:nvSpPr>
        <p:spPr bwMode="auto">
          <a:xfrm>
            <a:off x="3871353" y="5469916"/>
            <a:ext cx="1092963" cy="587376"/>
          </a:xfrm>
          <a:prstGeom prst="roundRect">
            <a:avLst>
              <a:gd name="adj" fmla="val 16667"/>
            </a:avLst>
          </a:prstGeom>
          <a:solidFill>
            <a:schemeClr val="accent6">
              <a:lumMod val="40000"/>
              <a:lumOff val="60000"/>
            </a:schemeClr>
          </a:solidFill>
          <a:ln w="9525">
            <a:solidFill>
              <a:srgbClr val="969696"/>
            </a:solidFill>
            <a:round/>
            <a:headEnd/>
            <a:tailEnd/>
          </a:ln>
        </p:spPr>
        <p:txBody>
          <a:bodyPr anchor="ctr" anchorCtr="1"/>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Tx/>
              <a:buNone/>
            </a:pPr>
            <a:r>
              <a:rPr lang="zh-CN" altLang="en-US" sz="1100" dirty="0">
                <a:latin typeface="+mn-lt"/>
                <a:ea typeface="+mn-ea"/>
                <a:cs typeface="华文细黑" charset="-122"/>
                <a:sym typeface="Lucida Grande" charset="0"/>
              </a:rPr>
              <a:t>软件行业协会等行业组织</a:t>
            </a:r>
            <a:endParaRPr lang="zh-CN" altLang="en-US" sz="1100" dirty="0">
              <a:solidFill>
                <a:srgbClr val="000000"/>
              </a:solidFill>
              <a:latin typeface="+mn-lt"/>
              <a:ea typeface="+mn-ea"/>
              <a:cs typeface="华文细黑" charset="-122"/>
              <a:sym typeface="Lucida Grande" charset="0"/>
            </a:endParaRPr>
          </a:p>
        </p:txBody>
      </p:sp>
      <p:sp>
        <p:nvSpPr>
          <p:cNvPr id="14" name="圆角矩形 18"/>
          <p:cNvSpPr>
            <a:spLocks noChangeArrowheads="1"/>
          </p:cNvSpPr>
          <p:nvPr/>
        </p:nvSpPr>
        <p:spPr bwMode="auto">
          <a:xfrm>
            <a:off x="5618680" y="5469916"/>
            <a:ext cx="1005548" cy="587376"/>
          </a:xfrm>
          <a:prstGeom prst="roundRect">
            <a:avLst>
              <a:gd name="adj" fmla="val 16667"/>
            </a:avLst>
          </a:prstGeom>
          <a:solidFill>
            <a:schemeClr val="accent6">
              <a:lumMod val="40000"/>
              <a:lumOff val="60000"/>
            </a:schemeClr>
          </a:solidFill>
          <a:ln w="9525">
            <a:solidFill>
              <a:srgbClr val="969696"/>
            </a:solidFill>
            <a:round/>
            <a:headEnd/>
            <a:tailEnd/>
          </a:ln>
        </p:spPr>
        <p:txBody>
          <a:bodyPr anchor="ctr" anchorCtr="1"/>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Tx/>
              <a:buNone/>
            </a:pPr>
            <a:r>
              <a:rPr lang="zh-CN" altLang="en-US" sz="1100" dirty="0">
                <a:solidFill>
                  <a:srgbClr val="000000"/>
                </a:solidFill>
                <a:latin typeface="+mn-lt"/>
                <a:ea typeface="+mn-ea"/>
                <a:cs typeface="华文细黑" charset="-122"/>
                <a:sym typeface="Lucida Grande" charset="0"/>
              </a:rPr>
              <a:t>政府机构</a:t>
            </a:r>
          </a:p>
        </p:txBody>
      </p:sp>
      <p:sp>
        <p:nvSpPr>
          <p:cNvPr id="15" name="圆角矩形 19"/>
          <p:cNvSpPr>
            <a:spLocks noChangeArrowheads="1"/>
          </p:cNvSpPr>
          <p:nvPr/>
        </p:nvSpPr>
        <p:spPr bwMode="auto">
          <a:xfrm>
            <a:off x="7095770" y="5469916"/>
            <a:ext cx="1135826" cy="587376"/>
          </a:xfrm>
          <a:prstGeom prst="roundRect">
            <a:avLst>
              <a:gd name="adj" fmla="val 16667"/>
            </a:avLst>
          </a:prstGeom>
          <a:solidFill>
            <a:schemeClr val="accent6">
              <a:lumMod val="40000"/>
              <a:lumOff val="60000"/>
            </a:schemeClr>
          </a:solidFill>
          <a:ln w="9525">
            <a:solidFill>
              <a:srgbClr val="969696"/>
            </a:solidFill>
            <a:round/>
            <a:headEnd/>
            <a:tailEnd/>
          </a:ln>
        </p:spPr>
        <p:txBody>
          <a:bodyPr anchor="ctr" anchorCtr="1"/>
          <a:lstStyle>
            <a:lvl1pPr>
              <a:spcBef>
                <a:spcPct val="20000"/>
              </a:spcBef>
              <a:buFont typeface="Arial" charset="0"/>
              <a:buChar char="•"/>
              <a:defRPr sz="3200">
                <a:solidFill>
                  <a:schemeClr val="tx1"/>
                </a:solidFill>
                <a:latin typeface="Arial" charset="0"/>
                <a:ea typeface="宋体" charset="-122"/>
              </a:defRPr>
            </a:lvl1pPr>
            <a:lvl2pPr marL="742950" indent="-285750">
              <a:spcBef>
                <a:spcPct val="20000"/>
              </a:spcBef>
              <a:buFont typeface="Arial" charset="0"/>
              <a:buChar char="–"/>
              <a:defRPr sz="2800">
                <a:solidFill>
                  <a:schemeClr val="tx1"/>
                </a:solidFill>
                <a:latin typeface="Arial" charset="0"/>
                <a:ea typeface="宋体" charset="-122"/>
              </a:defRPr>
            </a:lvl2pPr>
            <a:lvl3pPr marL="1143000" indent="-228600">
              <a:spcBef>
                <a:spcPct val="20000"/>
              </a:spcBef>
              <a:buFont typeface="Arial" charset="0"/>
              <a:buChar char="•"/>
              <a:defRPr sz="2400">
                <a:solidFill>
                  <a:schemeClr val="tx1"/>
                </a:solidFill>
                <a:latin typeface="Arial" charset="0"/>
                <a:ea typeface="宋体" charset="-122"/>
              </a:defRPr>
            </a:lvl3pPr>
            <a:lvl4pPr marL="1600200" indent="-228600">
              <a:spcBef>
                <a:spcPct val="20000"/>
              </a:spcBef>
              <a:buFont typeface="Arial" charset="0"/>
              <a:buChar char="–"/>
              <a:defRPr sz="2000">
                <a:solidFill>
                  <a:schemeClr val="tx1"/>
                </a:solidFill>
                <a:latin typeface="Arial" charset="0"/>
                <a:ea typeface="宋体" charset="-122"/>
              </a:defRPr>
            </a:lvl4pPr>
            <a:lvl5pPr marL="2057400" indent="-228600">
              <a:spcBef>
                <a:spcPct val="20000"/>
              </a:spcBef>
              <a:buFont typeface="Arial" charset="0"/>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宋体" charset="-122"/>
              </a:defRPr>
            </a:lvl9pPr>
          </a:lstStyle>
          <a:p>
            <a:pPr algn="ctr" eaLnBrk="1" hangingPunct="1">
              <a:spcBef>
                <a:spcPct val="0"/>
              </a:spcBef>
              <a:buFontTx/>
              <a:buNone/>
            </a:pPr>
            <a:r>
              <a:rPr lang="zh-CN" altLang="en-US" sz="1100" dirty="0">
                <a:latin typeface="+mn-lt"/>
                <a:ea typeface="+mn-ea"/>
                <a:cs typeface="华文细黑" charset="-122"/>
                <a:sym typeface="Lucida Grande" charset="0"/>
              </a:rPr>
              <a:t>其它服务机构</a:t>
            </a:r>
            <a:endParaRPr lang="zh-CN" altLang="en-US" sz="1100" dirty="0">
              <a:solidFill>
                <a:srgbClr val="000000"/>
              </a:solidFill>
              <a:latin typeface="+mn-lt"/>
              <a:ea typeface="+mn-ea"/>
              <a:cs typeface="华文细黑" charset="-122"/>
              <a:sym typeface="Lucida Grande" charset="0"/>
            </a:endParaRPr>
          </a:p>
        </p:txBody>
      </p:sp>
    </p:spTree>
    <p:extLst>
      <p:ext uri="{BB962C8B-B14F-4D97-AF65-F5344CB8AC3E}">
        <p14:creationId xmlns:p14="http://schemas.microsoft.com/office/powerpoint/2010/main" val="16847457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88916"/>
            <a:ext cx="7776219" cy="868363"/>
          </a:xfrm>
        </p:spPr>
        <p:txBody>
          <a:bodyPr/>
          <a:lstStyle/>
          <a:p>
            <a:r>
              <a:rPr kumimoji="1" lang="en-US" altLang="zh-CN" dirty="0" smtClean="0"/>
              <a:t>DevOps</a:t>
            </a:r>
            <a:r>
              <a:rPr kumimoji="1" lang="zh-CN" altLang="en-US" dirty="0"/>
              <a:t>成为</a:t>
            </a:r>
            <a:r>
              <a:rPr kumimoji="1" lang="zh-CN" altLang="en-US" dirty="0">
                <a:latin typeface="+mj-ea"/>
              </a:rPr>
              <a:t>企业软件交付的重要模式，实践受到高度关注</a:t>
            </a:r>
          </a:p>
        </p:txBody>
      </p:sp>
      <p:sp>
        <p:nvSpPr>
          <p:cNvPr id="3" name="文本占位符 2"/>
          <p:cNvSpPr>
            <a:spLocks noGrp="1"/>
          </p:cNvSpPr>
          <p:nvPr>
            <p:ph type="body" sz="quarter" idx="10"/>
          </p:nvPr>
        </p:nvSpPr>
        <p:spPr>
          <a:xfrm>
            <a:off x="5868144" y="1880828"/>
            <a:ext cx="2736106" cy="3924300"/>
          </a:xfrm>
        </p:spPr>
        <p:txBody>
          <a:bodyPr/>
          <a:lstStyle/>
          <a:p>
            <a:r>
              <a:rPr lang="zh-CN" altLang="en-US" sz="1400" dirty="0" smtClean="0">
                <a:latin typeface="+mn-ea"/>
              </a:rPr>
              <a:t>根据</a:t>
            </a:r>
            <a:r>
              <a:rPr lang="en-US" altLang="zh-CN" sz="1400" dirty="0"/>
              <a:t>Gartner</a:t>
            </a:r>
            <a:r>
              <a:rPr lang="zh-CN" altLang="en-US" sz="1400" dirty="0"/>
              <a:t> </a:t>
            </a:r>
            <a:r>
              <a:rPr lang="en-US" altLang="zh-CN" sz="1400" dirty="0"/>
              <a:t>2015</a:t>
            </a:r>
            <a:r>
              <a:rPr lang="zh-CN" altLang="en-US" sz="1400" dirty="0"/>
              <a:t> </a:t>
            </a:r>
            <a:r>
              <a:rPr lang="en-US" altLang="zh-CN" sz="1400" dirty="0"/>
              <a:t>I&amp;O</a:t>
            </a:r>
            <a:r>
              <a:rPr lang="zh-CN" altLang="en-US" sz="1400" dirty="0"/>
              <a:t> </a:t>
            </a:r>
            <a:r>
              <a:rPr lang="en-US" altLang="zh-CN" sz="1400" dirty="0"/>
              <a:t>Automation</a:t>
            </a:r>
            <a:r>
              <a:rPr lang="zh-CN" altLang="en-US" sz="1400" dirty="0"/>
              <a:t> </a:t>
            </a:r>
            <a:r>
              <a:rPr lang="zh-CN" altLang="en-US" sz="1400" dirty="0">
                <a:latin typeface="+mn-ea"/>
              </a:rPr>
              <a:t>报告，</a:t>
            </a:r>
            <a:r>
              <a:rPr lang="en-US" altLang="zh-CN" sz="1400" dirty="0" err="1"/>
              <a:t>DevOps</a:t>
            </a:r>
            <a:r>
              <a:rPr lang="zh-CN" altLang="en-US" sz="1400" dirty="0">
                <a:latin typeface="+mn-ea"/>
              </a:rPr>
              <a:t>处于技术发展的最高点，实践受到高度</a:t>
            </a:r>
            <a:r>
              <a:rPr lang="zh-CN" altLang="en-US" sz="1400" dirty="0" smtClean="0">
                <a:latin typeface="+mn-ea"/>
              </a:rPr>
              <a:t>关注</a:t>
            </a:r>
            <a:endParaRPr lang="en-US" altLang="zh-CN" sz="1400" dirty="0" smtClean="0">
              <a:latin typeface="+mn-ea"/>
            </a:endParaRPr>
          </a:p>
          <a:p>
            <a:r>
              <a:rPr lang="zh-CN" altLang="en-US" sz="1400" dirty="0" smtClean="0">
                <a:latin typeface="+mn-ea"/>
              </a:rPr>
              <a:t>根据</a:t>
            </a:r>
            <a:r>
              <a:rPr lang="en-US" altLang="zh-CN" sz="1400" dirty="0"/>
              <a:t>Puppet</a:t>
            </a:r>
            <a:r>
              <a:rPr lang="zh-CN" altLang="en-US" sz="1400" dirty="0"/>
              <a:t> </a:t>
            </a:r>
            <a:r>
              <a:rPr lang="en-US" altLang="zh-CN" sz="1400" dirty="0"/>
              <a:t>Labs</a:t>
            </a:r>
            <a:r>
              <a:rPr lang="zh-CN" altLang="en-US" sz="1400" dirty="0">
                <a:latin typeface="+mn-ea"/>
              </a:rPr>
              <a:t>领导的年度</a:t>
            </a:r>
            <a:r>
              <a:rPr lang="en-US" altLang="zh-CN" sz="1400" dirty="0" err="1"/>
              <a:t>DevOps</a:t>
            </a:r>
            <a:r>
              <a:rPr lang="zh-CN" altLang="en-US" sz="1400" dirty="0">
                <a:latin typeface="+mn-ea"/>
              </a:rPr>
              <a:t>发展报告，企业的</a:t>
            </a:r>
            <a:r>
              <a:rPr lang="en-US" altLang="zh-CN" sz="1400" dirty="0"/>
              <a:t>IT</a:t>
            </a:r>
            <a:r>
              <a:rPr lang="zh-CN" altLang="en-US" sz="1400" dirty="0">
                <a:latin typeface="+mn-ea"/>
              </a:rPr>
              <a:t>服务绩效和</a:t>
            </a:r>
            <a:r>
              <a:rPr lang="en-US" altLang="zh-CN" sz="1400" dirty="0" err="1"/>
              <a:t>DevOps</a:t>
            </a:r>
            <a:r>
              <a:rPr lang="zh-CN" altLang="en-US" sz="1400" dirty="0">
                <a:latin typeface="+mn-ea"/>
              </a:rPr>
              <a:t>推崇的普遍实践有明显正相关，部署效率快</a:t>
            </a:r>
            <a:r>
              <a:rPr lang="en-US" altLang="zh-CN" sz="1400" dirty="0"/>
              <a:t>30</a:t>
            </a:r>
            <a:r>
              <a:rPr lang="zh-CN" altLang="en-US" sz="1400" dirty="0">
                <a:latin typeface="+mn-ea"/>
              </a:rPr>
              <a:t>倍，变更失败率低</a:t>
            </a:r>
            <a:r>
              <a:rPr lang="en-US" altLang="zh-CN" sz="1400" dirty="0"/>
              <a:t>50%</a:t>
            </a:r>
          </a:p>
          <a:p>
            <a:endParaRPr lang="en-US" altLang="zh-CN" sz="1400" dirty="0">
              <a:latin typeface="+mn-ea"/>
            </a:endParaRPr>
          </a:p>
          <a:p>
            <a:endParaRPr lang="zh-CN" altLang="en-US" sz="1400" dirty="0">
              <a:latin typeface="+mn-ea"/>
            </a:endParaRPr>
          </a:p>
        </p:txBody>
      </p:sp>
      <p:pic>
        <p:nvPicPr>
          <p:cNvPr id="4" name="图片 3"/>
          <p:cNvPicPr>
            <a:picLocks noChangeAspect="1"/>
          </p:cNvPicPr>
          <p:nvPr/>
        </p:nvPicPr>
        <p:blipFill>
          <a:blip r:embed="rId3" cstate="print"/>
          <a:stretch>
            <a:fillRect/>
          </a:stretch>
        </p:blipFill>
        <p:spPr>
          <a:xfrm>
            <a:off x="719367" y="1880828"/>
            <a:ext cx="5148777" cy="3096344"/>
          </a:xfrm>
          <a:prstGeom prst="rect">
            <a:avLst/>
          </a:prstGeom>
          <a:ln w="1270" cmpd="sng">
            <a:solidFill>
              <a:schemeClr val="tx1">
                <a:alpha val="34000"/>
              </a:schemeClr>
            </a:solidFill>
          </a:ln>
        </p:spPr>
      </p:pic>
      <p:sp>
        <p:nvSpPr>
          <p:cNvPr id="5" name="矩形 4"/>
          <p:cNvSpPr/>
          <p:nvPr/>
        </p:nvSpPr>
        <p:spPr>
          <a:xfrm>
            <a:off x="719572" y="5049180"/>
            <a:ext cx="5148778" cy="332399"/>
          </a:xfrm>
          <a:prstGeom prst="rect">
            <a:avLst/>
          </a:prstGeom>
        </p:spPr>
        <p:txBody>
          <a:bodyPr wrap="square">
            <a:spAutoFit/>
          </a:bodyPr>
          <a:lstStyle/>
          <a:p>
            <a:pPr lvl="0">
              <a:lnSpc>
                <a:spcPct val="130000"/>
              </a:lnSpc>
              <a:spcAft>
                <a:spcPts val="600"/>
              </a:spcAft>
              <a:buClr>
                <a:schemeClr val="tx1">
                  <a:lumMod val="50000"/>
                  <a:lumOff val="50000"/>
                </a:schemeClr>
              </a:buClr>
              <a:buSzPct val="70000"/>
            </a:pPr>
            <a:r>
              <a:rPr lang="zh-CN" altLang="en-US" sz="1200" dirty="0" smtClean="0">
                <a:latin typeface="+mn-ea"/>
                <a:ea typeface="+mn-ea"/>
              </a:rPr>
              <a:t>来源：</a:t>
            </a:r>
            <a:r>
              <a:rPr lang="en-US" altLang="zh-CN" sz="1200" dirty="0" smtClean="0">
                <a:latin typeface="+mn-lt"/>
                <a:ea typeface="微软雅黑" pitchFamily="34" charset="-122"/>
              </a:rPr>
              <a:t>Gartner</a:t>
            </a:r>
            <a:r>
              <a:rPr lang="zh-CN" altLang="en-US" sz="1200" dirty="0" smtClean="0">
                <a:latin typeface="+mn-lt"/>
                <a:ea typeface="微软雅黑" pitchFamily="34" charset="-122"/>
              </a:rPr>
              <a:t> </a:t>
            </a:r>
            <a:r>
              <a:rPr lang="pl-PL" altLang="zh-CN" sz="1200" dirty="0">
                <a:latin typeface="+mn-lt"/>
              </a:rPr>
              <a:t>2015 I&amp;O </a:t>
            </a:r>
            <a:r>
              <a:rPr lang="pl-PL" altLang="zh-CN" sz="1200" dirty="0" smtClean="0">
                <a:latin typeface="+mn-lt"/>
              </a:rPr>
              <a:t>Automation</a:t>
            </a:r>
            <a:r>
              <a:rPr lang="zh-CN" altLang="en-US" sz="1200" dirty="0" smtClean="0">
                <a:latin typeface="+mn-lt"/>
              </a:rPr>
              <a:t> </a:t>
            </a:r>
            <a:r>
              <a:rPr lang="zh-CN" altLang="en-US" sz="1200" dirty="0" smtClean="0">
                <a:latin typeface="+mn-ea"/>
                <a:ea typeface="+mn-ea"/>
              </a:rPr>
              <a:t>报告</a:t>
            </a:r>
            <a:endParaRPr lang="en-US" altLang="zh-CN" sz="1200" dirty="0">
              <a:solidFill>
                <a:schemeClr val="tx1"/>
              </a:solidFill>
              <a:latin typeface="+mn-ea"/>
              <a:ea typeface="+mn-ea"/>
            </a:endParaRPr>
          </a:p>
        </p:txBody>
      </p:sp>
    </p:spTree>
    <p:extLst>
      <p:ext uri="{BB962C8B-B14F-4D97-AF65-F5344CB8AC3E}">
        <p14:creationId xmlns:p14="http://schemas.microsoft.com/office/powerpoint/2010/main" val="12013047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rPr>
              <a:t>软件工程概述</a:t>
            </a:r>
            <a:endParaRPr lang="en-US" altLang="zh-CN" dirty="0" smtClean="0">
              <a:solidFill>
                <a:schemeClr val="bg1">
                  <a:lumMod val="50000"/>
                </a:schemeClr>
              </a:solidFill>
            </a:endParaRPr>
          </a:p>
          <a:p>
            <a:r>
              <a:rPr lang="zh-CN" altLang="en-US" dirty="0">
                <a:solidFill>
                  <a:schemeClr val="bg1">
                    <a:lumMod val="50000"/>
                  </a:schemeClr>
                </a:solidFill>
              </a:rPr>
              <a:t>软件工程方法</a:t>
            </a:r>
            <a:r>
              <a:rPr lang="zh-CN" altLang="en-US" dirty="0" smtClean="0">
                <a:solidFill>
                  <a:schemeClr val="bg1">
                    <a:lumMod val="50000"/>
                  </a:schemeClr>
                </a:solidFill>
              </a:rPr>
              <a:t>发展史</a:t>
            </a:r>
            <a:endParaRPr lang="en-US" altLang="zh-CN" dirty="0" smtClean="0">
              <a:solidFill>
                <a:schemeClr val="bg1">
                  <a:lumMod val="50000"/>
                </a:schemeClr>
              </a:solidFill>
            </a:endParaRPr>
          </a:p>
          <a:p>
            <a:r>
              <a:rPr lang="zh-CN" altLang="en-US" dirty="0" smtClean="0">
                <a:solidFill>
                  <a:schemeClr val="bg1">
                    <a:lumMod val="50000"/>
                  </a:schemeClr>
                </a:solidFill>
              </a:rPr>
              <a:t>软件研发趋势</a:t>
            </a:r>
            <a:endParaRPr lang="zh-CN" altLang="en-US" dirty="0">
              <a:solidFill>
                <a:schemeClr val="bg1">
                  <a:lumMod val="50000"/>
                </a:schemeClr>
              </a:solidFill>
            </a:endParaRPr>
          </a:p>
          <a:p>
            <a:r>
              <a:rPr lang="en-US" altLang="zh-CN" b="1" dirty="0"/>
              <a:t>DevOps</a:t>
            </a:r>
            <a:r>
              <a:rPr lang="zh-CN" altLang="en-US" b="1" dirty="0"/>
              <a:t>研发模式</a:t>
            </a:r>
            <a:endParaRPr lang="en-US" altLang="zh-CN" b="1" dirty="0"/>
          </a:p>
        </p:txBody>
      </p:sp>
    </p:spTree>
    <p:extLst>
      <p:ext uri="{BB962C8B-B14F-4D97-AF65-F5344CB8AC3E}">
        <p14:creationId xmlns:p14="http://schemas.microsoft.com/office/powerpoint/2010/main" val="18181841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DevOps</a:t>
            </a:r>
            <a:r>
              <a:rPr kumimoji="1" lang="zh-CN" altLang="en-US" dirty="0" smtClean="0">
                <a:latin typeface="+mj-ea"/>
              </a:rPr>
              <a:t>起源</a:t>
            </a:r>
            <a:endParaRPr kumimoji="1" lang="zh-CN" altLang="en-US" dirty="0">
              <a:latin typeface="+mj-ea"/>
            </a:endParaRPr>
          </a:p>
        </p:txBody>
      </p:sp>
      <p:sp>
        <p:nvSpPr>
          <p:cNvPr id="3" name="文本占位符 2"/>
          <p:cNvSpPr>
            <a:spLocks noGrp="1"/>
          </p:cNvSpPr>
          <p:nvPr>
            <p:ph type="body" sz="quarter" idx="10"/>
          </p:nvPr>
        </p:nvSpPr>
        <p:spPr>
          <a:xfrm>
            <a:off x="4086943" y="2827140"/>
            <a:ext cx="4517307" cy="2952737"/>
          </a:xfrm>
        </p:spPr>
        <p:txBody>
          <a:bodyPr/>
          <a:lstStyle/>
          <a:p>
            <a:pPr marL="270000" indent="-270000" hangingPunct="0">
              <a:spcBef>
                <a:spcPts val="0"/>
              </a:spcBef>
              <a:defRPr/>
            </a:pPr>
            <a:r>
              <a:rPr lang="zh-CN" altLang="en-US" sz="1300" b="1" dirty="0">
                <a:solidFill>
                  <a:schemeClr val="tx2"/>
                </a:solidFill>
                <a:latin typeface="华文细黑" pitchFamily="2" charset="-122"/>
                <a:ea typeface="华文细黑" pitchFamily="2" charset="-122"/>
              </a:rPr>
              <a:t>不同的世界观：</a:t>
            </a:r>
            <a:r>
              <a:rPr lang="zh-CN" altLang="en-US" sz="1300" dirty="0">
                <a:solidFill>
                  <a:srgbClr val="000000"/>
                </a:solidFill>
                <a:latin typeface="华文细黑" pitchFamily="2" charset="-122"/>
                <a:ea typeface="华文细黑" pitchFamily="2" charset="-122"/>
              </a:rPr>
              <a:t>运维人员要求稳定可靠，认为变更充满风险，开发人员则被鼓励频繁发布新代码，认为运维部门对流程的坚持，阻碍了开发的速度</a:t>
            </a:r>
            <a:r>
              <a:rPr lang="zh-CN" altLang="en-US" sz="1300" dirty="0">
                <a:latin typeface="华文细黑" pitchFamily="2" charset="-122"/>
                <a:ea typeface="华文细黑" pitchFamily="2" charset="-122"/>
              </a:rPr>
              <a:t>。</a:t>
            </a:r>
            <a:endParaRPr lang="en-US" altLang="zh-CN" sz="1300" dirty="0">
              <a:solidFill>
                <a:schemeClr val="tx2"/>
              </a:solidFill>
              <a:latin typeface="华文细黑" pitchFamily="2" charset="-122"/>
              <a:ea typeface="华文细黑" pitchFamily="2" charset="-122"/>
            </a:endParaRPr>
          </a:p>
          <a:p>
            <a:pPr marL="270000" indent="-270000" eaLnBrk="1">
              <a:spcBef>
                <a:spcPts val="500"/>
              </a:spcBef>
              <a:defRPr/>
            </a:pPr>
            <a:r>
              <a:rPr lang="zh-CN" altLang="en-US" sz="1300" b="1" dirty="0">
                <a:solidFill>
                  <a:schemeClr val="tx2"/>
                </a:solidFill>
                <a:latin typeface="华文细黑" pitchFamily="2" charset="-122"/>
                <a:ea typeface="华文细黑" pitchFamily="2" charset="-122"/>
              </a:rPr>
              <a:t>它在我的机器上没有问题！</a:t>
            </a:r>
            <a:r>
              <a:rPr lang="zh-CN" altLang="en-US" sz="1300" dirty="0">
                <a:solidFill>
                  <a:srgbClr val="000000"/>
                </a:solidFill>
                <a:latin typeface="华文细黑" pitchFamily="2" charset="-122"/>
                <a:ea typeface="华文细黑" pitchFamily="2" charset="-122"/>
              </a:rPr>
              <a:t>常常听说开发人员这么说，而运维团队的确遇到了麻烦</a:t>
            </a:r>
            <a:r>
              <a:rPr lang="en-US" altLang="zh-CN" sz="1300" dirty="0">
                <a:solidFill>
                  <a:srgbClr val="000000"/>
                </a:solidFill>
                <a:latin typeface="华文细黑" pitchFamily="2" charset="-122"/>
                <a:ea typeface="华文细黑" pitchFamily="2" charset="-122"/>
              </a:rPr>
              <a:t>--&gt;</a:t>
            </a:r>
            <a:r>
              <a:rPr lang="zh-CN" altLang="zh-CN" sz="1300" dirty="0">
                <a:solidFill>
                  <a:srgbClr val="000000"/>
                </a:solidFill>
                <a:latin typeface="华文细黑" pitchFamily="2" charset="-122"/>
                <a:ea typeface="华文细黑" pitchFamily="2" charset="-122"/>
              </a:rPr>
              <a:t>开发和运维之间的脚本、配置、过程和环境存在差别</a:t>
            </a:r>
            <a:r>
              <a:rPr lang="zh-CN" altLang="en-US" sz="1300" dirty="0">
                <a:solidFill>
                  <a:srgbClr val="000000"/>
                </a:solidFill>
                <a:latin typeface="华文细黑" pitchFamily="2" charset="-122"/>
                <a:ea typeface="华文细黑" pitchFamily="2" charset="-122"/>
              </a:rPr>
              <a:t>。</a:t>
            </a:r>
          </a:p>
          <a:p>
            <a:pPr marL="270000" indent="-270000" eaLnBrk="1">
              <a:spcBef>
                <a:spcPts val="500"/>
              </a:spcBef>
              <a:defRPr/>
            </a:pPr>
            <a:r>
              <a:rPr lang="zh-CN" altLang="en-US" sz="1300" b="1" dirty="0">
                <a:solidFill>
                  <a:schemeClr val="tx2"/>
                </a:solidFill>
                <a:latin typeface="华文细黑" pitchFamily="2" charset="-122"/>
                <a:ea typeface="华文细黑" pitchFamily="2" charset="-122"/>
              </a:rPr>
              <a:t>沟通壁垒</a:t>
            </a:r>
            <a:r>
              <a:rPr lang="zh-CN" altLang="en-US" sz="1300" b="1" dirty="0">
                <a:solidFill>
                  <a:srgbClr val="000000"/>
                </a:solidFill>
                <a:latin typeface="华文细黑" pitchFamily="2" charset="-122"/>
                <a:ea typeface="华文细黑" pitchFamily="2" charset="-122"/>
              </a:rPr>
              <a:t>：</a:t>
            </a:r>
            <a:r>
              <a:rPr lang="zh-CN" altLang="en-US" sz="1300" dirty="0">
                <a:solidFill>
                  <a:srgbClr val="000000"/>
                </a:solidFill>
                <a:latin typeface="华文细黑" pitchFamily="2" charset="-122"/>
                <a:ea typeface="华文细黑" pitchFamily="2" charset="-122"/>
              </a:rPr>
              <a:t>开发和运维团队通常处于公司组织的不同部门，通常有不同管理者，通常是不信任的关系，并且通常工作在不同的地点。</a:t>
            </a:r>
            <a:r>
              <a:rPr lang="en-US" altLang="zh-CN" sz="1300" dirty="0">
                <a:solidFill>
                  <a:srgbClr val="000000"/>
                </a:solidFill>
                <a:latin typeface="华文细黑" pitchFamily="2" charset="-122"/>
                <a:ea typeface="华文细黑" pitchFamily="2" charset="-122"/>
                <a:hlinkClick r:id="rId3"/>
              </a:rPr>
              <a:t> </a:t>
            </a:r>
            <a:endParaRPr lang="zh-CN" altLang="en-US" sz="1300" dirty="0">
              <a:solidFill>
                <a:srgbClr val="000000"/>
              </a:solidFill>
              <a:latin typeface="华文细黑" pitchFamily="2" charset="-122"/>
              <a:ea typeface="华文细黑" pitchFamily="2" charset="-122"/>
            </a:endParaRPr>
          </a:p>
          <a:p>
            <a:endParaRPr lang="zh-CN" altLang="en-US" sz="1400" dirty="0"/>
          </a:p>
        </p:txBody>
      </p:sp>
      <p:pic>
        <p:nvPicPr>
          <p:cNvPr id="15" name="Picture 1"/>
          <p:cNvPicPr>
            <a:picLocks noChangeAspect="1" noChangeArrowheads="1"/>
          </p:cNvPicPr>
          <p:nvPr/>
        </p:nvPicPr>
        <p:blipFill>
          <a:blip r:embed="rId4" cstate="print"/>
          <a:srcRect/>
          <a:stretch>
            <a:fillRect/>
          </a:stretch>
        </p:blipFill>
        <p:spPr bwMode="auto">
          <a:xfrm>
            <a:off x="1304839" y="3167976"/>
            <a:ext cx="2586972" cy="2133232"/>
          </a:xfrm>
          <a:prstGeom prst="rect">
            <a:avLst/>
          </a:prstGeom>
          <a:noFill/>
          <a:ln w="9525">
            <a:noFill/>
            <a:miter lim="800000"/>
            <a:headEnd/>
            <a:tailEnd/>
          </a:ln>
        </p:spPr>
      </p:pic>
      <p:sp>
        <p:nvSpPr>
          <p:cNvPr id="16" name="云形标注 15"/>
          <p:cNvSpPr/>
          <p:nvPr/>
        </p:nvSpPr>
        <p:spPr bwMode="auto">
          <a:xfrm>
            <a:off x="2951125" y="3068960"/>
            <a:ext cx="912149" cy="517032"/>
          </a:xfrm>
          <a:prstGeom prst="cloudCallout">
            <a:avLst/>
          </a:prstGeom>
          <a:solidFill>
            <a:srgbClr val="B7D2E3">
              <a:alpha val="46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6" rIns="91416" bIns="45706" numCol="1" rtlCol="0" anchor="t" anchorCtr="0" compatLnSpc="1">
            <a:prstTxWarp prst="textNoShape">
              <a:avLst/>
            </a:prstTxWarp>
          </a:bodyPr>
          <a:lstStyle/>
          <a:p>
            <a:pPr>
              <a:buClr>
                <a:srgbClr val="CC9900"/>
              </a:buClr>
            </a:pPr>
            <a:endParaRPr lang="zh-CN" altLang="en-US" sz="1200" b="0" dirty="0" smtClean="0">
              <a:solidFill>
                <a:srgbClr val="000000"/>
              </a:solidFill>
              <a:latin typeface="华文细黑" pitchFamily="2" charset="-122"/>
              <a:ea typeface="华文细黑" pitchFamily="2" charset="-122"/>
            </a:endParaRPr>
          </a:p>
        </p:txBody>
      </p:sp>
      <p:sp>
        <p:nvSpPr>
          <p:cNvPr id="17" name="云形标注 16"/>
          <p:cNvSpPr/>
          <p:nvPr/>
        </p:nvSpPr>
        <p:spPr bwMode="auto">
          <a:xfrm>
            <a:off x="782443" y="3072478"/>
            <a:ext cx="912149" cy="536542"/>
          </a:xfrm>
          <a:prstGeom prst="cloudCallout">
            <a:avLst/>
          </a:prstGeom>
          <a:solidFill>
            <a:srgbClr val="B7D2E3">
              <a:alpha val="80000"/>
            </a:srgbClr>
          </a:solidFill>
          <a:ln>
            <a:noFill/>
          </a:ln>
          <a:effectLst/>
          <a:scene3d>
            <a:camera prst="orthographicFront">
              <a:rot lat="0" lon="10800000" rev="0"/>
            </a:camera>
            <a:lightRig rig="threePt" dir="t"/>
          </a:scene3d>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6" rIns="91416" bIns="45706" numCol="1" rtlCol="0" anchor="t" anchorCtr="0" compatLnSpc="1">
            <a:prstTxWarp prst="textNoShape">
              <a:avLst/>
            </a:prstTxWarp>
          </a:bodyPr>
          <a:lstStyle/>
          <a:p>
            <a:pPr>
              <a:buClr>
                <a:srgbClr val="CC9900"/>
              </a:buClr>
            </a:pPr>
            <a:endParaRPr lang="zh-CN" altLang="en-US" sz="1200" b="0" dirty="0" smtClean="0">
              <a:solidFill>
                <a:srgbClr val="000000"/>
              </a:solidFill>
              <a:latin typeface="华文细黑" pitchFamily="2" charset="-122"/>
              <a:ea typeface="华文细黑" pitchFamily="2" charset="-122"/>
            </a:endParaRPr>
          </a:p>
        </p:txBody>
      </p:sp>
      <p:sp>
        <p:nvSpPr>
          <p:cNvPr id="18" name="TextBox 10"/>
          <p:cNvSpPr txBox="1"/>
          <p:nvPr/>
        </p:nvSpPr>
        <p:spPr>
          <a:xfrm>
            <a:off x="949981" y="3098278"/>
            <a:ext cx="679458" cy="442017"/>
          </a:xfrm>
          <a:prstGeom prst="rect">
            <a:avLst/>
          </a:prstGeom>
          <a:noFill/>
        </p:spPr>
        <p:txBody>
          <a:bodyPr wrap="square" lIns="35991" tIns="35991" rIns="35991" bIns="35991" rtlCol="0">
            <a:spAutoFit/>
          </a:bodyPr>
          <a:lstStyle/>
          <a:p>
            <a:pPr>
              <a:spcAft>
                <a:spcPts val="2399"/>
              </a:spcAft>
              <a:buClr>
                <a:srgbClr val="990000"/>
              </a:buClr>
              <a:buSzPct val="75000"/>
            </a:pPr>
            <a:r>
              <a:rPr lang="en-US" altLang="zh-CN" sz="1200" b="0" dirty="0" smtClean="0">
                <a:solidFill>
                  <a:srgbClr val="C00000"/>
                </a:solidFill>
                <a:latin typeface="+mn-lt"/>
                <a:ea typeface="华文细黑" pitchFamily="2" charset="-122"/>
              </a:rPr>
              <a:t>I want change!</a:t>
            </a:r>
            <a:endParaRPr lang="zh-CN" altLang="en-US" sz="1200" b="0" dirty="0" smtClean="0">
              <a:solidFill>
                <a:srgbClr val="C00000"/>
              </a:solidFill>
              <a:latin typeface="+mn-lt"/>
              <a:ea typeface="华文细黑" pitchFamily="2" charset="-122"/>
            </a:endParaRPr>
          </a:p>
        </p:txBody>
      </p:sp>
      <p:sp>
        <p:nvSpPr>
          <p:cNvPr id="19" name="TextBox 11"/>
          <p:cNvSpPr txBox="1"/>
          <p:nvPr/>
        </p:nvSpPr>
        <p:spPr>
          <a:xfrm>
            <a:off x="3062817" y="3121308"/>
            <a:ext cx="679458" cy="442017"/>
          </a:xfrm>
          <a:prstGeom prst="rect">
            <a:avLst/>
          </a:prstGeom>
          <a:noFill/>
        </p:spPr>
        <p:txBody>
          <a:bodyPr wrap="square" lIns="35991" tIns="35991" rIns="35991" bIns="35991" rtlCol="0">
            <a:spAutoFit/>
          </a:bodyPr>
          <a:lstStyle/>
          <a:p>
            <a:pPr>
              <a:spcAft>
                <a:spcPts val="2399"/>
              </a:spcAft>
              <a:buClr>
                <a:srgbClr val="990000"/>
              </a:buClr>
              <a:buSzPct val="75000"/>
            </a:pPr>
            <a:r>
              <a:rPr lang="en-US" altLang="zh-CN" sz="1200" b="0" dirty="0" smtClean="0">
                <a:solidFill>
                  <a:srgbClr val="C00000"/>
                </a:solidFill>
                <a:latin typeface="+mn-lt"/>
                <a:ea typeface="华文细黑" pitchFamily="2" charset="-122"/>
              </a:rPr>
              <a:t>I want stability!</a:t>
            </a:r>
            <a:endParaRPr lang="zh-CN" altLang="en-US" sz="1200" b="0" dirty="0" smtClean="0">
              <a:solidFill>
                <a:srgbClr val="C00000"/>
              </a:solidFill>
              <a:latin typeface="+mn-lt"/>
              <a:ea typeface="华文细黑" pitchFamily="2" charset="-122"/>
            </a:endParaRPr>
          </a:p>
        </p:txBody>
      </p:sp>
      <p:sp>
        <p:nvSpPr>
          <p:cNvPr id="20" name="TextBox 12"/>
          <p:cNvSpPr txBox="1"/>
          <p:nvPr/>
        </p:nvSpPr>
        <p:spPr>
          <a:xfrm>
            <a:off x="1242434" y="5151869"/>
            <a:ext cx="1133321" cy="257351"/>
          </a:xfrm>
          <a:prstGeom prst="rect">
            <a:avLst/>
          </a:prstGeom>
          <a:noFill/>
        </p:spPr>
        <p:txBody>
          <a:bodyPr wrap="square" lIns="35991" tIns="35991" rIns="35991" bIns="35991" rtlCol="0">
            <a:spAutoFit/>
          </a:bodyPr>
          <a:lstStyle/>
          <a:p>
            <a:pPr>
              <a:spcAft>
                <a:spcPts val="2399"/>
              </a:spcAft>
              <a:buClr>
                <a:srgbClr val="990000"/>
              </a:buClr>
              <a:buSzPct val="75000"/>
            </a:pPr>
            <a:r>
              <a:rPr lang="en-US" altLang="zh-CN" sz="1200" dirty="0" smtClean="0">
                <a:solidFill>
                  <a:srgbClr val="000000"/>
                </a:solidFill>
                <a:latin typeface="+mn-lt"/>
                <a:ea typeface="华文细黑" pitchFamily="2" charset="-122"/>
              </a:rPr>
              <a:t>Developmen</a:t>
            </a:r>
            <a:r>
              <a:rPr lang="en-US" altLang="zh-CN" sz="1200" dirty="0" smtClean="0">
                <a:solidFill>
                  <a:srgbClr val="000000"/>
                </a:solidFill>
                <a:latin typeface="华文细黑" pitchFamily="2" charset="-122"/>
                <a:ea typeface="华文细黑" pitchFamily="2" charset="-122"/>
              </a:rPr>
              <a:t>t</a:t>
            </a:r>
            <a:endParaRPr lang="zh-CN" altLang="en-US" sz="1200" dirty="0" smtClean="0">
              <a:solidFill>
                <a:srgbClr val="000000"/>
              </a:solidFill>
              <a:latin typeface="华文细黑" pitchFamily="2" charset="-122"/>
              <a:ea typeface="华文细黑" pitchFamily="2" charset="-122"/>
            </a:endParaRPr>
          </a:p>
        </p:txBody>
      </p:sp>
      <p:sp>
        <p:nvSpPr>
          <p:cNvPr id="21" name="TextBox 13"/>
          <p:cNvSpPr txBox="1"/>
          <p:nvPr/>
        </p:nvSpPr>
        <p:spPr>
          <a:xfrm>
            <a:off x="2955399" y="5187873"/>
            <a:ext cx="1019852" cy="257351"/>
          </a:xfrm>
          <a:prstGeom prst="rect">
            <a:avLst/>
          </a:prstGeom>
          <a:noFill/>
        </p:spPr>
        <p:txBody>
          <a:bodyPr wrap="square" lIns="35991" tIns="35991" rIns="35991" bIns="35991" rtlCol="0">
            <a:spAutoFit/>
          </a:bodyPr>
          <a:lstStyle/>
          <a:p>
            <a:pPr>
              <a:spcAft>
                <a:spcPts val="2399"/>
              </a:spcAft>
              <a:buClr>
                <a:srgbClr val="990000"/>
              </a:buClr>
              <a:buSzPct val="75000"/>
            </a:pPr>
            <a:r>
              <a:rPr lang="en-US" altLang="zh-CN" sz="1200" dirty="0" smtClean="0">
                <a:solidFill>
                  <a:srgbClr val="000000"/>
                </a:solidFill>
                <a:latin typeface="+mn-lt"/>
                <a:ea typeface="华文细黑" pitchFamily="2" charset="-122"/>
              </a:rPr>
              <a:t>Operations</a:t>
            </a:r>
          </a:p>
        </p:txBody>
      </p:sp>
      <p:sp>
        <p:nvSpPr>
          <p:cNvPr id="22" name="矩形 21"/>
          <p:cNvSpPr/>
          <p:nvPr/>
        </p:nvSpPr>
        <p:spPr>
          <a:xfrm>
            <a:off x="709574" y="5553236"/>
            <a:ext cx="3646402" cy="307768"/>
          </a:xfrm>
          <a:prstGeom prst="rect">
            <a:avLst/>
          </a:prstGeom>
          <a:noFill/>
        </p:spPr>
        <p:txBody>
          <a:bodyPr wrap="square" lIns="121912" tIns="60956" rIns="121912" bIns="60956" rtlCol="0">
            <a:spAutoFit/>
          </a:bodyPr>
          <a:lstStyle/>
          <a:p>
            <a:r>
              <a:rPr lang="en-US" altLang="zh-CN" sz="1200" b="0" dirty="0" smtClean="0">
                <a:latin typeface="华文细黑" pitchFamily="2" charset="-122"/>
                <a:ea typeface="华文细黑" pitchFamily="2" charset="-122"/>
              </a:rPr>
              <a:t>Dev</a:t>
            </a:r>
            <a:r>
              <a:rPr lang="zh-CN" altLang="en-US" sz="1200" b="0" dirty="0" smtClean="0">
                <a:latin typeface="华文细黑" pitchFamily="2" charset="-122"/>
                <a:ea typeface="华文细黑" pitchFamily="2" charset="-122"/>
              </a:rPr>
              <a:t>和</a:t>
            </a:r>
            <a:r>
              <a:rPr lang="en-US" altLang="zh-CN" sz="1200" b="0" dirty="0" smtClean="0">
                <a:latin typeface="华文细黑" pitchFamily="2" charset="-122"/>
                <a:ea typeface="华文细黑" pitchFamily="2" charset="-122"/>
              </a:rPr>
              <a:t>Ops</a:t>
            </a:r>
            <a:r>
              <a:rPr lang="zh-CN" altLang="en-US" sz="1200" b="0" dirty="0" smtClean="0">
                <a:latin typeface="华文细黑" pitchFamily="2" charset="-122"/>
                <a:ea typeface="华文细黑" pitchFamily="2" charset="-122"/>
              </a:rPr>
              <a:t>存在“混乱之墙”</a:t>
            </a:r>
            <a:r>
              <a:rPr lang="en-US" altLang="zh-CN" sz="1200" b="0" dirty="0" smtClean="0">
                <a:latin typeface="华文细黑" pitchFamily="2" charset="-122"/>
                <a:ea typeface="华文细黑" pitchFamily="2" charset="-122"/>
              </a:rPr>
              <a:t>—Andrew Shafer</a:t>
            </a:r>
          </a:p>
        </p:txBody>
      </p:sp>
      <p:sp>
        <p:nvSpPr>
          <p:cNvPr id="36" name="矩形 35"/>
          <p:cNvSpPr/>
          <p:nvPr/>
        </p:nvSpPr>
        <p:spPr>
          <a:xfrm>
            <a:off x="710766" y="1376772"/>
            <a:ext cx="7857678" cy="1212640"/>
          </a:xfrm>
          <a:prstGeom prst="rect">
            <a:avLst/>
          </a:prstGeom>
        </p:spPr>
        <p:txBody>
          <a:bodyPr wrap="square">
            <a:spAutoFit/>
          </a:bodyPr>
          <a:lstStyle/>
          <a:p>
            <a:pPr>
              <a:lnSpc>
                <a:spcPct val="130000"/>
              </a:lnSpc>
              <a:buNone/>
            </a:pPr>
            <a:r>
              <a:rPr lang="zh-CN" altLang="en-US" sz="1400" b="0" dirty="0" smtClean="0">
                <a:latin typeface="华文细黑" pitchFamily="2" charset="-122"/>
                <a:ea typeface="华文细黑" pitchFamily="2" charset="-122"/>
              </a:rPr>
              <a:t>源于</a:t>
            </a:r>
            <a:r>
              <a:rPr lang="en-US" altLang="zh-CN" sz="1400" b="0" dirty="0" smtClean="0">
                <a:latin typeface="+mn-lt"/>
                <a:ea typeface="华文细黑" pitchFamily="2" charset="-122"/>
              </a:rPr>
              <a:t>Google</a:t>
            </a:r>
            <a:r>
              <a:rPr lang="zh-CN" altLang="en-US" sz="1400" b="0" dirty="0" smtClean="0">
                <a:latin typeface="+mn-lt"/>
                <a:ea typeface="华文细黑" pitchFamily="2" charset="-122"/>
              </a:rPr>
              <a:t>、</a:t>
            </a:r>
            <a:r>
              <a:rPr lang="en-US" altLang="zh-CN" sz="1400" b="0" dirty="0" smtClean="0">
                <a:latin typeface="+mn-lt"/>
                <a:ea typeface="华文细黑" pitchFamily="2" charset="-122"/>
              </a:rPr>
              <a:t>Amazon</a:t>
            </a:r>
            <a:r>
              <a:rPr lang="zh-CN" altLang="en-US" sz="1400" b="0" dirty="0" smtClean="0">
                <a:latin typeface="+mn-lt"/>
                <a:ea typeface="华文细黑" pitchFamily="2" charset="-122"/>
              </a:rPr>
              <a:t>、</a:t>
            </a:r>
            <a:r>
              <a:rPr lang="en-US" altLang="zh-CN" sz="1400" b="0" dirty="0" err="1" smtClean="0">
                <a:latin typeface="+mn-lt"/>
                <a:ea typeface="华文细黑" pitchFamily="2" charset="-122"/>
              </a:rPr>
              <a:t>Facebook</a:t>
            </a:r>
            <a:r>
              <a:rPr lang="zh-CN" altLang="en-US" sz="1400" b="0" dirty="0" smtClean="0">
                <a:latin typeface="华文细黑" pitchFamily="2" charset="-122"/>
                <a:ea typeface="华文细黑" pitchFamily="2" charset="-122"/>
              </a:rPr>
              <a:t>等企业实践，</a:t>
            </a:r>
            <a:r>
              <a:rPr lang="en-US" altLang="zh-CN" sz="1400" b="0" dirty="0" smtClean="0">
                <a:latin typeface="华文细黑" pitchFamily="2" charset="-122"/>
                <a:ea typeface="华文细黑" pitchFamily="2" charset="-122"/>
              </a:rPr>
              <a:t>2008</a:t>
            </a:r>
            <a:r>
              <a:rPr lang="zh-CN" altLang="en-US" sz="1400" b="0" dirty="0" smtClean="0">
                <a:latin typeface="华文细黑" pitchFamily="2" charset="-122"/>
                <a:ea typeface="华文细黑" pitchFamily="2" charset="-122"/>
              </a:rPr>
              <a:t>年</a:t>
            </a:r>
            <a:r>
              <a:rPr lang="en-US" altLang="zh-CN" sz="1400" b="0" dirty="0" smtClean="0">
                <a:latin typeface="+mn-lt"/>
                <a:ea typeface="华文细黑" pitchFamily="2" charset="-122"/>
              </a:rPr>
              <a:t>Patrick </a:t>
            </a:r>
            <a:r>
              <a:rPr lang="en-US" altLang="zh-CN" sz="1400" b="0" dirty="0" err="1" smtClean="0">
                <a:latin typeface="+mn-lt"/>
                <a:ea typeface="华文细黑" pitchFamily="2" charset="-122"/>
              </a:rPr>
              <a:t>Debois</a:t>
            </a:r>
            <a:r>
              <a:rPr lang="zh-CN" altLang="en-US" sz="1400" b="0" dirty="0" smtClean="0">
                <a:latin typeface="华文细黑" pitchFamily="2" charset="-122"/>
                <a:ea typeface="华文细黑" pitchFamily="2" charset="-122"/>
              </a:rPr>
              <a:t>在“</a:t>
            </a:r>
            <a:r>
              <a:rPr lang="en-US" altLang="zh-CN" sz="1400" b="0" dirty="0" smtClean="0">
                <a:latin typeface="+mn-lt"/>
                <a:ea typeface="华文细黑" pitchFamily="2" charset="-122"/>
              </a:rPr>
              <a:t>Agile 2008 conference</a:t>
            </a:r>
            <a:r>
              <a:rPr lang="zh-CN" altLang="en-US" sz="1400" b="0" dirty="0" smtClean="0">
                <a:latin typeface="华文细黑" pitchFamily="2" charset="-122"/>
                <a:ea typeface="华文细黑" pitchFamily="2" charset="-122"/>
              </a:rPr>
              <a:t>”首次提出</a:t>
            </a:r>
            <a:r>
              <a:rPr lang="en-US" altLang="zh-CN" sz="1400" b="0" dirty="0" err="1" smtClean="0">
                <a:latin typeface="+mn-lt"/>
                <a:ea typeface="华文细黑" pitchFamily="2" charset="-122"/>
              </a:rPr>
              <a:t>Devops</a:t>
            </a:r>
            <a:r>
              <a:rPr lang="zh-CN" altLang="en-US" sz="1400" b="0" dirty="0" smtClean="0">
                <a:latin typeface="华文细黑" pitchFamily="2" charset="-122"/>
                <a:ea typeface="华文细黑" pitchFamily="2" charset="-122"/>
              </a:rPr>
              <a:t>术语，由</a:t>
            </a:r>
            <a:r>
              <a:rPr lang="en-US" altLang="zh-CN" sz="1400" b="0" dirty="0" err="1" smtClean="0">
                <a:latin typeface="华文细黑" pitchFamily="2" charset="-122"/>
                <a:ea typeface="华文细黑" pitchFamily="2" charset="-122"/>
              </a:rPr>
              <a:t>Flickr</a:t>
            </a:r>
            <a:r>
              <a:rPr lang="zh-CN" altLang="en-US" sz="1400" b="0" dirty="0" smtClean="0">
                <a:latin typeface="华文细黑" pitchFamily="2" charset="-122"/>
                <a:ea typeface="华文细黑" pitchFamily="2" charset="-122"/>
              </a:rPr>
              <a:t>展示的开创性的“一天</a:t>
            </a:r>
            <a:r>
              <a:rPr lang="en-US" altLang="zh-CN" sz="1400" b="0" dirty="0" smtClean="0">
                <a:latin typeface="华文细黑" pitchFamily="2" charset="-122"/>
                <a:ea typeface="华文细黑" pitchFamily="2" charset="-122"/>
              </a:rPr>
              <a:t>10</a:t>
            </a:r>
            <a:r>
              <a:rPr lang="zh-CN" altLang="en-US" sz="1400" b="0" dirty="0" smtClean="0">
                <a:latin typeface="华文细黑" pitchFamily="2" charset="-122"/>
                <a:ea typeface="华文细黑" pitchFamily="2" charset="-122"/>
              </a:rPr>
              <a:t>次部署”，基础设施即代码“</a:t>
            </a:r>
            <a:r>
              <a:rPr lang="en-US" altLang="zh-CN" sz="1400" b="0" dirty="0" smtClean="0">
                <a:latin typeface="+mn-lt"/>
                <a:ea typeface="华文细黑" pitchFamily="2" charset="-122"/>
              </a:rPr>
              <a:t>(Mark Burgess </a:t>
            </a:r>
            <a:r>
              <a:rPr lang="zh-CN" altLang="en-US" sz="1400" b="0" dirty="0" smtClean="0">
                <a:latin typeface="华文细黑" pitchFamily="2" charset="-122"/>
                <a:ea typeface="华文细黑" pitchFamily="2" charset="-122"/>
              </a:rPr>
              <a:t>和</a:t>
            </a:r>
            <a:r>
              <a:rPr lang="en-US" altLang="zh-CN" sz="1400" b="0" dirty="0" smtClean="0">
                <a:latin typeface="+mn-lt"/>
                <a:ea typeface="华文细黑" pitchFamily="2" charset="-122"/>
              </a:rPr>
              <a:t>Luke </a:t>
            </a:r>
            <a:r>
              <a:rPr lang="en-US" altLang="zh-CN" sz="1400" b="0" dirty="0" err="1" smtClean="0">
                <a:latin typeface="+mn-lt"/>
                <a:ea typeface="华文细黑" pitchFamily="2" charset="-122"/>
              </a:rPr>
              <a:t>Kanies</a:t>
            </a:r>
            <a:r>
              <a:rPr lang="en-US" altLang="zh-CN" sz="1400" b="0" dirty="0" smtClean="0">
                <a:latin typeface="华文细黑" pitchFamily="2" charset="-122"/>
                <a:ea typeface="华文细黑" pitchFamily="2" charset="-122"/>
              </a:rPr>
              <a:t>)</a:t>
            </a:r>
            <a:r>
              <a:rPr lang="zh-CN" altLang="en-US" sz="1400" b="0" dirty="0" smtClean="0">
                <a:latin typeface="华文细黑" pitchFamily="2" charset="-122"/>
                <a:ea typeface="华文细黑" pitchFamily="2" charset="-122"/>
              </a:rPr>
              <a:t>，“敏捷基础设施” </a:t>
            </a:r>
            <a:r>
              <a:rPr lang="en-US" altLang="zh-CN" sz="1400" b="0" dirty="0" smtClean="0">
                <a:latin typeface="华文细黑" pitchFamily="2" charset="-122"/>
                <a:ea typeface="华文细黑" pitchFamily="2" charset="-122"/>
              </a:rPr>
              <a:t>(</a:t>
            </a:r>
            <a:r>
              <a:rPr lang="en-US" altLang="zh-CN" sz="1400" b="0" dirty="0" smtClean="0">
                <a:latin typeface="+mn-lt"/>
                <a:ea typeface="华文细黑" pitchFamily="2" charset="-122"/>
              </a:rPr>
              <a:t>Andrew Shafer</a:t>
            </a:r>
            <a:r>
              <a:rPr lang="en-US" altLang="zh-CN" sz="1400" b="0" dirty="0" smtClean="0">
                <a:latin typeface="华文细黑" pitchFamily="2" charset="-122"/>
                <a:ea typeface="华文细黑" pitchFamily="2" charset="-122"/>
              </a:rPr>
              <a:t>)</a:t>
            </a:r>
            <a:r>
              <a:rPr lang="zh-CN" altLang="en-US" sz="1400" b="0" dirty="0" smtClean="0">
                <a:latin typeface="华文细黑" pitchFamily="2" charset="-122"/>
                <a:ea typeface="华文细黑" pitchFamily="2" charset="-122"/>
              </a:rPr>
              <a:t>，“敏捷系统管理”</a:t>
            </a:r>
            <a:r>
              <a:rPr lang="en-US" altLang="zh-CN" sz="1400" b="0" dirty="0" smtClean="0">
                <a:latin typeface="+mn-lt"/>
                <a:ea typeface="华文细黑" pitchFamily="2" charset="-122"/>
              </a:rPr>
              <a:t>(Patrick </a:t>
            </a:r>
            <a:r>
              <a:rPr lang="en-US" altLang="zh-CN" sz="1400" b="0" dirty="0" err="1" smtClean="0">
                <a:latin typeface="+mn-lt"/>
                <a:ea typeface="华文细黑" pitchFamily="2" charset="-122"/>
              </a:rPr>
              <a:t>DeBois</a:t>
            </a:r>
            <a:r>
              <a:rPr lang="en-US" altLang="zh-CN" sz="1400" b="0" dirty="0" smtClean="0">
                <a:latin typeface="+mn-lt"/>
                <a:ea typeface="华文细黑" pitchFamily="2" charset="-122"/>
              </a:rPr>
              <a:t>)</a:t>
            </a:r>
            <a:r>
              <a:rPr lang="zh-CN" altLang="en-US" sz="1400" b="0" dirty="0" smtClean="0">
                <a:latin typeface="+mn-lt"/>
                <a:ea typeface="华文细黑" pitchFamily="2" charset="-122"/>
              </a:rPr>
              <a:t>，</a:t>
            </a:r>
            <a:r>
              <a:rPr lang="en-US" altLang="zh-CN" sz="1400" b="0" dirty="0" smtClean="0">
                <a:latin typeface="+mn-lt"/>
                <a:ea typeface="华文细黑" pitchFamily="2" charset="-122"/>
              </a:rPr>
              <a:t>Amazon</a:t>
            </a:r>
            <a:r>
              <a:rPr lang="zh-CN" altLang="en-US" sz="1400" b="0" dirty="0" smtClean="0">
                <a:latin typeface="华文细黑" pitchFamily="2" charset="-122"/>
                <a:ea typeface="华文细黑" pitchFamily="2" charset="-122"/>
              </a:rPr>
              <a:t>的“平台即服务”，这些相辅相成，让</a:t>
            </a:r>
            <a:r>
              <a:rPr lang="en-US" altLang="zh-CN" sz="1400" b="0" dirty="0" err="1" smtClean="0">
                <a:latin typeface="+mn-lt"/>
                <a:ea typeface="华文细黑" pitchFamily="2" charset="-122"/>
              </a:rPr>
              <a:t>DevOps</a:t>
            </a:r>
            <a:r>
              <a:rPr lang="zh-CN" altLang="en-US" sz="1400" b="0" dirty="0" smtClean="0">
                <a:latin typeface="华文细黑" pitchFamily="2" charset="-122"/>
                <a:ea typeface="华文细黑" pitchFamily="2" charset="-122"/>
              </a:rPr>
              <a:t>在</a:t>
            </a:r>
            <a:r>
              <a:rPr lang="en-US" altLang="zh-CN" sz="1400" b="0" dirty="0" smtClean="0">
                <a:latin typeface="华文细黑" pitchFamily="2" charset="-122"/>
                <a:ea typeface="华文细黑" pitchFamily="2" charset="-122"/>
              </a:rPr>
              <a:t>2012-2013</a:t>
            </a:r>
            <a:r>
              <a:rPr lang="zh-CN" altLang="en-US" sz="1400" b="0" dirty="0" smtClean="0">
                <a:latin typeface="华文细黑" pitchFamily="2" charset="-122"/>
                <a:ea typeface="华文细黑" pitchFamily="2" charset="-122"/>
              </a:rPr>
              <a:t>成为</a:t>
            </a:r>
            <a:r>
              <a:rPr lang="en-US" altLang="zh-CN" sz="1400" b="0" dirty="0" smtClean="0">
                <a:latin typeface="华文细黑" pitchFamily="2" charset="-122"/>
                <a:ea typeface="华文细黑" pitchFamily="2" charset="-122"/>
              </a:rPr>
              <a:t>IT</a:t>
            </a:r>
            <a:r>
              <a:rPr lang="zh-CN" altLang="en-US" sz="1400" b="0" dirty="0" smtClean="0">
                <a:latin typeface="华文细黑" pitchFamily="2" charset="-122"/>
                <a:ea typeface="华文细黑" pitchFamily="2" charset="-122"/>
              </a:rPr>
              <a:t>业界潮流。</a:t>
            </a:r>
            <a:endParaRPr lang="en-US" altLang="zh-CN" sz="1400" b="0" dirty="0" smtClean="0">
              <a:latin typeface="华文细黑" pitchFamily="2" charset="-122"/>
              <a:ea typeface="华文细黑" pitchFamily="2" charset="-122"/>
            </a:endParaRPr>
          </a:p>
        </p:txBody>
      </p:sp>
    </p:spTree>
    <p:extLst>
      <p:ext uri="{BB962C8B-B14F-4D97-AF65-F5344CB8AC3E}">
        <p14:creationId xmlns:p14="http://schemas.microsoft.com/office/powerpoint/2010/main" val="20548728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DevOps</a:t>
            </a:r>
            <a:r>
              <a:rPr kumimoji="1" lang="zh-CN" altLang="en-US" dirty="0" smtClean="0">
                <a:latin typeface="+mj-ea"/>
              </a:rPr>
              <a:t>的不同视角</a:t>
            </a:r>
            <a:endParaRPr kumimoji="1" lang="zh-CN" altLang="en-US" dirty="0">
              <a:latin typeface="+mj-ea"/>
            </a:endParaRPr>
          </a:p>
        </p:txBody>
      </p:sp>
      <p:pic>
        <p:nvPicPr>
          <p:cNvPr id="4" name="Picture 2" descr="0CD53572@55F1D032"/>
          <p:cNvPicPr>
            <a:picLocks noChangeAspect="1" noChangeArrowheads="1"/>
          </p:cNvPicPr>
          <p:nvPr/>
        </p:nvPicPr>
        <p:blipFill>
          <a:blip r:embed="rId3" cstate="print"/>
          <a:srcRect/>
          <a:stretch>
            <a:fillRect/>
          </a:stretch>
        </p:blipFill>
        <p:spPr bwMode="auto">
          <a:xfrm>
            <a:off x="1101806" y="1484794"/>
            <a:ext cx="3284164" cy="2643692"/>
          </a:xfrm>
          <a:prstGeom prst="rect">
            <a:avLst/>
          </a:prstGeom>
          <a:noFill/>
          <a:ln w="9525">
            <a:noFill/>
            <a:miter lim="800000"/>
            <a:headEnd/>
            <a:tailEnd/>
          </a:ln>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2296" y="1592797"/>
            <a:ext cx="2606088" cy="2484275"/>
          </a:xfrm>
          <a:prstGeom prst="rect">
            <a:avLst/>
          </a:prstGeom>
        </p:spPr>
      </p:pic>
      <p:sp>
        <p:nvSpPr>
          <p:cNvPr id="7" name="圆角矩形 6"/>
          <p:cNvSpPr/>
          <p:nvPr/>
        </p:nvSpPr>
        <p:spPr bwMode="auto">
          <a:xfrm>
            <a:off x="4920562" y="4257092"/>
            <a:ext cx="3647882" cy="1512168"/>
          </a:xfrm>
          <a:prstGeom prst="roundRect">
            <a:avLst>
              <a:gd name="adj" fmla="val 2377"/>
            </a:avLst>
          </a:prstGeom>
          <a:solidFill>
            <a:schemeClr val="bg1"/>
          </a:solidFill>
          <a:ln w="9525" cap="flat" cmpd="sng" algn="ctr">
            <a:solidFill>
              <a:schemeClr val="bg1">
                <a:lumMod val="50000"/>
              </a:schemeClr>
            </a:solidFill>
            <a:prstDash val="solid"/>
            <a:round/>
            <a:headEnd type="none" w="med" len="med"/>
            <a:tailEnd type="none" w="med" len="med"/>
          </a:ln>
          <a:effectLst/>
          <a:extLst/>
        </p:spPr>
        <p:txBody>
          <a:bodyPr vert="horz" wrap="square" lIns="91414" tIns="45707" rIns="91414" bIns="45707" numCol="1" rtlCol="0" anchor="ctr" anchorCtr="0" compatLnSpc="1">
            <a:prstTxWarp prst="textNoShape">
              <a:avLst/>
            </a:prstTxWarp>
          </a:bodyPr>
          <a:lstStyle/>
          <a:p>
            <a:pPr eaLnBrk="0" hangingPunct="0">
              <a:lnSpc>
                <a:spcPct val="140000"/>
              </a:lnSpc>
              <a:spcBef>
                <a:spcPts val="0"/>
              </a:spcBef>
              <a:buClr>
                <a:srgbClr val="990000"/>
              </a:buClr>
              <a:defRPr/>
            </a:pPr>
            <a:r>
              <a:rPr lang="en-US" altLang="zh-CN" sz="1100" dirty="0">
                <a:latin typeface="+mn-lt"/>
                <a:ea typeface="+mn-ea"/>
                <a:cs typeface="Times New Roman" pitchFamily="18" charset="0"/>
              </a:rPr>
              <a:t>“</a:t>
            </a:r>
            <a:r>
              <a:rPr lang="en-US" altLang="zh-CN" sz="1100" dirty="0" err="1">
                <a:latin typeface="+mn-lt"/>
                <a:ea typeface="+mn-ea"/>
                <a:cs typeface="Times New Roman" pitchFamily="18" charset="0"/>
              </a:rPr>
              <a:t>DevOps</a:t>
            </a:r>
            <a:r>
              <a:rPr lang="zh-CN" altLang="zh-CN" sz="1100" dirty="0">
                <a:latin typeface="+mn-lt"/>
                <a:ea typeface="+mn-ea"/>
                <a:cs typeface="Times New Roman" pitchFamily="18" charset="0"/>
              </a:rPr>
              <a:t>是软件开发、运维和质量保证三个部门之间的沟通、协作和集成所采用的流程、方法和体系的一个集合，它是人们为了及时生产软件产品或服务，以满足某个业务目标，对开发与运维之间相互依存关系的一种新的理解。</a:t>
            </a:r>
            <a:r>
              <a:rPr lang="en-US" altLang="zh-CN" sz="1100" dirty="0">
                <a:latin typeface="+mn-lt"/>
                <a:ea typeface="+mn-ea"/>
                <a:cs typeface="Times New Roman" pitchFamily="18" charset="0"/>
              </a:rPr>
              <a:t>——-</a:t>
            </a:r>
            <a:r>
              <a:rPr lang="en-US" altLang="zh-CN" sz="1100" dirty="0" err="1">
                <a:latin typeface="+mn-lt"/>
                <a:ea typeface="+mn-ea"/>
                <a:cs typeface="Times New Roman" pitchFamily="18" charset="0"/>
              </a:rPr>
              <a:t>WikiPedia</a:t>
            </a:r>
            <a:endParaRPr lang="zh-CN" altLang="en-US" sz="1100" dirty="0">
              <a:latin typeface="+mn-lt"/>
              <a:ea typeface="+mn-ea"/>
              <a:cs typeface="Times New Roman" pitchFamily="18" charset="0"/>
            </a:endParaRPr>
          </a:p>
        </p:txBody>
      </p:sp>
      <p:sp>
        <p:nvSpPr>
          <p:cNvPr id="8" name="圆角矩形 7"/>
          <p:cNvSpPr/>
          <p:nvPr/>
        </p:nvSpPr>
        <p:spPr bwMode="auto">
          <a:xfrm>
            <a:off x="719572" y="4257092"/>
            <a:ext cx="3907992" cy="1512168"/>
          </a:xfrm>
          <a:prstGeom prst="roundRect">
            <a:avLst>
              <a:gd name="adj" fmla="val 2377"/>
            </a:avLst>
          </a:prstGeom>
          <a:solidFill>
            <a:schemeClr val="bg1"/>
          </a:solidFill>
          <a:ln w="9525" cap="flat" cmpd="sng" algn="ctr">
            <a:solidFill>
              <a:schemeClr val="bg1">
                <a:lumMod val="50000"/>
              </a:schemeClr>
            </a:solidFill>
            <a:prstDash val="solid"/>
            <a:round/>
            <a:headEnd type="none" w="med" len="med"/>
            <a:tailEnd type="none" w="med" len="med"/>
          </a:ln>
          <a:effectLst/>
          <a:extLst/>
        </p:spPr>
        <p:txBody>
          <a:bodyPr vert="horz" wrap="square" lIns="91414" tIns="45707" rIns="91414" bIns="45707" numCol="1" rtlCol="0" anchor="ctr" anchorCtr="0" compatLnSpc="1">
            <a:prstTxWarp prst="textNoShape">
              <a:avLst/>
            </a:prstTxWarp>
          </a:bodyPr>
          <a:lstStyle/>
          <a:p>
            <a:pPr eaLnBrk="0" hangingPunct="0">
              <a:lnSpc>
                <a:spcPct val="140000"/>
              </a:lnSpc>
              <a:spcBef>
                <a:spcPts val="0"/>
              </a:spcBef>
              <a:buClr>
                <a:srgbClr val="990000"/>
              </a:buClr>
              <a:defRPr/>
            </a:pPr>
            <a:r>
              <a:rPr lang="zh-CN" altLang="en-US" sz="1100" dirty="0" smtClean="0">
                <a:latin typeface="+mn-lt"/>
                <a:ea typeface="+mn-ea"/>
                <a:cs typeface="Times New Roman" pitchFamily="18" charset="0"/>
              </a:rPr>
              <a:t>研发工程师</a:t>
            </a:r>
            <a:r>
              <a:rPr lang="zh-CN" altLang="en-US" sz="1100" b="0" dirty="0" smtClean="0">
                <a:latin typeface="+mn-lt"/>
                <a:ea typeface="+mn-ea"/>
                <a:cs typeface="Times New Roman" pitchFamily="18" charset="0"/>
              </a:rPr>
              <a:t>：</a:t>
            </a:r>
            <a:r>
              <a:rPr lang="en-US" altLang="zh-CN" sz="1100" b="0" dirty="0" err="1" smtClean="0">
                <a:latin typeface="+mn-lt"/>
                <a:ea typeface="+mn-ea"/>
                <a:cs typeface="Times New Roman" pitchFamily="18" charset="0"/>
              </a:rPr>
              <a:t>DevOps</a:t>
            </a:r>
            <a:r>
              <a:rPr lang="zh-CN" altLang="en-US" sz="1100" b="0" dirty="0" smtClean="0">
                <a:latin typeface="+mn-lt"/>
                <a:ea typeface="+mn-ea"/>
                <a:cs typeface="Times New Roman" pitchFamily="18" charset="0"/>
              </a:rPr>
              <a:t>是一组技术和工具</a:t>
            </a:r>
            <a:r>
              <a:rPr lang="en-US" altLang="zh-CN" sz="1100" b="0" dirty="0" smtClean="0">
                <a:latin typeface="+mn-lt"/>
                <a:ea typeface="+mn-ea"/>
                <a:cs typeface="Times New Roman" pitchFamily="18" charset="0"/>
              </a:rPr>
              <a:t>(Jenkins/Puppet..)</a:t>
            </a:r>
          </a:p>
          <a:p>
            <a:pPr eaLnBrk="0" hangingPunct="0">
              <a:lnSpc>
                <a:spcPct val="140000"/>
              </a:lnSpc>
              <a:spcBef>
                <a:spcPts val="0"/>
              </a:spcBef>
              <a:buClr>
                <a:srgbClr val="990000"/>
              </a:buClr>
              <a:defRPr/>
            </a:pPr>
            <a:r>
              <a:rPr lang="zh-CN" altLang="en-US" sz="1100" dirty="0" smtClean="0">
                <a:latin typeface="+mn-lt"/>
                <a:ea typeface="+mn-ea"/>
                <a:cs typeface="Times New Roman" pitchFamily="18" charset="0"/>
              </a:rPr>
              <a:t>咨询师：</a:t>
            </a:r>
            <a:r>
              <a:rPr lang="en-US" altLang="zh-CN" sz="1100" b="0" dirty="0" err="1" smtClean="0">
                <a:latin typeface="+mn-lt"/>
                <a:ea typeface="+mn-ea"/>
                <a:cs typeface="Times New Roman" pitchFamily="18" charset="0"/>
              </a:rPr>
              <a:t>DevOps</a:t>
            </a:r>
            <a:r>
              <a:rPr lang="zh-CN" altLang="en-US" sz="1100" b="0" dirty="0" smtClean="0">
                <a:latin typeface="+mn-lt"/>
                <a:ea typeface="+mn-ea"/>
                <a:cs typeface="Times New Roman" pitchFamily="18" charset="0"/>
              </a:rPr>
              <a:t>是一种新的软件开发模式</a:t>
            </a:r>
            <a:endParaRPr lang="en-US" altLang="zh-CN" sz="1100" b="0" dirty="0" smtClean="0">
              <a:latin typeface="+mn-lt"/>
              <a:ea typeface="+mn-ea"/>
              <a:cs typeface="Times New Roman" pitchFamily="18" charset="0"/>
            </a:endParaRPr>
          </a:p>
          <a:p>
            <a:pPr eaLnBrk="0" hangingPunct="0">
              <a:lnSpc>
                <a:spcPct val="140000"/>
              </a:lnSpc>
              <a:spcBef>
                <a:spcPts val="0"/>
              </a:spcBef>
              <a:buClr>
                <a:srgbClr val="990000"/>
              </a:buClr>
              <a:defRPr/>
            </a:pPr>
            <a:r>
              <a:rPr lang="en-US" altLang="zh-CN" sz="1100" dirty="0" smtClean="0">
                <a:latin typeface="+mn-lt"/>
                <a:ea typeface="+mn-ea"/>
                <a:cs typeface="Times New Roman" pitchFamily="18" charset="0"/>
              </a:rPr>
              <a:t>HR</a:t>
            </a:r>
            <a:r>
              <a:rPr lang="zh-CN" altLang="en-US" sz="1100" dirty="0" smtClean="0">
                <a:latin typeface="+mn-lt"/>
                <a:ea typeface="+mn-ea"/>
                <a:cs typeface="Times New Roman" pitchFamily="18" charset="0"/>
              </a:rPr>
              <a:t>：</a:t>
            </a:r>
            <a:r>
              <a:rPr lang="en-US" altLang="zh-CN" sz="1100" b="0" dirty="0" err="1" smtClean="0">
                <a:latin typeface="+mn-lt"/>
                <a:ea typeface="+mn-ea"/>
                <a:cs typeface="Times New Roman" pitchFamily="18" charset="0"/>
              </a:rPr>
              <a:t>DevOps</a:t>
            </a:r>
            <a:r>
              <a:rPr lang="zh-CN" altLang="en-US" sz="1100" b="0" dirty="0" smtClean="0">
                <a:latin typeface="+mn-lt"/>
                <a:ea typeface="+mn-ea"/>
                <a:cs typeface="Times New Roman" pitchFamily="18" charset="0"/>
              </a:rPr>
              <a:t>是一个组织和职位</a:t>
            </a:r>
            <a:endParaRPr lang="en-US" altLang="zh-CN" sz="1100" b="0" dirty="0" smtClean="0">
              <a:latin typeface="+mn-lt"/>
              <a:ea typeface="+mn-ea"/>
              <a:cs typeface="Times New Roman" pitchFamily="18" charset="0"/>
            </a:endParaRPr>
          </a:p>
          <a:p>
            <a:pPr eaLnBrk="0" hangingPunct="0">
              <a:lnSpc>
                <a:spcPct val="140000"/>
              </a:lnSpc>
              <a:spcBef>
                <a:spcPts val="0"/>
              </a:spcBef>
              <a:buClr>
                <a:srgbClr val="990000"/>
              </a:buClr>
              <a:defRPr/>
            </a:pPr>
            <a:r>
              <a:rPr lang="zh-CN" altLang="en-US" sz="1100" dirty="0" smtClean="0">
                <a:latin typeface="+mn-lt"/>
                <a:ea typeface="+mn-ea"/>
                <a:cs typeface="Times New Roman" pitchFamily="18" charset="0"/>
              </a:rPr>
              <a:t>大师：</a:t>
            </a:r>
            <a:r>
              <a:rPr lang="en-US" altLang="zh-CN" sz="1100" b="0" dirty="0" err="1" smtClean="0">
                <a:latin typeface="+mn-lt"/>
                <a:ea typeface="+mn-ea"/>
                <a:cs typeface="Times New Roman" pitchFamily="18" charset="0"/>
              </a:rPr>
              <a:t>DevOps</a:t>
            </a:r>
            <a:r>
              <a:rPr lang="zh-CN" altLang="en-US" sz="1100" b="0" dirty="0" smtClean="0">
                <a:latin typeface="+mn-lt"/>
                <a:ea typeface="+mn-ea"/>
                <a:cs typeface="Times New Roman" pitchFamily="18" charset="0"/>
              </a:rPr>
              <a:t>是一种文化和理念</a:t>
            </a:r>
            <a:endParaRPr lang="en-US" altLang="zh-CN" sz="1100" b="0" dirty="0" smtClean="0">
              <a:latin typeface="+mn-lt"/>
              <a:ea typeface="+mn-ea"/>
              <a:cs typeface="Times New Roman" pitchFamily="18" charset="0"/>
            </a:endParaRPr>
          </a:p>
          <a:p>
            <a:pPr eaLnBrk="0" hangingPunct="0">
              <a:lnSpc>
                <a:spcPct val="140000"/>
              </a:lnSpc>
              <a:spcBef>
                <a:spcPts val="0"/>
              </a:spcBef>
              <a:buClr>
                <a:srgbClr val="990000"/>
              </a:buClr>
              <a:defRPr/>
            </a:pPr>
            <a:r>
              <a:rPr lang="zh-CN" altLang="en-US" sz="1100" dirty="0" smtClean="0">
                <a:latin typeface="+mn-lt"/>
                <a:ea typeface="+mn-ea"/>
                <a:cs typeface="Times New Roman" pitchFamily="18" charset="0"/>
              </a:rPr>
              <a:t>企业高管：</a:t>
            </a:r>
            <a:r>
              <a:rPr lang="en-US" altLang="zh-CN" sz="1100" b="0" dirty="0" err="1" smtClean="0">
                <a:latin typeface="+mn-lt"/>
                <a:ea typeface="+mn-ea"/>
                <a:cs typeface="Times New Roman" pitchFamily="18" charset="0"/>
              </a:rPr>
              <a:t>DevOps</a:t>
            </a:r>
            <a:r>
              <a:rPr lang="zh-CN" altLang="en-US" sz="1100" b="0" dirty="0" smtClean="0">
                <a:latin typeface="+mn-lt"/>
                <a:ea typeface="+mn-ea"/>
                <a:cs typeface="Times New Roman" pitchFamily="18" charset="0"/>
              </a:rPr>
              <a:t>是一种全新的商业模式和管理体系</a:t>
            </a:r>
            <a:endParaRPr lang="zh-CN" altLang="en-US" sz="1100" dirty="0" smtClean="0">
              <a:latin typeface="+mn-lt"/>
              <a:ea typeface="+mn-ea"/>
            </a:endParaRPr>
          </a:p>
        </p:txBody>
      </p:sp>
    </p:spTree>
    <p:extLst>
      <p:ext uri="{BB962C8B-B14F-4D97-AF65-F5344CB8AC3E}">
        <p14:creationId xmlns:p14="http://schemas.microsoft.com/office/powerpoint/2010/main" val="1704326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olidFill>
                  <a:schemeClr val="tx2"/>
                </a:solidFill>
              </a:rPr>
              <a:t>DevOps</a:t>
            </a:r>
            <a:r>
              <a:rPr kumimoji="1" lang="zh-CN" altLang="en-US" dirty="0" smtClean="0">
                <a:solidFill>
                  <a:schemeClr val="tx2"/>
                </a:solidFill>
              </a:rPr>
              <a:t>兴起的驱动因素</a:t>
            </a:r>
            <a:endParaRPr kumimoji="1" lang="zh-CN" altLang="en-US" dirty="0">
              <a:solidFill>
                <a:schemeClr val="tx2"/>
              </a:solidFill>
            </a:endParaRPr>
          </a:p>
        </p:txBody>
      </p:sp>
      <p:grpSp>
        <p:nvGrpSpPr>
          <p:cNvPr id="5" name="组合 32"/>
          <p:cNvGrpSpPr/>
          <p:nvPr/>
        </p:nvGrpSpPr>
        <p:grpSpPr>
          <a:xfrm>
            <a:off x="873630" y="2024844"/>
            <a:ext cx="7340600" cy="1506140"/>
            <a:chOff x="717180" y="2779057"/>
            <a:chExt cx="10578350" cy="2286003"/>
          </a:xfrm>
        </p:grpSpPr>
        <p:grpSp>
          <p:nvGrpSpPr>
            <p:cNvPr id="14" name="组合 25"/>
            <p:cNvGrpSpPr/>
            <p:nvPr/>
          </p:nvGrpSpPr>
          <p:grpSpPr>
            <a:xfrm>
              <a:off x="9215720" y="2779057"/>
              <a:ext cx="2079810" cy="2286003"/>
              <a:chOff x="9215720" y="2779057"/>
              <a:chExt cx="2079810" cy="2286003"/>
            </a:xfrm>
          </p:grpSpPr>
          <p:sp>
            <p:nvSpPr>
              <p:cNvPr id="24" name="任意多边形 43"/>
              <p:cNvSpPr/>
              <p:nvPr/>
            </p:nvSpPr>
            <p:spPr>
              <a:xfrm rot="10800000">
                <a:off x="9215720" y="2779057"/>
                <a:ext cx="2079810" cy="2286003"/>
              </a:xfrm>
              <a:custGeom>
                <a:avLst/>
                <a:gdLst>
                  <a:gd name="connsiteX0" fmla="*/ 1039905 w 2079810"/>
                  <a:gd name="connsiteY0" fmla="*/ 2286003 h 2286003"/>
                  <a:gd name="connsiteX1" fmla="*/ 0 w 2079810"/>
                  <a:gd name="connsiteY1" fmla="*/ 1246098 h 2286003"/>
                  <a:gd name="connsiteX2" fmla="*/ 830328 w 2079810"/>
                  <a:gd name="connsiteY2" fmla="*/ 227320 h 2286003"/>
                  <a:gd name="connsiteX3" fmla="*/ 915608 w 2079810"/>
                  <a:gd name="connsiteY3" fmla="*/ 214305 h 2286003"/>
                  <a:gd name="connsiteX4" fmla="*/ 1039905 w 2079810"/>
                  <a:gd name="connsiteY4" fmla="*/ 0 h 2286003"/>
                  <a:gd name="connsiteX5" fmla="*/ 1164202 w 2079810"/>
                  <a:gd name="connsiteY5" fmla="*/ 214305 h 2286003"/>
                  <a:gd name="connsiteX6" fmla="*/ 1249482 w 2079810"/>
                  <a:gd name="connsiteY6" fmla="*/ 227320 h 2286003"/>
                  <a:gd name="connsiteX7" fmla="*/ 2079810 w 2079810"/>
                  <a:gd name="connsiteY7" fmla="*/ 1246098 h 2286003"/>
                  <a:gd name="connsiteX8" fmla="*/ 1039905 w 2079810"/>
                  <a:gd name="connsiteY8" fmla="*/ 2286003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810" h="2286003">
                    <a:moveTo>
                      <a:pt x="1039905" y="2286003"/>
                    </a:moveTo>
                    <a:cubicBezTo>
                      <a:pt x="465581" y="2286003"/>
                      <a:pt x="0" y="1820422"/>
                      <a:pt x="0" y="1246098"/>
                    </a:cubicBezTo>
                    <a:cubicBezTo>
                      <a:pt x="0" y="743565"/>
                      <a:pt x="356460" y="324288"/>
                      <a:pt x="830328" y="227320"/>
                    </a:cubicBezTo>
                    <a:lnTo>
                      <a:pt x="915608" y="214305"/>
                    </a:lnTo>
                    <a:lnTo>
                      <a:pt x="1039905" y="0"/>
                    </a:lnTo>
                    <a:lnTo>
                      <a:pt x="1164202" y="214305"/>
                    </a:lnTo>
                    <a:lnTo>
                      <a:pt x="1249482" y="227320"/>
                    </a:lnTo>
                    <a:cubicBezTo>
                      <a:pt x="1723350" y="324288"/>
                      <a:pt x="2079810" y="743565"/>
                      <a:pt x="2079810" y="1246098"/>
                    </a:cubicBezTo>
                    <a:cubicBezTo>
                      <a:pt x="2079810" y="1820422"/>
                      <a:pt x="1614229" y="2286003"/>
                      <a:pt x="1039905" y="228600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5" name="椭圆 24"/>
              <p:cNvSpPr/>
              <p:nvPr/>
            </p:nvSpPr>
            <p:spPr>
              <a:xfrm>
                <a:off x="9323296" y="2887256"/>
                <a:ext cx="1864658" cy="186465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5" name="组合 26"/>
            <p:cNvGrpSpPr/>
            <p:nvPr/>
          </p:nvGrpSpPr>
          <p:grpSpPr>
            <a:xfrm>
              <a:off x="6382874" y="2779057"/>
              <a:ext cx="2079810" cy="2286003"/>
              <a:chOff x="9215720" y="2779057"/>
              <a:chExt cx="2079810" cy="2286003"/>
            </a:xfrm>
          </p:grpSpPr>
          <p:sp>
            <p:nvSpPr>
              <p:cNvPr id="22" name="任意多边形 41"/>
              <p:cNvSpPr/>
              <p:nvPr/>
            </p:nvSpPr>
            <p:spPr>
              <a:xfrm rot="10800000">
                <a:off x="9215720" y="2779057"/>
                <a:ext cx="2079810" cy="2286003"/>
              </a:xfrm>
              <a:custGeom>
                <a:avLst/>
                <a:gdLst>
                  <a:gd name="connsiteX0" fmla="*/ 1039905 w 2079810"/>
                  <a:gd name="connsiteY0" fmla="*/ 2286003 h 2286003"/>
                  <a:gd name="connsiteX1" fmla="*/ 0 w 2079810"/>
                  <a:gd name="connsiteY1" fmla="*/ 1246098 h 2286003"/>
                  <a:gd name="connsiteX2" fmla="*/ 830328 w 2079810"/>
                  <a:gd name="connsiteY2" fmla="*/ 227320 h 2286003"/>
                  <a:gd name="connsiteX3" fmla="*/ 915608 w 2079810"/>
                  <a:gd name="connsiteY3" fmla="*/ 214305 h 2286003"/>
                  <a:gd name="connsiteX4" fmla="*/ 1039905 w 2079810"/>
                  <a:gd name="connsiteY4" fmla="*/ 0 h 2286003"/>
                  <a:gd name="connsiteX5" fmla="*/ 1164202 w 2079810"/>
                  <a:gd name="connsiteY5" fmla="*/ 214305 h 2286003"/>
                  <a:gd name="connsiteX6" fmla="*/ 1249482 w 2079810"/>
                  <a:gd name="connsiteY6" fmla="*/ 227320 h 2286003"/>
                  <a:gd name="connsiteX7" fmla="*/ 2079810 w 2079810"/>
                  <a:gd name="connsiteY7" fmla="*/ 1246098 h 2286003"/>
                  <a:gd name="connsiteX8" fmla="*/ 1039905 w 2079810"/>
                  <a:gd name="connsiteY8" fmla="*/ 2286003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810" h="2286003">
                    <a:moveTo>
                      <a:pt x="1039905" y="2286003"/>
                    </a:moveTo>
                    <a:cubicBezTo>
                      <a:pt x="465581" y="2286003"/>
                      <a:pt x="0" y="1820422"/>
                      <a:pt x="0" y="1246098"/>
                    </a:cubicBezTo>
                    <a:cubicBezTo>
                      <a:pt x="0" y="743565"/>
                      <a:pt x="356460" y="324288"/>
                      <a:pt x="830328" y="227320"/>
                    </a:cubicBezTo>
                    <a:lnTo>
                      <a:pt x="915608" y="214305"/>
                    </a:lnTo>
                    <a:lnTo>
                      <a:pt x="1039905" y="0"/>
                    </a:lnTo>
                    <a:lnTo>
                      <a:pt x="1164202" y="214305"/>
                    </a:lnTo>
                    <a:lnTo>
                      <a:pt x="1249482" y="227320"/>
                    </a:lnTo>
                    <a:cubicBezTo>
                      <a:pt x="1723350" y="324288"/>
                      <a:pt x="2079810" y="743565"/>
                      <a:pt x="2079810" y="1246098"/>
                    </a:cubicBezTo>
                    <a:cubicBezTo>
                      <a:pt x="2079810" y="1820422"/>
                      <a:pt x="1614229" y="2286003"/>
                      <a:pt x="1039905" y="228600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3" name="椭圆 22"/>
              <p:cNvSpPr/>
              <p:nvPr/>
            </p:nvSpPr>
            <p:spPr>
              <a:xfrm>
                <a:off x="9323296" y="2887256"/>
                <a:ext cx="1864658" cy="186465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6" name="组合 29"/>
            <p:cNvGrpSpPr/>
            <p:nvPr/>
          </p:nvGrpSpPr>
          <p:grpSpPr>
            <a:xfrm>
              <a:off x="3550027" y="2779057"/>
              <a:ext cx="2079810" cy="2286003"/>
              <a:chOff x="9215720" y="2779057"/>
              <a:chExt cx="2079810" cy="2286003"/>
            </a:xfrm>
          </p:grpSpPr>
          <p:sp>
            <p:nvSpPr>
              <p:cNvPr id="20" name="任意多边形 39"/>
              <p:cNvSpPr/>
              <p:nvPr/>
            </p:nvSpPr>
            <p:spPr>
              <a:xfrm rot="10800000">
                <a:off x="9215720" y="2779057"/>
                <a:ext cx="2079810" cy="2286003"/>
              </a:xfrm>
              <a:custGeom>
                <a:avLst/>
                <a:gdLst>
                  <a:gd name="connsiteX0" fmla="*/ 1039905 w 2079810"/>
                  <a:gd name="connsiteY0" fmla="*/ 2286003 h 2286003"/>
                  <a:gd name="connsiteX1" fmla="*/ 0 w 2079810"/>
                  <a:gd name="connsiteY1" fmla="*/ 1246098 h 2286003"/>
                  <a:gd name="connsiteX2" fmla="*/ 830328 w 2079810"/>
                  <a:gd name="connsiteY2" fmla="*/ 227320 h 2286003"/>
                  <a:gd name="connsiteX3" fmla="*/ 915608 w 2079810"/>
                  <a:gd name="connsiteY3" fmla="*/ 214305 h 2286003"/>
                  <a:gd name="connsiteX4" fmla="*/ 1039905 w 2079810"/>
                  <a:gd name="connsiteY4" fmla="*/ 0 h 2286003"/>
                  <a:gd name="connsiteX5" fmla="*/ 1164202 w 2079810"/>
                  <a:gd name="connsiteY5" fmla="*/ 214305 h 2286003"/>
                  <a:gd name="connsiteX6" fmla="*/ 1249482 w 2079810"/>
                  <a:gd name="connsiteY6" fmla="*/ 227320 h 2286003"/>
                  <a:gd name="connsiteX7" fmla="*/ 2079810 w 2079810"/>
                  <a:gd name="connsiteY7" fmla="*/ 1246098 h 2286003"/>
                  <a:gd name="connsiteX8" fmla="*/ 1039905 w 2079810"/>
                  <a:gd name="connsiteY8" fmla="*/ 2286003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810" h="2286003">
                    <a:moveTo>
                      <a:pt x="1039905" y="2286003"/>
                    </a:moveTo>
                    <a:cubicBezTo>
                      <a:pt x="465581" y="2286003"/>
                      <a:pt x="0" y="1820422"/>
                      <a:pt x="0" y="1246098"/>
                    </a:cubicBezTo>
                    <a:cubicBezTo>
                      <a:pt x="0" y="743565"/>
                      <a:pt x="356460" y="324288"/>
                      <a:pt x="830328" y="227320"/>
                    </a:cubicBezTo>
                    <a:lnTo>
                      <a:pt x="915608" y="214305"/>
                    </a:lnTo>
                    <a:lnTo>
                      <a:pt x="1039905" y="0"/>
                    </a:lnTo>
                    <a:lnTo>
                      <a:pt x="1164202" y="214305"/>
                    </a:lnTo>
                    <a:lnTo>
                      <a:pt x="1249482" y="227320"/>
                    </a:lnTo>
                    <a:cubicBezTo>
                      <a:pt x="1723350" y="324288"/>
                      <a:pt x="2079810" y="743565"/>
                      <a:pt x="2079810" y="1246098"/>
                    </a:cubicBezTo>
                    <a:cubicBezTo>
                      <a:pt x="2079810" y="1820422"/>
                      <a:pt x="1614229" y="2286003"/>
                      <a:pt x="1039905" y="228600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1" name="椭圆 20"/>
              <p:cNvSpPr/>
              <p:nvPr/>
            </p:nvSpPr>
            <p:spPr>
              <a:xfrm>
                <a:off x="9323296" y="2887256"/>
                <a:ext cx="1864658" cy="186465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7" name="组合 32"/>
            <p:cNvGrpSpPr/>
            <p:nvPr/>
          </p:nvGrpSpPr>
          <p:grpSpPr>
            <a:xfrm>
              <a:off x="717180" y="2779057"/>
              <a:ext cx="2079810" cy="2286003"/>
              <a:chOff x="9215720" y="2779057"/>
              <a:chExt cx="2079810" cy="2286003"/>
            </a:xfrm>
          </p:grpSpPr>
          <p:sp>
            <p:nvSpPr>
              <p:cNvPr id="18" name="任意多边形 37"/>
              <p:cNvSpPr/>
              <p:nvPr/>
            </p:nvSpPr>
            <p:spPr>
              <a:xfrm rot="10800000">
                <a:off x="9215720" y="2779057"/>
                <a:ext cx="2079810" cy="2286003"/>
              </a:xfrm>
              <a:custGeom>
                <a:avLst/>
                <a:gdLst>
                  <a:gd name="connsiteX0" fmla="*/ 1039905 w 2079810"/>
                  <a:gd name="connsiteY0" fmla="*/ 2286003 h 2286003"/>
                  <a:gd name="connsiteX1" fmla="*/ 0 w 2079810"/>
                  <a:gd name="connsiteY1" fmla="*/ 1246098 h 2286003"/>
                  <a:gd name="connsiteX2" fmla="*/ 830328 w 2079810"/>
                  <a:gd name="connsiteY2" fmla="*/ 227320 h 2286003"/>
                  <a:gd name="connsiteX3" fmla="*/ 915608 w 2079810"/>
                  <a:gd name="connsiteY3" fmla="*/ 214305 h 2286003"/>
                  <a:gd name="connsiteX4" fmla="*/ 1039905 w 2079810"/>
                  <a:gd name="connsiteY4" fmla="*/ 0 h 2286003"/>
                  <a:gd name="connsiteX5" fmla="*/ 1164202 w 2079810"/>
                  <a:gd name="connsiteY5" fmla="*/ 214305 h 2286003"/>
                  <a:gd name="connsiteX6" fmla="*/ 1249482 w 2079810"/>
                  <a:gd name="connsiteY6" fmla="*/ 227320 h 2286003"/>
                  <a:gd name="connsiteX7" fmla="*/ 2079810 w 2079810"/>
                  <a:gd name="connsiteY7" fmla="*/ 1246098 h 2286003"/>
                  <a:gd name="connsiteX8" fmla="*/ 1039905 w 2079810"/>
                  <a:gd name="connsiteY8" fmla="*/ 2286003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810" h="2286003">
                    <a:moveTo>
                      <a:pt x="1039905" y="2286003"/>
                    </a:moveTo>
                    <a:cubicBezTo>
                      <a:pt x="465581" y="2286003"/>
                      <a:pt x="0" y="1820422"/>
                      <a:pt x="0" y="1246098"/>
                    </a:cubicBezTo>
                    <a:cubicBezTo>
                      <a:pt x="0" y="743565"/>
                      <a:pt x="356460" y="324288"/>
                      <a:pt x="830328" y="227320"/>
                    </a:cubicBezTo>
                    <a:lnTo>
                      <a:pt x="915608" y="214305"/>
                    </a:lnTo>
                    <a:lnTo>
                      <a:pt x="1039905" y="0"/>
                    </a:lnTo>
                    <a:lnTo>
                      <a:pt x="1164202" y="214305"/>
                    </a:lnTo>
                    <a:lnTo>
                      <a:pt x="1249482" y="227320"/>
                    </a:lnTo>
                    <a:cubicBezTo>
                      <a:pt x="1723350" y="324288"/>
                      <a:pt x="2079810" y="743565"/>
                      <a:pt x="2079810" y="1246098"/>
                    </a:cubicBezTo>
                    <a:cubicBezTo>
                      <a:pt x="2079810" y="1820422"/>
                      <a:pt x="1614229" y="2286003"/>
                      <a:pt x="1039905" y="228600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9" name="椭圆 18"/>
              <p:cNvSpPr/>
              <p:nvPr/>
            </p:nvSpPr>
            <p:spPr>
              <a:xfrm>
                <a:off x="9323296" y="2887256"/>
                <a:ext cx="1864658" cy="186465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sp>
        <p:nvSpPr>
          <p:cNvPr id="6" name="矩形 5"/>
          <p:cNvSpPr/>
          <p:nvPr/>
        </p:nvSpPr>
        <p:spPr>
          <a:xfrm>
            <a:off x="7168492" y="2406612"/>
            <a:ext cx="646319" cy="646325"/>
          </a:xfrm>
          <a:prstGeom prst="rect">
            <a:avLst/>
          </a:prstGeom>
        </p:spPr>
        <p:txBody>
          <a:bodyPr wrap="none" lIns="91434" tIns="45717" rIns="91434" bIns="45717">
            <a:spAutoFit/>
          </a:bodyPr>
          <a:lstStyle/>
          <a:p>
            <a:r>
              <a:rPr lang="zh-CN" altLang="en-US" sz="1800" b="1" dirty="0" smtClean="0">
                <a:solidFill>
                  <a:srgbClr val="59473E"/>
                </a:solidFill>
                <a:latin typeface="华文细黑" pitchFamily="2" charset="-122"/>
                <a:ea typeface="华文细黑" pitchFamily="2" charset="-122"/>
              </a:rPr>
              <a:t>工程</a:t>
            </a:r>
            <a:endParaRPr lang="en-US" altLang="zh-CN" sz="1800" b="1" dirty="0" smtClean="0">
              <a:solidFill>
                <a:srgbClr val="59473E"/>
              </a:solidFill>
              <a:latin typeface="华文细黑" pitchFamily="2" charset="-122"/>
              <a:ea typeface="华文细黑" pitchFamily="2" charset="-122"/>
            </a:endParaRPr>
          </a:p>
          <a:p>
            <a:r>
              <a:rPr lang="zh-CN" altLang="en-US" sz="1800" b="1" dirty="0" smtClean="0">
                <a:solidFill>
                  <a:srgbClr val="59473E"/>
                </a:solidFill>
                <a:latin typeface="华文细黑" pitchFamily="2" charset="-122"/>
                <a:ea typeface="华文细黑" pitchFamily="2" charset="-122"/>
              </a:rPr>
              <a:t>基础</a:t>
            </a:r>
            <a:endParaRPr lang="zh-CN" altLang="en-US" sz="1800" b="1" dirty="0">
              <a:solidFill>
                <a:srgbClr val="59473E"/>
              </a:solidFill>
              <a:latin typeface="华文细黑" pitchFamily="2" charset="-122"/>
              <a:ea typeface="华文细黑" pitchFamily="2" charset="-122"/>
            </a:endParaRPr>
          </a:p>
        </p:txBody>
      </p:sp>
      <p:sp>
        <p:nvSpPr>
          <p:cNvPr id="7" name="TextBox 32"/>
          <p:cNvSpPr txBox="1"/>
          <p:nvPr/>
        </p:nvSpPr>
        <p:spPr>
          <a:xfrm>
            <a:off x="792088" y="3628156"/>
            <a:ext cx="1705731" cy="1172623"/>
          </a:xfrm>
          <a:prstGeom prst="rect">
            <a:avLst/>
          </a:prstGeom>
          <a:noFill/>
          <a:ln>
            <a:noFill/>
          </a:ln>
        </p:spPr>
        <p:txBody>
          <a:bodyPr wrap="square" lIns="91434" tIns="45717" rIns="91434" bIns="45717" rtlCol="0">
            <a:spAutoFit/>
          </a:bodyPr>
          <a:lstStyle/>
          <a:p>
            <a:pPr>
              <a:lnSpc>
                <a:spcPct val="130000"/>
              </a:lnSpc>
            </a:pPr>
            <a:r>
              <a:rPr lang="zh-CN" altLang="zh-CN" sz="1800" b="0" dirty="0" smtClean="0">
                <a:latin typeface="华文细黑" pitchFamily="2" charset="-122"/>
                <a:ea typeface="华文细黑" pitchFamily="2" charset="-122"/>
              </a:rPr>
              <a:t>业务负责人要求加快产品交付的</a:t>
            </a:r>
            <a:r>
              <a:rPr lang="zh-CN" altLang="en-US" sz="1800" b="0" dirty="0" smtClean="0">
                <a:latin typeface="华文细黑" pitchFamily="2" charset="-122"/>
                <a:ea typeface="华文细黑" pitchFamily="2" charset="-122"/>
              </a:rPr>
              <a:t>诉求</a:t>
            </a:r>
            <a:endParaRPr lang="zh-CN" altLang="en-US" sz="1800" b="0" dirty="0">
              <a:solidFill>
                <a:srgbClr val="000000">
                  <a:lumMod val="50000"/>
                  <a:lumOff val="50000"/>
                </a:srgbClr>
              </a:solidFill>
              <a:latin typeface="华文细黑" pitchFamily="2" charset="-122"/>
              <a:ea typeface="华文细黑" pitchFamily="2" charset="-122"/>
            </a:endParaRPr>
          </a:p>
        </p:txBody>
      </p:sp>
      <p:sp>
        <p:nvSpPr>
          <p:cNvPr id="8" name="TextBox 32"/>
          <p:cNvSpPr txBox="1"/>
          <p:nvPr/>
        </p:nvSpPr>
        <p:spPr>
          <a:xfrm>
            <a:off x="2757491" y="3628156"/>
            <a:ext cx="1705731" cy="1172623"/>
          </a:xfrm>
          <a:prstGeom prst="rect">
            <a:avLst/>
          </a:prstGeom>
          <a:noFill/>
          <a:ln>
            <a:noFill/>
          </a:ln>
        </p:spPr>
        <p:txBody>
          <a:bodyPr wrap="square" lIns="91434" tIns="45717" rIns="91434" bIns="45717" rtlCol="0">
            <a:spAutoFit/>
          </a:bodyPr>
          <a:lstStyle/>
          <a:p>
            <a:pPr>
              <a:lnSpc>
                <a:spcPct val="130000"/>
              </a:lnSpc>
            </a:pPr>
            <a:r>
              <a:rPr lang="zh-CN" altLang="en-US" sz="1800" b="0" dirty="0" smtClean="0">
                <a:latin typeface="华文细黑" pitchFamily="2" charset="-122"/>
                <a:ea typeface="华文细黑" pitchFamily="2" charset="-122"/>
              </a:rPr>
              <a:t>大规模</a:t>
            </a:r>
            <a:r>
              <a:rPr lang="zh-CN" altLang="zh-CN" sz="1800" b="0" dirty="0" smtClean="0">
                <a:latin typeface="华文细黑" pitchFamily="2" charset="-122"/>
                <a:ea typeface="华文细黑" pitchFamily="2" charset="-122"/>
              </a:rPr>
              <a:t>使用敏捷软件开发过程与方法</a:t>
            </a:r>
            <a:endParaRPr lang="zh-CN" altLang="en-US" sz="1800" b="0" dirty="0">
              <a:latin typeface="华文细黑" pitchFamily="2" charset="-122"/>
              <a:ea typeface="华文细黑" pitchFamily="2" charset="-122"/>
            </a:endParaRPr>
          </a:p>
        </p:txBody>
      </p:sp>
      <p:sp>
        <p:nvSpPr>
          <p:cNvPr id="9" name="TextBox 32"/>
          <p:cNvSpPr txBox="1"/>
          <p:nvPr/>
        </p:nvSpPr>
        <p:spPr>
          <a:xfrm>
            <a:off x="4722895" y="3628156"/>
            <a:ext cx="1705731" cy="1172623"/>
          </a:xfrm>
          <a:prstGeom prst="rect">
            <a:avLst/>
          </a:prstGeom>
          <a:noFill/>
          <a:ln>
            <a:noFill/>
          </a:ln>
        </p:spPr>
        <p:txBody>
          <a:bodyPr wrap="square" lIns="91434" tIns="45717" rIns="91434" bIns="45717" rtlCol="0">
            <a:spAutoFit/>
          </a:bodyPr>
          <a:lstStyle/>
          <a:p>
            <a:pPr>
              <a:lnSpc>
                <a:spcPct val="130000"/>
              </a:lnSpc>
            </a:pPr>
            <a:r>
              <a:rPr lang="zh-CN" altLang="zh-CN" sz="1800" b="0" dirty="0" smtClean="0">
                <a:latin typeface="华文细黑" pitchFamily="2" charset="-122"/>
                <a:ea typeface="华文细黑" pitchFamily="2" charset="-122"/>
              </a:rPr>
              <a:t>虚拟化和云计算基础设施日益普遍</a:t>
            </a:r>
            <a:endParaRPr lang="zh-CN" altLang="en-US" sz="1800" b="0" dirty="0">
              <a:latin typeface="华文细黑" pitchFamily="2" charset="-122"/>
              <a:ea typeface="华文细黑" pitchFamily="2" charset="-122"/>
            </a:endParaRPr>
          </a:p>
        </p:txBody>
      </p:sp>
      <p:sp>
        <p:nvSpPr>
          <p:cNvPr id="10" name="TextBox 32"/>
          <p:cNvSpPr txBox="1"/>
          <p:nvPr/>
        </p:nvSpPr>
        <p:spPr>
          <a:xfrm>
            <a:off x="6566155" y="3618215"/>
            <a:ext cx="2038293" cy="1172623"/>
          </a:xfrm>
          <a:prstGeom prst="rect">
            <a:avLst/>
          </a:prstGeom>
          <a:noFill/>
          <a:ln>
            <a:noFill/>
          </a:ln>
        </p:spPr>
        <p:txBody>
          <a:bodyPr wrap="square" lIns="91434" tIns="45717" rIns="91434" bIns="45717" rtlCol="0">
            <a:spAutoFit/>
          </a:bodyPr>
          <a:lstStyle/>
          <a:p>
            <a:pPr>
              <a:lnSpc>
                <a:spcPct val="130000"/>
              </a:lnSpc>
            </a:pPr>
            <a:r>
              <a:rPr lang="zh-CN" altLang="zh-CN" sz="1800" b="0" dirty="0" smtClean="0">
                <a:latin typeface="华文细黑" pitchFamily="2" charset="-122"/>
                <a:ea typeface="华文细黑" pitchFamily="2" charset="-122"/>
              </a:rPr>
              <a:t>数据中心自动化技术和配置管理工具的普及</a:t>
            </a:r>
            <a:endParaRPr lang="zh-CN" altLang="en-US" sz="1800" b="0" dirty="0">
              <a:latin typeface="华文细黑" pitchFamily="2" charset="-122"/>
              <a:ea typeface="华文细黑" pitchFamily="2" charset="-122"/>
            </a:endParaRPr>
          </a:p>
        </p:txBody>
      </p:sp>
      <p:sp>
        <p:nvSpPr>
          <p:cNvPr id="11" name="矩形 10"/>
          <p:cNvSpPr/>
          <p:nvPr/>
        </p:nvSpPr>
        <p:spPr>
          <a:xfrm>
            <a:off x="5187476" y="2406612"/>
            <a:ext cx="646319" cy="646325"/>
          </a:xfrm>
          <a:prstGeom prst="rect">
            <a:avLst/>
          </a:prstGeom>
        </p:spPr>
        <p:txBody>
          <a:bodyPr wrap="none" lIns="91434" tIns="45717" rIns="91434" bIns="45717">
            <a:spAutoFit/>
          </a:bodyPr>
          <a:lstStyle/>
          <a:p>
            <a:r>
              <a:rPr lang="zh-CN" altLang="en-US" sz="1800" b="1" dirty="0" smtClean="0">
                <a:solidFill>
                  <a:srgbClr val="59473E"/>
                </a:solidFill>
                <a:latin typeface="华文细黑" pitchFamily="2" charset="-122"/>
                <a:ea typeface="华文细黑" pitchFamily="2" charset="-122"/>
              </a:rPr>
              <a:t>技术</a:t>
            </a:r>
            <a:endParaRPr lang="en-US" altLang="zh-CN" sz="1800" b="1" dirty="0" smtClean="0">
              <a:solidFill>
                <a:srgbClr val="59473E"/>
              </a:solidFill>
              <a:latin typeface="华文细黑" pitchFamily="2" charset="-122"/>
              <a:ea typeface="华文细黑" pitchFamily="2" charset="-122"/>
            </a:endParaRPr>
          </a:p>
          <a:p>
            <a:r>
              <a:rPr lang="zh-CN" altLang="en-US" sz="1800" b="1" dirty="0" smtClean="0">
                <a:solidFill>
                  <a:srgbClr val="59473E"/>
                </a:solidFill>
                <a:latin typeface="华文细黑" pitchFamily="2" charset="-122"/>
                <a:ea typeface="华文细黑" pitchFamily="2" charset="-122"/>
              </a:rPr>
              <a:t>基础</a:t>
            </a:r>
            <a:endParaRPr lang="zh-CN" altLang="en-US" sz="1800" b="1" dirty="0">
              <a:solidFill>
                <a:srgbClr val="59473E"/>
              </a:solidFill>
              <a:latin typeface="华文细黑" pitchFamily="2" charset="-122"/>
              <a:ea typeface="华文细黑" pitchFamily="2" charset="-122"/>
            </a:endParaRPr>
          </a:p>
        </p:txBody>
      </p:sp>
      <p:sp>
        <p:nvSpPr>
          <p:cNvPr id="12" name="矩形 11"/>
          <p:cNvSpPr/>
          <p:nvPr/>
        </p:nvSpPr>
        <p:spPr>
          <a:xfrm>
            <a:off x="3240538" y="2406612"/>
            <a:ext cx="646319" cy="646325"/>
          </a:xfrm>
          <a:prstGeom prst="rect">
            <a:avLst/>
          </a:prstGeom>
        </p:spPr>
        <p:txBody>
          <a:bodyPr wrap="none" lIns="91434" tIns="45717" rIns="91434" bIns="45717">
            <a:spAutoFit/>
          </a:bodyPr>
          <a:lstStyle/>
          <a:p>
            <a:r>
              <a:rPr lang="zh-CN" altLang="en-US" sz="1800" b="1" dirty="0" smtClean="0">
                <a:solidFill>
                  <a:srgbClr val="59473E"/>
                </a:solidFill>
                <a:latin typeface="华文细黑" pitchFamily="2" charset="-122"/>
                <a:ea typeface="华文细黑" pitchFamily="2" charset="-122"/>
              </a:rPr>
              <a:t>能力</a:t>
            </a:r>
            <a:endParaRPr lang="en-US" altLang="zh-CN" sz="1800" b="1" dirty="0" smtClean="0">
              <a:solidFill>
                <a:srgbClr val="59473E"/>
              </a:solidFill>
              <a:latin typeface="华文细黑" pitchFamily="2" charset="-122"/>
              <a:ea typeface="华文细黑" pitchFamily="2" charset="-122"/>
            </a:endParaRPr>
          </a:p>
          <a:p>
            <a:r>
              <a:rPr lang="zh-CN" altLang="en-US" sz="1800" b="1" dirty="0" smtClean="0">
                <a:solidFill>
                  <a:srgbClr val="59473E"/>
                </a:solidFill>
                <a:latin typeface="华文细黑" pitchFamily="2" charset="-122"/>
                <a:ea typeface="华文细黑" pitchFamily="2" charset="-122"/>
              </a:rPr>
              <a:t>基础</a:t>
            </a:r>
            <a:endParaRPr lang="zh-CN" altLang="en-US" sz="1800" b="1" dirty="0">
              <a:solidFill>
                <a:srgbClr val="59473E"/>
              </a:solidFill>
              <a:latin typeface="华文细黑" pitchFamily="2" charset="-122"/>
              <a:ea typeface="华文细黑" pitchFamily="2" charset="-122"/>
            </a:endParaRPr>
          </a:p>
        </p:txBody>
      </p:sp>
      <p:sp>
        <p:nvSpPr>
          <p:cNvPr id="13" name="矩形 12"/>
          <p:cNvSpPr/>
          <p:nvPr/>
        </p:nvSpPr>
        <p:spPr>
          <a:xfrm>
            <a:off x="1248084" y="2406612"/>
            <a:ext cx="731216" cy="646325"/>
          </a:xfrm>
          <a:prstGeom prst="rect">
            <a:avLst/>
          </a:prstGeom>
        </p:spPr>
        <p:txBody>
          <a:bodyPr wrap="square" lIns="91434" tIns="45717" rIns="91434" bIns="45717">
            <a:spAutoFit/>
          </a:bodyPr>
          <a:lstStyle/>
          <a:p>
            <a:r>
              <a:rPr lang="zh-CN" altLang="en-US" sz="1800" b="1" dirty="0" smtClean="0">
                <a:solidFill>
                  <a:srgbClr val="59473E"/>
                </a:solidFill>
                <a:latin typeface="华文细黑" pitchFamily="2" charset="-122"/>
                <a:ea typeface="华文细黑" pitchFamily="2" charset="-122"/>
              </a:rPr>
              <a:t>业务诉求</a:t>
            </a:r>
            <a:endParaRPr lang="zh-CN" altLang="en-US" sz="1800" b="1" dirty="0">
              <a:solidFill>
                <a:srgbClr val="59473E"/>
              </a:solidFill>
              <a:latin typeface="华文细黑" pitchFamily="2" charset="-122"/>
              <a:ea typeface="华文细黑" pitchFamily="2" charset="-122"/>
            </a:endParaRPr>
          </a:p>
        </p:txBody>
      </p:sp>
    </p:spTree>
    <p:extLst>
      <p:ext uri="{BB962C8B-B14F-4D97-AF65-F5344CB8AC3E}">
        <p14:creationId xmlns:p14="http://schemas.microsoft.com/office/powerpoint/2010/main" val="8582197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本部分主要讲述了软件工程起源、软件工程方法发展史、软件研发的发展趋势、</a:t>
            </a:r>
            <a:r>
              <a:rPr lang="en-US" altLang="zh-CN" dirty="0" err="1" smtClean="0"/>
              <a:t>DevOps</a:t>
            </a:r>
            <a:r>
              <a:rPr lang="zh-CN" altLang="en-US" dirty="0" smtClean="0"/>
              <a:t>概念以及方法等。</a:t>
            </a:r>
            <a:endParaRPr lang="en-US" altLang="zh-CN"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DevOps</a:t>
            </a:r>
            <a:r>
              <a:rPr kumimoji="1" lang="zh-CN" altLang="en-US" dirty="0" smtClean="0"/>
              <a:t>收益</a:t>
            </a:r>
            <a:endParaRPr kumimoji="1" lang="zh-CN" altLang="en-US" dirty="0"/>
          </a:p>
        </p:txBody>
      </p:sp>
      <p:sp>
        <p:nvSpPr>
          <p:cNvPr id="4" name="矩形 3"/>
          <p:cNvSpPr/>
          <p:nvPr/>
        </p:nvSpPr>
        <p:spPr>
          <a:xfrm>
            <a:off x="683568" y="5337212"/>
            <a:ext cx="7909334" cy="276993"/>
          </a:xfrm>
          <a:prstGeom prst="rect">
            <a:avLst/>
          </a:prstGeom>
          <a:noFill/>
        </p:spPr>
        <p:txBody>
          <a:bodyPr wrap="square" lIns="91434" tIns="45717" rIns="91434" bIns="45717">
            <a:spAutoFit/>
          </a:bodyPr>
          <a:lstStyle/>
          <a:p>
            <a:pPr algn="ctr"/>
            <a:r>
              <a:rPr lang="zh-CN" altLang="en-US" sz="1200" kern="0" dirty="0" smtClean="0">
                <a:latin typeface="华文细黑" pitchFamily="2" charset="-122"/>
                <a:ea typeface="华文细黑" pitchFamily="2" charset="-122"/>
              </a:rPr>
              <a:t>截止</a:t>
            </a:r>
            <a:r>
              <a:rPr lang="en-US" altLang="zh-CN" sz="1200" kern="0" dirty="0" smtClean="0">
                <a:latin typeface="华文细黑" pitchFamily="2" charset="-122"/>
                <a:ea typeface="华文细黑" pitchFamily="2" charset="-122"/>
              </a:rPr>
              <a:t>2014</a:t>
            </a:r>
            <a:r>
              <a:rPr lang="zh-CN" altLang="en-US" sz="1200" kern="0" dirty="0" smtClean="0">
                <a:latin typeface="华文细黑" pitchFamily="2" charset="-122"/>
                <a:ea typeface="华文细黑" pitchFamily="2" charset="-122"/>
              </a:rPr>
              <a:t>年，</a:t>
            </a:r>
            <a:r>
              <a:rPr lang="zh-CN" altLang="en-US" sz="1200" kern="0" dirty="0" smtClean="0">
                <a:solidFill>
                  <a:sysClr val="windowText" lastClr="000000"/>
                </a:solidFill>
                <a:latin typeface="华文细黑" pitchFamily="2" charset="-122"/>
                <a:ea typeface="华文细黑" pitchFamily="2" charset="-122"/>
              </a:rPr>
              <a:t>采用</a:t>
            </a:r>
            <a:r>
              <a:rPr lang="en-US" altLang="zh-CN" sz="1200" kern="0" dirty="0" err="1" smtClean="0">
                <a:solidFill>
                  <a:sysClr val="windowText" lastClr="000000"/>
                </a:solidFill>
                <a:latin typeface="华文细黑" pitchFamily="2" charset="-122"/>
                <a:ea typeface="华文细黑" pitchFamily="2" charset="-122"/>
              </a:rPr>
              <a:t>DevOps</a:t>
            </a:r>
            <a:r>
              <a:rPr lang="zh-CN" altLang="en-US" sz="1200" kern="0" dirty="0" smtClean="0">
                <a:solidFill>
                  <a:sysClr val="windowText" lastClr="000000"/>
                </a:solidFill>
                <a:latin typeface="华文细黑" pitchFamily="2" charset="-122"/>
                <a:ea typeface="华文细黑" pitchFamily="2" charset="-122"/>
              </a:rPr>
              <a:t>的</a:t>
            </a:r>
            <a:r>
              <a:rPr lang="en-US" altLang="zh-CN" sz="1200" kern="0" dirty="0" smtClean="0">
                <a:solidFill>
                  <a:sysClr val="windowText" lastClr="000000"/>
                </a:solidFill>
                <a:latin typeface="华文细黑" pitchFamily="2" charset="-122"/>
                <a:ea typeface="华文细黑" pitchFamily="2" charset="-122"/>
              </a:rPr>
              <a:t>IT</a:t>
            </a:r>
            <a:r>
              <a:rPr lang="zh-CN" altLang="en-US" sz="1200" kern="0" dirty="0" smtClean="0">
                <a:solidFill>
                  <a:sysClr val="windowText" lastClr="000000"/>
                </a:solidFill>
                <a:latin typeface="华文细黑" pitchFamily="2" charset="-122"/>
                <a:ea typeface="华文细黑" pitchFamily="2" charset="-122"/>
              </a:rPr>
              <a:t>组织比例为</a:t>
            </a:r>
            <a:r>
              <a:rPr lang="en-US" altLang="zh-CN" sz="1200" b="1" kern="0" dirty="0" smtClean="0">
                <a:solidFill>
                  <a:srgbClr val="C00000"/>
                </a:solidFill>
                <a:latin typeface="华文细黑" pitchFamily="2" charset="-122"/>
                <a:ea typeface="华文细黑" pitchFamily="2" charset="-122"/>
              </a:rPr>
              <a:t>66%</a:t>
            </a:r>
            <a:r>
              <a:rPr lang="zh-CN" altLang="en-US" sz="1200" kern="0" dirty="0" smtClean="0">
                <a:solidFill>
                  <a:sysClr val="windowText" lastClr="000000"/>
                </a:solidFill>
                <a:latin typeface="华文细黑" pitchFamily="2" charset="-122"/>
                <a:ea typeface="华文细黑" pitchFamily="2" charset="-122"/>
              </a:rPr>
              <a:t>， </a:t>
            </a:r>
            <a:r>
              <a:rPr lang="en-US" altLang="zh-CN" sz="1200" kern="0" dirty="0" smtClean="0">
                <a:solidFill>
                  <a:sysClr val="windowText" lastClr="000000"/>
                </a:solidFill>
                <a:latin typeface="华文细黑" pitchFamily="2" charset="-122"/>
                <a:ea typeface="华文细黑" pitchFamily="2" charset="-122"/>
              </a:rPr>
              <a:t>IT</a:t>
            </a:r>
            <a:r>
              <a:rPr lang="zh-CN" altLang="en-US" sz="1200" kern="0" dirty="0" smtClean="0">
                <a:solidFill>
                  <a:sysClr val="windowText" lastClr="000000"/>
                </a:solidFill>
                <a:latin typeface="华文细黑" pitchFamily="2" charset="-122"/>
                <a:ea typeface="华文细黑" pitchFamily="2" charset="-122"/>
              </a:rPr>
              <a:t>组织的效率要高出</a:t>
            </a:r>
            <a:r>
              <a:rPr lang="en-US" altLang="zh-CN" sz="1200" b="1" kern="0" dirty="0" smtClean="0">
                <a:solidFill>
                  <a:srgbClr val="C00000"/>
                </a:solidFill>
                <a:latin typeface="华文细黑" pitchFamily="2" charset="-122"/>
                <a:ea typeface="华文细黑" pitchFamily="2" charset="-122"/>
              </a:rPr>
              <a:t>5</a:t>
            </a:r>
            <a:r>
              <a:rPr lang="zh-CN" altLang="en-US" sz="1200" b="1" kern="0" dirty="0" smtClean="0">
                <a:solidFill>
                  <a:srgbClr val="C00000"/>
                </a:solidFill>
                <a:latin typeface="华文细黑" pitchFamily="2" charset="-122"/>
                <a:ea typeface="华文细黑" pitchFamily="2" charset="-122"/>
              </a:rPr>
              <a:t>到</a:t>
            </a:r>
            <a:r>
              <a:rPr lang="en-US" altLang="zh-CN" sz="1200" b="1" kern="0" dirty="0" smtClean="0">
                <a:solidFill>
                  <a:srgbClr val="C00000"/>
                </a:solidFill>
                <a:latin typeface="华文细黑" pitchFamily="2" charset="-122"/>
                <a:ea typeface="华文细黑" pitchFamily="2" charset="-122"/>
              </a:rPr>
              <a:t>7</a:t>
            </a:r>
            <a:r>
              <a:rPr lang="zh-CN" altLang="en-US" sz="1200" b="1" kern="0" dirty="0" smtClean="0">
                <a:solidFill>
                  <a:srgbClr val="C00000"/>
                </a:solidFill>
                <a:latin typeface="华文细黑" pitchFamily="2" charset="-122"/>
                <a:ea typeface="华文细黑" pitchFamily="2" charset="-122"/>
              </a:rPr>
              <a:t>倍，</a:t>
            </a:r>
            <a:r>
              <a:rPr lang="zh-CN" altLang="en-US" sz="1200" kern="0" dirty="0" smtClean="0">
                <a:solidFill>
                  <a:sysClr val="windowText" lastClr="000000"/>
                </a:solidFill>
                <a:latin typeface="华文细黑" pitchFamily="2" charset="-122"/>
                <a:ea typeface="华文细黑" pitchFamily="2" charset="-122"/>
              </a:rPr>
              <a:t>变更多出</a:t>
            </a:r>
            <a:r>
              <a:rPr lang="en-US" altLang="zh-CN" sz="1200" b="1" kern="0" dirty="0" smtClean="0">
                <a:solidFill>
                  <a:srgbClr val="C00000"/>
                </a:solidFill>
                <a:latin typeface="华文细黑" pitchFamily="2" charset="-122"/>
                <a:ea typeface="华文细黑" pitchFamily="2" charset="-122"/>
              </a:rPr>
              <a:t>14</a:t>
            </a:r>
            <a:r>
              <a:rPr lang="zh-CN" altLang="en-US" sz="1200" b="1" kern="0" dirty="0" smtClean="0">
                <a:solidFill>
                  <a:srgbClr val="C00000"/>
                </a:solidFill>
                <a:latin typeface="华文细黑" pitchFamily="2" charset="-122"/>
                <a:ea typeface="华文细黑" pitchFamily="2" charset="-122"/>
              </a:rPr>
              <a:t>倍</a:t>
            </a:r>
            <a:r>
              <a:rPr lang="zh-CN" altLang="en-US" sz="1200" kern="0" dirty="0" smtClean="0">
                <a:solidFill>
                  <a:sysClr val="windowText" lastClr="000000"/>
                </a:solidFill>
                <a:latin typeface="华文细黑" pitchFamily="2" charset="-122"/>
                <a:ea typeface="华文细黑" pitchFamily="2" charset="-122"/>
              </a:rPr>
              <a:t>，变更故障率下降</a:t>
            </a:r>
            <a:r>
              <a:rPr lang="en-US" altLang="zh-CN" sz="1200" b="1" kern="0" dirty="0" smtClean="0">
                <a:solidFill>
                  <a:srgbClr val="C00000"/>
                </a:solidFill>
                <a:latin typeface="华文细黑" pitchFamily="2" charset="-122"/>
                <a:ea typeface="华文细黑" pitchFamily="2" charset="-122"/>
              </a:rPr>
              <a:t>50%</a:t>
            </a:r>
            <a:r>
              <a:rPr lang="zh-CN" altLang="en-US" sz="1200" kern="0" dirty="0" smtClean="0">
                <a:latin typeface="华文细黑" pitchFamily="2" charset="-122"/>
                <a:ea typeface="华文细黑" pitchFamily="2" charset="-122"/>
              </a:rPr>
              <a:t>。</a:t>
            </a:r>
            <a:endParaRPr lang="zh-CN" altLang="en-US" sz="1200" dirty="0">
              <a:latin typeface="华文细黑" pitchFamily="2" charset="-122"/>
              <a:ea typeface="华文细黑" pitchFamily="2" charset="-122"/>
            </a:endParaRPr>
          </a:p>
        </p:txBody>
      </p:sp>
      <p:pic>
        <p:nvPicPr>
          <p:cNvPr id="5" name="Picture 2"/>
          <p:cNvPicPr>
            <a:picLocks noChangeAspect="1" noChangeArrowheads="1"/>
          </p:cNvPicPr>
          <p:nvPr/>
        </p:nvPicPr>
        <p:blipFill>
          <a:blip r:embed="rId3" cstate="print"/>
          <a:srcRect/>
          <a:stretch>
            <a:fillRect/>
          </a:stretch>
        </p:blipFill>
        <p:spPr bwMode="auto">
          <a:xfrm>
            <a:off x="899592" y="1675395"/>
            <a:ext cx="3433742" cy="3023013"/>
          </a:xfrm>
          <a:prstGeom prst="rect">
            <a:avLst/>
          </a:prstGeom>
          <a:noFill/>
          <a:ln w="9525">
            <a:noFill/>
            <a:miter lim="800000"/>
            <a:headEnd/>
            <a:tailEnd/>
          </a:ln>
        </p:spPr>
      </p:pic>
      <p:sp>
        <p:nvSpPr>
          <p:cNvPr id="6" name="内容占位符 2"/>
          <p:cNvSpPr txBox="1">
            <a:spLocks/>
          </p:cNvSpPr>
          <p:nvPr/>
        </p:nvSpPr>
        <p:spPr bwMode="auto">
          <a:xfrm>
            <a:off x="4508092" y="1675395"/>
            <a:ext cx="3942842" cy="312175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66587" indent="-266587" defTabSz="801348" fontAlgn="base">
              <a:lnSpc>
                <a:spcPct val="150000"/>
              </a:lnSpc>
              <a:spcBef>
                <a:spcPct val="0"/>
              </a:spcBef>
              <a:spcAft>
                <a:spcPct val="20000"/>
              </a:spcAft>
              <a:buClr>
                <a:srgbClr val="000000">
                  <a:lumMod val="65000"/>
                  <a:lumOff val="35000"/>
                </a:srgbClr>
              </a:buClr>
              <a:buSzPct val="100000"/>
            </a:pPr>
            <a:r>
              <a:rPr lang="en-US" altLang="zh-CN" sz="1400" b="1" dirty="0" smtClean="0">
                <a:solidFill>
                  <a:srgbClr val="000000"/>
                </a:solidFill>
                <a:latin typeface="华文细黑" pitchFamily="2" charset="-122"/>
                <a:ea typeface="华文细黑" pitchFamily="2" charset="-122"/>
              </a:rPr>
              <a:t>【</a:t>
            </a:r>
            <a:r>
              <a:rPr lang="zh-CN" altLang="en-US" sz="1400" b="1" dirty="0" smtClean="0">
                <a:solidFill>
                  <a:srgbClr val="000000"/>
                </a:solidFill>
                <a:latin typeface="华文细黑" pitchFamily="2" charset="-122"/>
                <a:ea typeface="华文细黑" pitchFamily="2" charset="-122"/>
              </a:rPr>
              <a:t>实施</a:t>
            </a:r>
            <a:r>
              <a:rPr lang="en-US" altLang="zh-CN" sz="1400" b="1" dirty="0" smtClean="0">
                <a:solidFill>
                  <a:srgbClr val="000000"/>
                </a:solidFill>
                <a:latin typeface="华文细黑" pitchFamily="2" charset="-122"/>
                <a:ea typeface="华文细黑" pitchFamily="2" charset="-122"/>
              </a:rPr>
              <a:t>DevOps</a:t>
            </a:r>
            <a:r>
              <a:rPr lang="zh-CN" altLang="en-US" sz="1400" b="1" dirty="0" smtClean="0">
                <a:solidFill>
                  <a:srgbClr val="000000"/>
                </a:solidFill>
                <a:latin typeface="华文细黑" pitchFamily="2" charset="-122"/>
                <a:ea typeface="华文细黑" pitchFamily="2" charset="-122"/>
              </a:rPr>
              <a:t>的收益调查（排序）</a:t>
            </a:r>
            <a:r>
              <a:rPr lang="en-US" altLang="zh-CN" sz="1400" b="1" dirty="0" smtClean="0">
                <a:solidFill>
                  <a:srgbClr val="000000"/>
                </a:solidFill>
                <a:latin typeface="华文细黑" pitchFamily="2" charset="-122"/>
                <a:ea typeface="华文细黑" pitchFamily="2" charset="-122"/>
              </a:rPr>
              <a:t>】</a:t>
            </a:r>
            <a:r>
              <a:rPr lang="zh-CN" altLang="en-US" sz="1400" b="1" dirty="0" smtClean="0">
                <a:solidFill>
                  <a:srgbClr val="000000"/>
                </a:solidFill>
                <a:latin typeface="华文细黑" pitchFamily="2" charset="-122"/>
                <a:ea typeface="华文细黑" pitchFamily="2" charset="-122"/>
              </a:rPr>
              <a:t>：</a:t>
            </a:r>
            <a:endParaRPr lang="en-US" altLang="zh-CN" sz="1400" b="1" dirty="0" smtClean="0">
              <a:solidFill>
                <a:srgbClr val="000000"/>
              </a:solidFill>
              <a:latin typeface="华文细黑" pitchFamily="2" charset="-122"/>
              <a:ea typeface="华文细黑" pitchFamily="2" charset="-122"/>
            </a:endParaRPr>
          </a:p>
          <a:p>
            <a:pPr marL="285750" indent="-285750" fontAlgn="base">
              <a:lnSpc>
                <a:spcPct val="150000"/>
              </a:lnSpc>
              <a:spcBef>
                <a:spcPct val="0"/>
              </a:spcBef>
              <a:spcAft>
                <a:spcPct val="0"/>
              </a:spcAft>
              <a:buClr>
                <a:schemeClr val="bg1">
                  <a:lumMod val="50000"/>
                </a:schemeClr>
              </a:buClr>
              <a:buSzPct val="60000"/>
              <a:buFont typeface="Wingdings" pitchFamily="2" charset="2"/>
              <a:buChar char="l"/>
              <a:defRPr/>
            </a:pPr>
            <a:r>
              <a:rPr lang="zh-CN" altLang="en-US" sz="1300" dirty="0" smtClean="0">
                <a:solidFill>
                  <a:srgbClr val="000000"/>
                </a:solidFill>
                <a:latin typeface="华文细黑" pitchFamily="2" charset="-122"/>
                <a:ea typeface="华文细黑" pitchFamily="2" charset="-122"/>
              </a:rPr>
              <a:t>提升软件部署质量（占</a:t>
            </a:r>
            <a:r>
              <a:rPr lang="en-US" altLang="zh-CN" sz="1300" dirty="0" smtClean="0">
                <a:solidFill>
                  <a:srgbClr val="000000"/>
                </a:solidFill>
                <a:latin typeface="华文细黑" pitchFamily="2" charset="-122"/>
                <a:ea typeface="华文细黑" pitchFamily="2" charset="-122"/>
              </a:rPr>
              <a:t>63%</a:t>
            </a:r>
            <a:r>
              <a:rPr lang="zh-CN" altLang="en-US" sz="1300" dirty="0" smtClean="0">
                <a:solidFill>
                  <a:srgbClr val="000000"/>
                </a:solidFill>
                <a:latin typeface="华文细黑" pitchFamily="2" charset="-122"/>
                <a:ea typeface="华文细黑" pitchFamily="2" charset="-122"/>
              </a:rPr>
              <a:t>）</a:t>
            </a:r>
            <a:endParaRPr lang="en-US" altLang="zh-CN" sz="1300" dirty="0" smtClean="0">
              <a:solidFill>
                <a:srgbClr val="000000"/>
              </a:solidFill>
              <a:latin typeface="华文细黑" pitchFamily="2" charset="-122"/>
              <a:ea typeface="华文细黑" pitchFamily="2" charset="-122"/>
            </a:endParaRPr>
          </a:p>
          <a:p>
            <a:pPr marL="285750" indent="-285750" fontAlgn="base">
              <a:lnSpc>
                <a:spcPct val="150000"/>
              </a:lnSpc>
              <a:spcBef>
                <a:spcPct val="0"/>
              </a:spcBef>
              <a:spcAft>
                <a:spcPct val="0"/>
              </a:spcAft>
              <a:buClr>
                <a:schemeClr val="bg1">
                  <a:lumMod val="50000"/>
                </a:schemeClr>
              </a:buClr>
              <a:buSzPct val="60000"/>
              <a:buFont typeface="Wingdings" pitchFamily="2" charset="2"/>
              <a:buChar char="l"/>
              <a:defRPr/>
            </a:pPr>
            <a:r>
              <a:rPr lang="zh-CN" altLang="en-US" sz="1300" dirty="0" smtClean="0">
                <a:solidFill>
                  <a:srgbClr val="000000"/>
                </a:solidFill>
                <a:latin typeface="华文细黑" pitchFamily="2" charset="-122"/>
                <a:ea typeface="华文细黑" pitchFamily="2" charset="-122"/>
              </a:rPr>
              <a:t>更频繁的软件发布（</a:t>
            </a:r>
            <a:r>
              <a:rPr lang="en-US" altLang="zh-CN" sz="1300" dirty="0" smtClean="0">
                <a:solidFill>
                  <a:srgbClr val="000000"/>
                </a:solidFill>
                <a:latin typeface="华文细黑" pitchFamily="2" charset="-122"/>
                <a:ea typeface="华文细黑" pitchFamily="2" charset="-122"/>
              </a:rPr>
              <a:t>63%</a:t>
            </a:r>
            <a:r>
              <a:rPr lang="zh-CN" altLang="en-US" sz="1300" dirty="0" smtClean="0">
                <a:solidFill>
                  <a:srgbClr val="000000"/>
                </a:solidFill>
                <a:latin typeface="华文细黑" pitchFamily="2" charset="-122"/>
                <a:ea typeface="华文细黑" pitchFamily="2" charset="-122"/>
              </a:rPr>
              <a:t>）</a:t>
            </a:r>
            <a:endParaRPr lang="en-US" altLang="zh-CN" sz="1300" dirty="0">
              <a:solidFill>
                <a:srgbClr val="000000"/>
              </a:solidFill>
              <a:latin typeface="华文细黑" pitchFamily="2" charset="-122"/>
              <a:ea typeface="华文细黑" pitchFamily="2" charset="-122"/>
            </a:endParaRPr>
          </a:p>
          <a:p>
            <a:pPr marL="285750" indent="-285750" fontAlgn="base">
              <a:lnSpc>
                <a:spcPct val="150000"/>
              </a:lnSpc>
              <a:spcBef>
                <a:spcPct val="0"/>
              </a:spcBef>
              <a:spcAft>
                <a:spcPct val="0"/>
              </a:spcAft>
              <a:buClr>
                <a:schemeClr val="bg1">
                  <a:lumMod val="50000"/>
                </a:schemeClr>
              </a:buClr>
              <a:buSzPct val="60000"/>
              <a:buFont typeface="Wingdings" pitchFamily="2" charset="2"/>
              <a:buChar char="l"/>
              <a:defRPr/>
            </a:pPr>
            <a:r>
              <a:rPr lang="zh-CN" altLang="en-US" sz="1300" dirty="0" smtClean="0">
                <a:solidFill>
                  <a:srgbClr val="000000"/>
                </a:solidFill>
                <a:latin typeface="华文细黑" pitchFamily="2" charset="-122"/>
                <a:ea typeface="华文细黑" pitchFamily="2" charset="-122"/>
              </a:rPr>
              <a:t>提升</a:t>
            </a:r>
            <a:r>
              <a:rPr lang="en-US" altLang="zh-CN" sz="1300" dirty="0" smtClean="0">
                <a:solidFill>
                  <a:srgbClr val="000000"/>
                </a:solidFill>
                <a:latin typeface="华文细黑" pitchFamily="2" charset="-122"/>
                <a:ea typeface="华文细黑" pitchFamily="2" charset="-122"/>
              </a:rPr>
              <a:t>IT</a:t>
            </a:r>
            <a:r>
              <a:rPr lang="zh-CN" altLang="en-US" sz="1300" dirty="0" smtClean="0">
                <a:solidFill>
                  <a:srgbClr val="000000"/>
                </a:solidFill>
                <a:latin typeface="华文细黑" pitchFamily="2" charset="-122"/>
                <a:ea typeface="华文细黑" pitchFamily="2" charset="-122"/>
              </a:rPr>
              <a:t>过程和需求的可视化程度（</a:t>
            </a:r>
            <a:r>
              <a:rPr lang="en-US" altLang="zh-CN" sz="1300" dirty="0" smtClean="0">
                <a:solidFill>
                  <a:srgbClr val="000000"/>
                </a:solidFill>
                <a:latin typeface="华文细黑" pitchFamily="2" charset="-122"/>
                <a:ea typeface="华文细黑" pitchFamily="2" charset="-122"/>
              </a:rPr>
              <a:t>61%</a:t>
            </a:r>
            <a:r>
              <a:rPr lang="zh-CN" altLang="en-US" sz="1300" dirty="0" smtClean="0">
                <a:solidFill>
                  <a:srgbClr val="000000"/>
                </a:solidFill>
                <a:latin typeface="华文细黑" pitchFamily="2" charset="-122"/>
                <a:ea typeface="华文细黑" pitchFamily="2" charset="-122"/>
              </a:rPr>
              <a:t>）</a:t>
            </a:r>
            <a:endParaRPr lang="en-US" altLang="zh-CN" sz="1300" dirty="0">
              <a:solidFill>
                <a:srgbClr val="000000"/>
              </a:solidFill>
              <a:latin typeface="华文细黑" pitchFamily="2" charset="-122"/>
              <a:ea typeface="华文细黑" pitchFamily="2" charset="-122"/>
            </a:endParaRPr>
          </a:p>
          <a:p>
            <a:pPr marL="285750" indent="-285750" fontAlgn="base">
              <a:lnSpc>
                <a:spcPct val="150000"/>
              </a:lnSpc>
              <a:spcBef>
                <a:spcPct val="0"/>
              </a:spcBef>
              <a:spcAft>
                <a:spcPct val="0"/>
              </a:spcAft>
              <a:buClr>
                <a:schemeClr val="bg1">
                  <a:lumMod val="50000"/>
                </a:schemeClr>
              </a:buClr>
              <a:buSzPct val="60000"/>
              <a:buFont typeface="Wingdings" pitchFamily="2" charset="2"/>
              <a:buChar char="l"/>
              <a:defRPr/>
            </a:pPr>
            <a:r>
              <a:rPr lang="zh-CN" altLang="en-US" sz="1300" dirty="0" smtClean="0">
                <a:solidFill>
                  <a:srgbClr val="000000"/>
                </a:solidFill>
                <a:latin typeface="华文细黑" pitchFamily="2" charset="-122"/>
                <a:ea typeface="华文细黑" pitchFamily="2" charset="-122"/>
              </a:rPr>
              <a:t>改变合作协同文化（</a:t>
            </a:r>
            <a:r>
              <a:rPr lang="en-US" altLang="zh-CN" sz="1300" dirty="0" smtClean="0">
                <a:solidFill>
                  <a:srgbClr val="000000"/>
                </a:solidFill>
                <a:latin typeface="华文细黑" pitchFamily="2" charset="-122"/>
                <a:ea typeface="华文细黑" pitchFamily="2" charset="-122"/>
              </a:rPr>
              <a:t>55%</a:t>
            </a:r>
            <a:r>
              <a:rPr lang="zh-CN" altLang="en-US" sz="1300" dirty="0" smtClean="0">
                <a:solidFill>
                  <a:srgbClr val="000000"/>
                </a:solidFill>
                <a:latin typeface="华文细黑" pitchFamily="2" charset="-122"/>
                <a:ea typeface="华文细黑" pitchFamily="2" charset="-122"/>
              </a:rPr>
              <a:t>）</a:t>
            </a:r>
            <a:endParaRPr lang="en-US" altLang="zh-CN" sz="1300" dirty="0">
              <a:solidFill>
                <a:srgbClr val="000000"/>
              </a:solidFill>
              <a:latin typeface="华文细黑" pitchFamily="2" charset="-122"/>
              <a:ea typeface="华文细黑" pitchFamily="2" charset="-122"/>
            </a:endParaRPr>
          </a:p>
          <a:p>
            <a:pPr marL="285750" indent="-285750" fontAlgn="base">
              <a:lnSpc>
                <a:spcPct val="150000"/>
              </a:lnSpc>
              <a:spcBef>
                <a:spcPct val="0"/>
              </a:spcBef>
              <a:spcAft>
                <a:spcPct val="0"/>
              </a:spcAft>
              <a:buClr>
                <a:schemeClr val="bg1">
                  <a:lumMod val="50000"/>
                </a:schemeClr>
              </a:buClr>
              <a:buSzPct val="60000"/>
              <a:buFont typeface="Wingdings" pitchFamily="2" charset="2"/>
              <a:buChar char="l"/>
              <a:defRPr/>
            </a:pPr>
            <a:r>
              <a:rPr lang="zh-CN" altLang="en-US" sz="1300" dirty="0" smtClean="0">
                <a:solidFill>
                  <a:srgbClr val="000000"/>
                </a:solidFill>
                <a:latin typeface="华文细黑" pitchFamily="2" charset="-122"/>
                <a:ea typeface="华文细黑" pitchFamily="2" charset="-122"/>
              </a:rPr>
              <a:t>响应更多的业务需求（</a:t>
            </a:r>
            <a:r>
              <a:rPr lang="en-US" altLang="zh-CN" sz="1300" dirty="0" smtClean="0">
                <a:solidFill>
                  <a:srgbClr val="000000"/>
                </a:solidFill>
                <a:latin typeface="华文细黑" pitchFamily="2" charset="-122"/>
                <a:ea typeface="华文细黑" pitchFamily="2" charset="-122"/>
              </a:rPr>
              <a:t>55%</a:t>
            </a:r>
            <a:r>
              <a:rPr lang="zh-CN" altLang="en-US" sz="1300" dirty="0" smtClean="0">
                <a:solidFill>
                  <a:srgbClr val="000000"/>
                </a:solidFill>
                <a:latin typeface="华文细黑" pitchFamily="2" charset="-122"/>
                <a:ea typeface="华文细黑" pitchFamily="2" charset="-122"/>
              </a:rPr>
              <a:t>）</a:t>
            </a:r>
            <a:endParaRPr lang="en-US" altLang="zh-CN" sz="1300" dirty="0">
              <a:solidFill>
                <a:srgbClr val="000000"/>
              </a:solidFill>
              <a:latin typeface="华文细黑" pitchFamily="2" charset="-122"/>
              <a:ea typeface="华文细黑" pitchFamily="2" charset="-122"/>
            </a:endParaRPr>
          </a:p>
          <a:p>
            <a:pPr marL="285750" indent="-285750" fontAlgn="base">
              <a:lnSpc>
                <a:spcPct val="150000"/>
              </a:lnSpc>
              <a:spcBef>
                <a:spcPct val="0"/>
              </a:spcBef>
              <a:spcAft>
                <a:spcPct val="0"/>
              </a:spcAft>
              <a:buClr>
                <a:schemeClr val="bg1">
                  <a:lumMod val="50000"/>
                </a:schemeClr>
              </a:buClr>
              <a:buSzPct val="60000"/>
              <a:buFont typeface="Wingdings" pitchFamily="2" charset="2"/>
              <a:buChar char="l"/>
              <a:defRPr/>
            </a:pPr>
            <a:r>
              <a:rPr lang="zh-CN" altLang="en-US" sz="1300" dirty="0" smtClean="0">
                <a:solidFill>
                  <a:srgbClr val="000000"/>
                </a:solidFill>
                <a:latin typeface="华文细黑" pitchFamily="2" charset="-122"/>
                <a:ea typeface="华文细黑" pitchFamily="2" charset="-122"/>
              </a:rPr>
              <a:t>开发更敏捷（</a:t>
            </a:r>
            <a:r>
              <a:rPr lang="en-US" altLang="zh-CN" sz="1300" dirty="0" smtClean="0">
                <a:solidFill>
                  <a:srgbClr val="000000"/>
                </a:solidFill>
                <a:latin typeface="华文细黑" pitchFamily="2" charset="-122"/>
                <a:ea typeface="华文细黑" pitchFamily="2" charset="-122"/>
              </a:rPr>
              <a:t>51%</a:t>
            </a:r>
            <a:r>
              <a:rPr lang="zh-CN" altLang="en-US" sz="1300" dirty="0" smtClean="0">
                <a:solidFill>
                  <a:srgbClr val="000000"/>
                </a:solidFill>
                <a:latin typeface="华文细黑" pitchFamily="2" charset="-122"/>
                <a:ea typeface="华文细黑" pitchFamily="2" charset="-122"/>
              </a:rPr>
              <a:t>）</a:t>
            </a:r>
            <a:endParaRPr lang="en-US" altLang="zh-CN" sz="1300" dirty="0">
              <a:solidFill>
                <a:srgbClr val="000000"/>
              </a:solidFill>
              <a:latin typeface="华文细黑" pitchFamily="2" charset="-122"/>
              <a:ea typeface="华文细黑" pitchFamily="2" charset="-122"/>
            </a:endParaRPr>
          </a:p>
          <a:p>
            <a:pPr marL="285750" indent="-285750" fontAlgn="base">
              <a:lnSpc>
                <a:spcPct val="150000"/>
              </a:lnSpc>
              <a:spcBef>
                <a:spcPct val="0"/>
              </a:spcBef>
              <a:spcAft>
                <a:spcPct val="0"/>
              </a:spcAft>
              <a:buClr>
                <a:schemeClr val="bg1">
                  <a:lumMod val="50000"/>
                </a:schemeClr>
              </a:buClr>
              <a:buSzPct val="60000"/>
              <a:buFont typeface="Wingdings" pitchFamily="2" charset="2"/>
              <a:buChar char="l"/>
              <a:defRPr/>
            </a:pPr>
            <a:r>
              <a:rPr lang="zh-CN" altLang="en-US" sz="1300" dirty="0" smtClean="0">
                <a:solidFill>
                  <a:srgbClr val="000000"/>
                </a:solidFill>
                <a:latin typeface="华文细黑" pitchFamily="2" charset="-122"/>
                <a:ea typeface="华文细黑" pitchFamily="2" charset="-122"/>
              </a:rPr>
              <a:t>管理过程更敏捷（</a:t>
            </a:r>
            <a:r>
              <a:rPr lang="en-US" altLang="zh-CN" sz="1300" dirty="0" smtClean="0">
                <a:solidFill>
                  <a:srgbClr val="000000"/>
                </a:solidFill>
                <a:latin typeface="华文细黑" pitchFamily="2" charset="-122"/>
                <a:ea typeface="华文细黑" pitchFamily="2" charset="-122"/>
              </a:rPr>
              <a:t>45%</a:t>
            </a:r>
            <a:r>
              <a:rPr lang="zh-CN" altLang="en-US" sz="1300" dirty="0" smtClean="0">
                <a:solidFill>
                  <a:srgbClr val="000000"/>
                </a:solidFill>
                <a:latin typeface="华文细黑" pitchFamily="2" charset="-122"/>
                <a:ea typeface="华文细黑" pitchFamily="2" charset="-122"/>
              </a:rPr>
              <a:t>）</a:t>
            </a:r>
            <a:endParaRPr lang="en-US" altLang="zh-CN" sz="1300" dirty="0">
              <a:solidFill>
                <a:srgbClr val="000000"/>
              </a:solidFill>
              <a:latin typeface="华文细黑" pitchFamily="2" charset="-122"/>
              <a:ea typeface="华文细黑" pitchFamily="2" charset="-122"/>
            </a:endParaRPr>
          </a:p>
          <a:p>
            <a:pPr marL="285750" indent="-285750" fontAlgn="base">
              <a:lnSpc>
                <a:spcPct val="150000"/>
              </a:lnSpc>
              <a:spcBef>
                <a:spcPct val="0"/>
              </a:spcBef>
              <a:spcAft>
                <a:spcPct val="0"/>
              </a:spcAft>
              <a:buClr>
                <a:schemeClr val="bg1">
                  <a:lumMod val="50000"/>
                </a:schemeClr>
              </a:buClr>
              <a:buSzPct val="60000"/>
              <a:buFont typeface="Wingdings" pitchFamily="2" charset="2"/>
              <a:buChar char="l"/>
              <a:defRPr/>
            </a:pPr>
            <a:r>
              <a:rPr lang="zh-CN" altLang="en-US" sz="1300" dirty="0" smtClean="0">
                <a:solidFill>
                  <a:srgbClr val="000000"/>
                </a:solidFill>
                <a:latin typeface="华文细黑" pitchFamily="2" charset="-122"/>
                <a:ea typeface="华文细黑" pitchFamily="2" charset="-122"/>
              </a:rPr>
              <a:t>提升代码质量（</a:t>
            </a:r>
            <a:r>
              <a:rPr lang="en-US" altLang="zh-CN" sz="1300" dirty="0" smtClean="0">
                <a:solidFill>
                  <a:srgbClr val="000000"/>
                </a:solidFill>
                <a:latin typeface="华文细黑" pitchFamily="2" charset="-122"/>
                <a:ea typeface="华文细黑" pitchFamily="2" charset="-122"/>
              </a:rPr>
              <a:t>38%</a:t>
            </a:r>
            <a:r>
              <a:rPr lang="zh-CN" altLang="en-US" sz="1300" dirty="0" smtClean="0">
                <a:solidFill>
                  <a:srgbClr val="000000"/>
                </a:solidFill>
                <a:latin typeface="华文细黑" pitchFamily="2" charset="-122"/>
                <a:ea typeface="华文细黑" pitchFamily="2" charset="-122"/>
              </a:rPr>
              <a:t>）</a:t>
            </a:r>
            <a:endParaRPr lang="en-US" altLang="zh-CN" sz="1300" kern="0" dirty="0" smtClean="0">
              <a:solidFill>
                <a:srgbClr val="000000"/>
              </a:solidFill>
              <a:latin typeface="华文细黑" pitchFamily="2" charset="-122"/>
              <a:ea typeface="华文细黑" pitchFamily="2" charset="-122"/>
            </a:endParaRPr>
          </a:p>
          <a:p>
            <a:pPr marL="180899" indent="-180899" fontAlgn="base">
              <a:lnSpc>
                <a:spcPct val="150000"/>
              </a:lnSpc>
              <a:spcBef>
                <a:spcPct val="0"/>
              </a:spcBef>
              <a:spcAft>
                <a:spcPct val="0"/>
              </a:spcAft>
              <a:buClr>
                <a:srgbClr val="000000"/>
              </a:buClr>
              <a:buSzPct val="100000"/>
              <a:buFont typeface="Wingdings" pitchFamily="2" charset="2"/>
              <a:buChar char="Ø"/>
              <a:defRPr/>
            </a:pPr>
            <a:endParaRPr lang="en-US" altLang="zh-CN" sz="600" dirty="0" smtClean="0">
              <a:solidFill>
                <a:srgbClr val="000000"/>
              </a:solidFill>
              <a:latin typeface="华文细黑" pitchFamily="2" charset="-122"/>
              <a:ea typeface="华文细黑" pitchFamily="2" charset="-122"/>
            </a:endParaRPr>
          </a:p>
        </p:txBody>
      </p:sp>
      <p:sp>
        <p:nvSpPr>
          <p:cNvPr id="7" name="矩形 6"/>
          <p:cNvSpPr/>
          <p:nvPr/>
        </p:nvSpPr>
        <p:spPr>
          <a:xfrm>
            <a:off x="2123728" y="4833156"/>
            <a:ext cx="5267849" cy="276959"/>
          </a:xfrm>
          <a:prstGeom prst="rect">
            <a:avLst/>
          </a:prstGeom>
        </p:spPr>
        <p:txBody>
          <a:bodyPr wrap="square" lIns="91401" tIns="45700" rIns="91401" bIns="45700">
            <a:spAutoFit/>
          </a:bodyPr>
          <a:lstStyle/>
          <a:p>
            <a:pPr fontAlgn="base">
              <a:spcBef>
                <a:spcPct val="0"/>
              </a:spcBef>
              <a:spcAft>
                <a:spcPct val="0"/>
              </a:spcAft>
            </a:pPr>
            <a:r>
              <a:rPr lang="en-US" altLang="zh-CN" sz="1200" dirty="0" smtClean="0">
                <a:solidFill>
                  <a:srgbClr val="000000"/>
                </a:solidFill>
                <a:latin typeface="华文细黑" pitchFamily="2" charset="-122"/>
                <a:ea typeface="华文细黑" pitchFamily="2" charset="-122"/>
              </a:rPr>
              <a:t>《 State of DevOps Report》</a:t>
            </a:r>
            <a:r>
              <a:rPr lang="zh-CN" altLang="en-US" sz="1200" dirty="0" smtClean="0">
                <a:solidFill>
                  <a:srgbClr val="000000"/>
                </a:solidFill>
                <a:latin typeface="华文细黑" pitchFamily="2" charset="-122"/>
                <a:ea typeface="华文细黑" pitchFamily="2" charset="-122"/>
              </a:rPr>
              <a:t>－</a:t>
            </a:r>
            <a:r>
              <a:rPr lang="en-US" altLang="zh-CN" sz="1200" dirty="0" smtClean="0">
                <a:solidFill>
                  <a:srgbClr val="000000"/>
                </a:solidFill>
                <a:latin typeface="华文细黑" pitchFamily="2" charset="-122"/>
                <a:ea typeface="华文细黑" pitchFamily="2" charset="-122"/>
              </a:rPr>
              <a:t>2013</a:t>
            </a:r>
            <a:r>
              <a:rPr lang="zh-CN" altLang="en-US" sz="1200" dirty="0" smtClean="0">
                <a:solidFill>
                  <a:srgbClr val="000000"/>
                </a:solidFill>
                <a:latin typeface="华文细黑" pitchFamily="2" charset="-122"/>
                <a:ea typeface="华文细黑" pitchFamily="2" charset="-122"/>
              </a:rPr>
              <a:t>年，</a:t>
            </a:r>
            <a:r>
              <a:rPr lang="en-US" altLang="zh-CN" sz="1200" dirty="0" smtClean="0">
                <a:solidFill>
                  <a:srgbClr val="000000"/>
                </a:solidFill>
                <a:latin typeface="华文细黑" pitchFamily="2" charset="-122"/>
                <a:ea typeface="华文细黑" pitchFamily="2" charset="-122"/>
              </a:rPr>
              <a:t>90</a:t>
            </a:r>
            <a:r>
              <a:rPr lang="zh-CN" altLang="en-US" sz="1200" dirty="0" smtClean="0">
                <a:solidFill>
                  <a:srgbClr val="000000"/>
                </a:solidFill>
                <a:latin typeface="华文细黑" pitchFamily="2" charset="-122"/>
                <a:ea typeface="华文细黑" pitchFamily="2" charset="-122"/>
              </a:rPr>
              <a:t>个国家</a:t>
            </a:r>
            <a:r>
              <a:rPr lang="en-US" altLang="zh-CN" sz="1200" dirty="0" smtClean="0">
                <a:solidFill>
                  <a:srgbClr val="000000"/>
                </a:solidFill>
                <a:latin typeface="华文细黑" pitchFamily="2" charset="-122"/>
                <a:ea typeface="华文细黑" pitchFamily="2" charset="-122"/>
              </a:rPr>
              <a:t>4000</a:t>
            </a:r>
            <a:r>
              <a:rPr lang="zh-CN" altLang="en-US" sz="1200" dirty="0" smtClean="0">
                <a:solidFill>
                  <a:srgbClr val="000000"/>
                </a:solidFill>
                <a:latin typeface="华文细黑" pitchFamily="2" charset="-122"/>
                <a:ea typeface="华文细黑" pitchFamily="2" charset="-122"/>
              </a:rPr>
              <a:t>人调查报告</a:t>
            </a:r>
            <a:endParaRPr lang="zh-CN" altLang="en-US" sz="1200" dirty="0">
              <a:solidFill>
                <a:srgbClr val="000000"/>
              </a:solidFill>
              <a:latin typeface="华文细黑" pitchFamily="2" charset="-122"/>
              <a:ea typeface="华文细黑" pitchFamily="2" charset="-122"/>
            </a:endParaRPr>
          </a:p>
        </p:txBody>
      </p:sp>
      <p:sp>
        <p:nvSpPr>
          <p:cNvPr id="8" name="AutoShape 35"/>
          <p:cNvSpPr>
            <a:spLocks noChangeArrowheads="1"/>
          </p:cNvSpPr>
          <p:nvPr/>
        </p:nvSpPr>
        <p:spPr bwMode="auto">
          <a:xfrm>
            <a:off x="719572" y="1376772"/>
            <a:ext cx="7848872" cy="3793469"/>
          </a:xfrm>
          <a:prstGeom prst="roundRect">
            <a:avLst>
              <a:gd name="adj" fmla="val 4658"/>
            </a:avLst>
          </a:prstGeom>
          <a:noFill/>
          <a:ln w="12700" cap="flat" cmpd="sng" algn="ctr">
            <a:solidFill>
              <a:schemeClr val="tx1">
                <a:alpha val="48000"/>
              </a:schemeClr>
            </a:solidFill>
            <a:prstDash val="solid"/>
            <a:round/>
            <a:headEnd type="none" w="med" len="med"/>
            <a:tailEnd type="none" w="med" len="med"/>
          </a:ln>
          <a:effectLst>
            <a:outerShdw blurRad="50800" dist="38100" algn="l" rotWithShape="0">
              <a:prstClr val="black">
                <a:alpha val="40000"/>
              </a:prstClr>
            </a:outerShdw>
          </a:effectLst>
        </p:spPr>
        <p:txBody>
          <a:bodyPr lIns="91401" tIns="45700" rIns="91401" bIns="45700"/>
          <a:lstStyle/>
          <a:p>
            <a:pPr fontAlgn="base">
              <a:spcBef>
                <a:spcPct val="0"/>
              </a:spcBef>
              <a:spcAft>
                <a:spcPct val="0"/>
              </a:spcAft>
              <a:buClr>
                <a:srgbClr val="CC9900"/>
              </a:buClr>
              <a:buFont typeface="Wingdings" pitchFamily="2" charset="2"/>
              <a:buChar char="n"/>
              <a:defRPr/>
            </a:pPr>
            <a:endParaRPr lang="zh-CN" altLang="en-US" sz="700" kern="0">
              <a:solidFill>
                <a:sysClr val="windowText" lastClr="000000"/>
              </a:solidFill>
              <a:latin typeface="微软雅黑" pitchFamily="34" charset="-122"/>
              <a:ea typeface="微软雅黑" pitchFamily="34" charset="-122"/>
            </a:endParaRPr>
          </a:p>
        </p:txBody>
      </p:sp>
    </p:spTree>
    <p:extLst>
      <p:ext uri="{BB962C8B-B14F-4D97-AF65-F5344CB8AC3E}">
        <p14:creationId xmlns:p14="http://schemas.microsoft.com/office/powerpoint/2010/main" val="634115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定义</a:t>
            </a:r>
            <a:r>
              <a:rPr lang="en-US" altLang="zh-CN" dirty="0" err="1" smtClean="0"/>
              <a:t>DevOps</a:t>
            </a:r>
            <a:endParaRPr lang="zh-CN" altLang="en-US" dirty="0"/>
          </a:p>
        </p:txBody>
      </p:sp>
      <p:sp>
        <p:nvSpPr>
          <p:cNvPr id="6" name="文本占位符 2"/>
          <p:cNvSpPr>
            <a:spLocks noGrp="1"/>
          </p:cNvSpPr>
          <p:nvPr>
            <p:ph type="body" sz="quarter" idx="10"/>
          </p:nvPr>
        </p:nvSpPr>
        <p:spPr>
          <a:xfrm>
            <a:off x="684213" y="1376363"/>
            <a:ext cx="7920037" cy="4069709"/>
          </a:xfrm>
        </p:spPr>
        <p:txBody>
          <a:bodyPr wrap="square">
            <a:spAutoFit/>
          </a:bodyPr>
          <a:lstStyle/>
          <a:p>
            <a:pPr marL="0" indent="0">
              <a:spcBef>
                <a:spcPts val="0"/>
              </a:spcBef>
              <a:buNone/>
            </a:pPr>
            <a:r>
              <a:rPr lang="en-US" altLang="zh-CN" sz="2000" dirty="0" err="1" smtClean="0">
                <a:solidFill>
                  <a:srgbClr val="000000"/>
                </a:solidFill>
                <a:ea typeface="华文细黑" pitchFamily="2" charset="-122"/>
                <a:cs typeface="Arial" pitchFamily="34" charset="0"/>
              </a:rPr>
              <a:t>DevOps</a:t>
            </a:r>
            <a:r>
              <a:rPr lang="zh-CN" altLang="en-US" sz="2000" dirty="0" smtClean="0">
                <a:solidFill>
                  <a:srgbClr val="000000"/>
                </a:solidFill>
                <a:latin typeface="华文细黑" pitchFamily="2" charset="-122"/>
                <a:ea typeface="华文细黑" pitchFamily="2" charset="-122"/>
                <a:cs typeface="Arial" pitchFamily="34" charset="0"/>
              </a:rPr>
              <a:t>是一套实践方法，在保证高质量的前提下缩短系统变更从提交到部署至生产环境的时间</a:t>
            </a:r>
            <a:endParaRPr lang="en-US" altLang="zh-CN" sz="2000" dirty="0" smtClean="0">
              <a:latin typeface="华文细黑" pitchFamily="2" charset="-122"/>
              <a:ea typeface="华文细黑" pitchFamily="2" charset="-122"/>
            </a:endParaRPr>
          </a:p>
          <a:p>
            <a:r>
              <a:rPr lang="zh-CN" altLang="en-US" sz="1600" dirty="0" smtClean="0"/>
              <a:t>部署对系统的变更时，质量很重要：保证方法有上生产环境前跑通自动化测试用例、先让一小部分用户对生产环境的变更进行测试、对新部署的代码密切监控；</a:t>
            </a:r>
            <a:endParaRPr lang="en-US" altLang="zh-CN" sz="1600" dirty="0" smtClean="0"/>
          </a:p>
          <a:p>
            <a:r>
              <a:rPr lang="zh-CN" altLang="en-US" sz="1600" dirty="0" smtClean="0"/>
              <a:t>交付机制是高质量的：交付机制应具备高度的可靠性和可重复性</a:t>
            </a:r>
            <a:endParaRPr lang="en-US" altLang="zh-CN" sz="1600" dirty="0" smtClean="0"/>
          </a:p>
          <a:p>
            <a:r>
              <a:rPr lang="zh-CN" altLang="en-US" sz="1600" dirty="0" smtClean="0"/>
              <a:t>两个时间很重要：一是开发人员提交新开发的代码的时间；另一个是代码部署到生产环境的时间</a:t>
            </a:r>
            <a:endParaRPr lang="en-US" altLang="zh-CN" sz="1600" dirty="0" smtClean="0"/>
          </a:p>
          <a:p>
            <a:r>
              <a:rPr lang="zh-CN" altLang="en-US" sz="1600" dirty="0" smtClean="0"/>
              <a:t>目标导向：不拘泥于实践的形式或者是否使用工具，目标是减少从提交代码到部署到生产环境之间的时间</a:t>
            </a:r>
            <a:endParaRPr lang="en-US" altLang="zh-CN" sz="1600" dirty="0" smtClean="0"/>
          </a:p>
          <a:p>
            <a:r>
              <a:rPr lang="zh-CN" altLang="en-US" sz="1600" dirty="0" smtClean="0"/>
              <a:t>不局限于用户测试和部署实践：在需求阶段就包含运维人员的视角，是非常重要的</a:t>
            </a:r>
            <a:endParaRPr lang="en-US" altLang="zh-CN" sz="16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DevOps</a:t>
            </a:r>
            <a:r>
              <a:rPr kumimoji="1" lang="zh-CN" altLang="en-US" dirty="0" smtClean="0"/>
              <a:t>的五个要素</a:t>
            </a:r>
            <a:endParaRPr kumimoji="1" lang="zh-CN" altLang="en-US" dirty="0"/>
          </a:p>
        </p:txBody>
      </p:sp>
      <p:sp>
        <p:nvSpPr>
          <p:cNvPr id="32" name="圆角矩形 31"/>
          <p:cNvSpPr/>
          <p:nvPr/>
        </p:nvSpPr>
        <p:spPr bwMode="auto">
          <a:xfrm>
            <a:off x="1966615" y="1527175"/>
            <a:ext cx="6564982" cy="461665"/>
          </a:xfrm>
          <a:prstGeom prst="roundRect">
            <a:avLst/>
          </a:prstGeom>
          <a:solidFill>
            <a:srgbClr val="CBDBED">
              <a:alpha val="7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zh-CN" altLang="en-US" sz="1400" dirty="0">
                <a:solidFill>
                  <a:schemeClr val="tx1"/>
                </a:solidFill>
                <a:latin typeface="+mn-lt"/>
                <a:ea typeface="华文细黑" pitchFamily="2" charset="-122"/>
                <a:cs typeface="Arial" panose="020B0604020202020204" pitchFamily="34" charset="0"/>
              </a:rPr>
              <a:t>建⽴一体化的全功能团队，打破开发</a:t>
            </a:r>
            <a:r>
              <a:rPr lang="en-US" altLang="zh-CN" sz="1400" dirty="0">
                <a:solidFill>
                  <a:schemeClr val="tx1"/>
                </a:solidFill>
                <a:latin typeface="+mn-lt"/>
                <a:ea typeface="华文细黑" pitchFamily="2" charset="-122"/>
                <a:cs typeface="Arial" panose="020B0604020202020204" pitchFamily="34" charset="0"/>
              </a:rPr>
              <a:t>(Dev)</a:t>
            </a:r>
            <a:r>
              <a:rPr lang="zh-CN" altLang="en-US" sz="1400" dirty="0">
                <a:solidFill>
                  <a:schemeClr val="tx1"/>
                </a:solidFill>
                <a:latin typeface="+mn-lt"/>
                <a:ea typeface="华文细黑" pitchFamily="2" charset="-122"/>
                <a:cs typeface="Arial" panose="020B0604020202020204" pitchFamily="34" charset="0"/>
              </a:rPr>
              <a:t>与技术运营</a:t>
            </a:r>
            <a:r>
              <a:rPr lang="en-US" altLang="zh-CN" sz="1400" dirty="0">
                <a:solidFill>
                  <a:schemeClr val="tx1"/>
                </a:solidFill>
                <a:latin typeface="+mn-lt"/>
                <a:ea typeface="华文细黑" pitchFamily="2" charset="-122"/>
                <a:cs typeface="Arial" panose="020B0604020202020204" pitchFamily="34" charset="0"/>
              </a:rPr>
              <a:t>(Ops)</a:t>
            </a:r>
            <a:r>
              <a:rPr lang="zh-CN" altLang="en-US" sz="1400" dirty="0">
                <a:solidFill>
                  <a:schemeClr val="tx1"/>
                </a:solidFill>
                <a:latin typeface="+mn-lt"/>
                <a:ea typeface="华文细黑" pitchFamily="2" charset="-122"/>
                <a:cs typeface="Arial" panose="020B0604020202020204" pitchFamily="34" charset="0"/>
              </a:rPr>
              <a:t>隔</a:t>
            </a:r>
            <a:r>
              <a:rPr lang="zh-CN" altLang="en-US" sz="1400" dirty="0" smtClean="0">
                <a:solidFill>
                  <a:schemeClr val="tx1"/>
                </a:solidFill>
                <a:latin typeface="+mn-lt"/>
                <a:ea typeface="华文细黑" pitchFamily="2" charset="-122"/>
                <a:cs typeface="Arial" panose="020B0604020202020204" pitchFamily="34" charset="0"/>
              </a:rPr>
              <a:t>阂</a:t>
            </a:r>
            <a:endParaRPr lang="en-US" altLang="zh-CN" sz="1400" dirty="0">
              <a:solidFill>
                <a:schemeClr val="tx1"/>
              </a:solidFill>
              <a:latin typeface="+mn-lt"/>
              <a:ea typeface="华文细黑" pitchFamily="2" charset="-122"/>
              <a:cs typeface="Arial" panose="020B0604020202020204" pitchFamily="34" charset="0"/>
            </a:endParaRPr>
          </a:p>
        </p:txBody>
      </p:sp>
      <p:sp>
        <p:nvSpPr>
          <p:cNvPr id="33" name="圆角矩形 32"/>
          <p:cNvSpPr/>
          <p:nvPr/>
        </p:nvSpPr>
        <p:spPr bwMode="auto">
          <a:xfrm>
            <a:off x="1954163" y="2384884"/>
            <a:ext cx="6564982" cy="461665"/>
          </a:xfrm>
          <a:prstGeom prst="roundRect">
            <a:avLst/>
          </a:prstGeom>
          <a:solidFill>
            <a:srgbClr val="CBDBED">
              <a:alpha val="7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zh-CN" altLang="en-US" sz="1400" dirty="0">
                <a:solidFill>
                  <a:schemeClr val="tx1"/>
                </a:solidFill>
                <a:latin typeface="+mn-lt"/>
                <a:ea typeface="华文细黑" pitchFamily="2" charset="-122"/>
                <a:cs typeface="Arial" panose="020B0604020202020204" pitchFamily="34" charset="0"/>
              </a:rPr>
              <a:t>自动化一切可以自动化</a:t>
            </a:r>
            <a:r>
              <a:rPr lang="zh-CN" altLang="en-US" sz="1400" dirty="0" smtClean="0">
                <a:solidFill>
                  <a:schemeClr val="tx1"/>
                </a:solidFill>
                <a:latin typeface="+mn-lt"/>
                <a:ea typeface="华文细黑" pitchFamily="2" charset="-122"/>
                <a:cs typeface="Arial" panose="020B0604020202020204" pitchFamily="34" charset="0"/>
              </a:rPr>
              <a:t>的</a:t>
            </a:r>
            <a:endParaRPr lang="en-US" altLang="zh-CN" sz="1400" dirty="0" smtClean="0">
              <a:solidFill>
                <a:schemeClr val="tx1"/>
              </a:solidFill>
              <a:latin typeface="+mn-lt"/>
              <a:ea typeface="华文细黑" pitchFamily="2" charset="-122"/>
              <a:cs typeface="Arial" panose="020B0604020202020204" pitchFamily="34" charset="0"/>
            </a:endParaRPr>
          </a:p>
        </p:txBody>
      </p:sp>
      <p:sp>
        <p:nvSpPr>
          <p:cNvPr id="34" name="圆角矩形 33"/>
          <p:cNvSpPr/>
          <p:nvPr/>
        </p:nvSpPr>
        <p:spPr bwMode="auto">
          <a:xfrm>
            <a:off x="1966615" y="3320988"/>
            <a:ext cx="6564982" cy="461665"/>
          </a:xfrm>
          <a:prstGeom prst="roundRect">
            <a:avLst/>
          </a:prstGeom>
          <a:solidFill>
            <a:srgbClr val="CBDBED">
              <a:alpha val="7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zh-CN" altLang="en-US" sz="1400" dirty="0">
                <a:solidFill>
                  <a:schemeClr val="tx1"/>
                </a:solidFill>
                <a:latin typeface="+mn-lt"/>
                <a:ea typeface="华文细黑" pitchFamily="2" charset="-122"/>
                <a:cs typeface="Arial" panose="020B0604020202020204" pitchFamily="34" charset="0"/>
              </a:rPr>
              <a:t>以精益的⽅式⼩步快跑，持续改</a:t>
            </a:r>
            <a:r>
              <a:rPr lang="zh-CN" altLang="en-US" sz="1400" dirty="0" smtClean="0">
                <a:solidFill>
                  <a:schemeClr val="tx1"/>
                </a:solidFill>
                <a:latin typeface="+mn-lt"/>
                <a:ea typeface="华文细黑" pitchFamily="2" charset="-122"/>
                <a:cs typeface="Arial" panose="020B0604020202020204" pitchFamily="34" charset="0"/>
              </a:rPr>
              <a:t>善</a:t>
            </a:r>
            <a:endParaRPr lang="zh-CN" altLang="en-US" sz="1400" dirty="0">
              <a:solidFill>
                <a:schemeClr val="tx1"/>
              </a:solidFill>
              <a:latin typeface="+mn-lt"/>
              <a:ea typeface="华文细黑" pitchFamily="2" charset="-122"/>
              <a:cs typeface="Arial" panose="020B0604020202020204" pitchFamily="34" charset="0"/>
            </a:endParaRPr>
          </a:p>
        </p:txBody>
      </p:sp>
      <p:sp>
        <p:nvSpPr>
          <p:cNvPr id="35" name="圆角矩形 34"/>
          <p:cNvSpPr/>
          <p:nvPr/>
        </p:nvSpPr>
        <p:spPr bwMode="auto">
          <a:xfrm>
            <a:off x="1966615" y="4183309"/>
            <a:ext cx="6564982" cy="461665"/>
          </a:xfrm>
          <a:prstGeom prst="roundRect">
            <a:avLst/>
          </a:prstGeom>
          <a:solidFill>
            <a:srgbClr val="CBDBED">
              <a:alpha val="7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zh-CN" altLang="en-US" sz="1400" dirty="0">
                <a:solidFill>
                  <a:schemeClr val="tx1"/>
                </a:solidFill>
                <a:latin typeface="+mn-lt"/>
                <a:ea typeface="华文细黑" pitchFamily="2" charset="-122"/>
                <a:cs typeface="Arial" panose="020B0604020202020204" pitchFamily="34" charset="0"/>
              </a:rPr>
              <a:t>建⽴有效的监控与度量手段快速获得反馈，推动产品和团队的持续改</a:t>
            </a:r>
            <a:r>
              <a:rPr lang="zh-CN" altLang="en-US" sz="1400" dirty="0" smtClean="0">
                <a:solidFill>
                  <a:schemeClr val="tx1"/>
                </a:solidFill>
                <a:latin typeface="+mn-lt"/>
                <a:ea typeface="华文细黑" pitchFamily="2" charset="-122"/>
                <a:cs typeface="Arial" panose="020B0604020202020204" pitchFamily="34" charset="0"/>
              </a:rPr>
              <a:t>进</a:t>
            </a:r>
            <a:endParaRPr lang="en-US" altLang="zh-CN" sz="1400" dirty="0">
              <a:solidFill>
                <a:schemeClr val="tx1"/>
              </a:solidFill>
              <a:latin typeface="+mn-lt"/>
              <a:ea typeface="华文细黑" pitchFamily="2" charset="-122"/>
              <a:cs typeface="Arial" panose="020B0604020202020204" pitchFamily="34" charset="0"/>
            </a:endParaRPr>
          </a:p>
        </p:txBody>
      </p:sp>
      <p:sp>
        <p:nvSpPr>
          <p:cNvPr id="36" name="圆角矩形 35"/>
          <p:cNvSpPr/>
          <p:nvPr/>
        </p:nvSpPr>
        <p:spPr bwMode="auto">
          <a:xfrm>
            <a:off x="1966615" y="5089301"/>
            <a:ext cx="6564982" cy="461665"/>
          </a:xfrm>
          <a:prstGeom prst="roundRect">
            <a:avLst/>
          </a:prstGeom>
          <a:solidFill>
            <a:srgbClr val="CBDBED">
              <a:alpha val="7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zh-CN" altLang="en-US" sz="1400" dirty="0">
                <a:solidFill>
                  <a:schemeClr val="tx1"/>
                </a:solidFill>
                <a:latin typeface="+mn-lt"/>
                <a:ea typeface="华文细黑" pitchFamily="2" charset="-122"/>
                <a:cs typeface="Arial" panose="020B0604020202020204" pitchFamily="34" charset="0"/>
              </a:rPr>
              <a:t>不同职能、不同产品之间分享经</a:t>
            </a:r>
            <a:r>
              <a:rPr lang="zh-CN" altLang="en-US" sz="1400" dirty="0" smtClean="0">
                <a:solidFill>
                  <a:schemeClr val="tx1"/>
                </a:solidFill>
                <a:latin typeface="+mn-lt"/>
                <a:ea typeface="华文细黑" pitchFamily="2" charset="-122"/>
                <a:cs typeface="Arial" panose="020B0604020202020204" pitchFamily="34" charset="0"/>
              </a:rPr>
              <a:t>验</a:t>
            </a:r>
            <a:endParaRPr lang="zh-CN" altLang="en-US" sz="1400" dirty="0">
              <a:solidFill>
                <a:schemeClr val="tx1"/>
              </a:solidFill>
              <a:latin typeface="+mn-lt"/>
              <a:ea typeface="华文细黑" pitchFamily="2" charset="-122"/>
              <a:cs typeface="Arial" panose="020B0604020202020204" pitchFamily="34" charset="0"/>
            </a:endParaRPr>
          </a:p>
        </p:txBody>
      </p:sp>
      <p:grpSp>
        <p:nvGrpSpPr>
          <p:cNvPr id="3" name="组合 2"/>
          <p:cNvGrpSpPr/>
          <p:nvPr/>
        </p:nvGrpSpPr>
        <p:grpSpPr>
          <a:xfrm>
            <a:off x="860498" y="1376772"/>
            <a:ext cx="828093" cy="756084"/>
            <a:chOff x="862298" y="1376772"/>
            <a:chExt cx="828093" cy="756084"/>
          </a:xfrm>
        </p:grpSpPr>
        <p:grpSp>
          <p:nvGrpSpPr>
            <p:cNvPr id="53" name="组合 52"/>
            <p:cNvGrpSpPr/>
            <p:nvPr/>
          </p:nvGrpSpPr>
          <p:grpSpPr>
            <a:xfrm>
              <a:off x="862298" y="1376772"/>
              <a:ext cx="757884" cy="756084"/>
              <a:chOff x="2087724" y="5481228"/>
              <a:chExt cx="757884" cy="756084"/>
            </a:xfrm>
          </p:grpSpPr>
          <p:sp>
            <p:nvSpPr>
              <p:cNvPr id="54" name="椭圆 53"/>
              <p:cNvSpPr/>
              <p:nvPr/>
            </p:nvSpPr>
            <p:spPr bwMode="auto">
              <a:xfrm>
                <a:off x="2087724" y="5481228"/>
                <a:ext cx="757884" cy="756084"/>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5" name="椭圆 54"/>
              <p:cNvSpPr/>
              <p:nvPr/>
            </p:nvSpPr>
            <p:spPr bwMode="auto">
              <a:xfrm>
                <a:off x="2159732" y="5553236"/>
                <a:ext cx="612068" cy="61206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2"/>
                  </a:solidFill>
                  <a:effectLst/>
                  <a:latin typeface="FrutigerNext LT Regular" pitchFamily="34" charset="0"/>
                  <a:ea typeface="宋体" pitchFamily="2" charset="-122"/>
                </a:endParaRPr>
              </a:p>
            </p:txBody>
          </p:sp>
          <p:sp>
            <p:nvSpPr>
              <p:cNvPr id="56" name="矩形 55"/>
              <p:cNvSpPr/>
              <p:nvPr/>
            </p:nvSpPr>
            <p:spPr>
              <a:xfrm>
                <a:off x="2159732" y="5697252"/>
                <a:ext cx="603986" cy="307777"/>
              </a:xfrm>
              <a:prstGeom prst="rect">
                <a:avLst/>
              </a:prstGeom>
              <a:effectLst/>
            </p:spPr>
            <p:txBody>
              <a:bodyPr wrap="square" anchor="ctr">
                <a:spAutoFit/>
              </a:bodyPr>
              <a:lstStyle/>
              <a:p>
                <a:pPr algn="ctr" defTabSz="1828891" fontAlgn="auto">
                  <a:spcBef>
                    <a:spcPts val="0"/>
                  </a:spcBef>
                  <a:spcAft>
                    <a:spcPts val="0"/>
                  </a:spcAft>
                </a:pPr>
                <a:r>
                  <a:rPr lang="zh-CN" altLang="en-US" sz="1400" dirty="0" smtClean="0">
                    <a:latin typeface="华文细黑" pitchFamily="2" charset="-122"/>
                    <a:ea typeface="华文细黑" pitchFamily="2" charset="-122"/>
                  </a:rPr>
                  <a:t>文化</a:t>
                </a:r>
                <a:endParaRPr lang="zh-CN" altLang="en-US" sz="1400" dirty="0">
                  <a:solidFill>
                    <a:schemeClr val="tx1"/>
                  </a:solidFill>
                  <a:latin typeface="华文细黑" pitchFamily="2" charset="-122"/>
                  <a:ea typeface="华文细黑" pitchFamily="2" charset="-122"/>
                </a:endParaRPr>
              </a:p>
            </p:txBody>
          </p:sp>
        </p:grpSp>
        <p:sp>
          <p:nvSpPr>
            <p:cNvPr id="57" name="等腰三角形 56"/>
            <p:cNvSpPr/>
            <p:nvPr/>
          </p:nvSpPr>
          <p:spPr bwMode="auto">
            <a:xfrm rot="5400000">
              <a:off x="1582378" y="1700809"/>
              <a:ext cx="108014" cy="108012"/>
            </a:xfrm>
            <a:prstGeom prst="triangl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grpSp>
        <p:nvGrpSpPr>
          <p:cNvPr id="4" name="组合 3"/>
          <p:cNvGrpSpPr/>
          <p:nvPr/>
        </p:nvGrpSpPr>
        <p:grpSpPr>
          <a:xfrm>
            <a:off x="860498" y="2240868"/>
            <a:ext cx="828093" cy="756084"/>
            <a:chOff x="862298" y="2240868"/>
            <a:chExt cx="828093" cy="756084"/>
          </a:xfrm>
        </p:grpSpPr>
        <p:grpSp>
          <p:nvGrpSpPr>
            <p:cNvPr id="49" name="组合 48"/>
            <p:cNvGrpSpPr/>
            <p:nvPr/>
          </p:nvGrpSpPr>
          <p:grpSpPr>
            <a:xfrm>
              <a:off x="862298" y="2240868"/>
              <a:ext cx="757884" cy="756084"/>
              <a:chOff x="2087724" y="5481228"/>
              <a:chExt cx="757884" cy="756084"/>
            </a:xfrm>
          </p:grpSpPr>
          <p:sp>
            <p:nvSpPr>
              <p:cNvPr id="50" name="椭圆 49"/>
              <p:cNvSpPr/>
              <p:nvPr/>
            </p:nvSpPr>
            <p:spPr bwMode="auto">
              <a:xfrm>
                <a:off x="2087724" y="5481228"/>
                <a:ext cx="757884" cy="756084"/>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1" name="椭圆 50"/>
              <p:cNvSpPr/>
              <p:nvPr/>
            </p:nvSpPr>
            <p:spPr bwMode="auto">
              <a:xfrm>
                <a:off x="2159732" y="5553236"/>
                <a:ext cx="612068" cy="61206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2"/>
                  </a:solidFill>
                  <a:effectLst/>
                  <a:latin typeface="FrutigerNext LT Regular" pitchFamily="34" charset="0"/>
                  <a:ea typeface="宋体" pitchFamily="2" charset="-122"/>
                </a:endParaRPr>
              </a:p>
            </p:txBody>
          </p:sp>
          <p:sp>
            <p:nvSpPr>
              <p:cNvPr id="52" name="矩形 51"/>
              <p:cNvSpPr/>
              <p:nvPr/>
            </p:nvSpPr>
            <p:spPr>
              <a:xfrm>
                <a:off x="2159732" y="5589531"/>
                <a:ext cx="648072" cy="523220"/>
              </a:xfrm>
              <a:prstGeom prst="rect">
                <a:avLst/>
              </a:prstGeom>
              <a:effectLst/>
            </p:spPr>
            <p:txBody>
              <a:bodyPr wrap="square" anchor="ctr">
                <a:spAutoFit/>
              </a:bodyPr>
              <a:lstStyle/>
              <a:p>
                <a:pPr algn="ctr" defTabSz="1828891" fontAlgn="auto">
                  <a:spcBef>
                    <a:spcPts val="0"/>
                  </a:spcBef>
                  <a:spcAft>
                    <a:spcPts val="0"/>
                  </a:spcAft>
                </a:pPr>
                <a:r>
                  <a:rPr lang="zh-CN" altLang="en-US" sz="1400" dirty="0" smtClean="0">
                    <a:solidFill>
                      <a:schemeClr val="tx1"/>
                    </a:solidFill>
                    <a:latin typeface="华文细黑" pitchFamily="2" charset="-122"/>
                    <a:ea typeface="华文细黑" pitchFamily="2" charset="-122"/>
                  </a:rPr>
                  <a:t>自动化</a:t>
                </a:r>
                <a:endParaRPr lang="zh-CN" altLang="en-US" sz="1400" dirty="0">
                  <a:solidFill>
                    <a:schemeClr val="tx1"/>
                  </a:solidFill>
                  <a:latin typeface="华文细黑" pitchFamily="2" charset="-122"/>
                  <a:ea typeface="华文细黑" pitchFamily="2" charset="-122"/>
                </a:endParaRPr>
              </a:p>
            </p:txBody>
          </p:sp>
        </p:grpSp>
        <p:sp>
          <p:nvSpPr>
            <p:cNvPr id="58" name="等腰三角形 57"/>
            <p:cNvSpPr/>
            <p:nvPr/>
          </p:nvSpPr>
          <p:spPr bwMode="auto">
            <a:xfrm rot="5400000">
              <a:off x="1582378" y="2564905"/>
              <a:ext cx="108014" cy="108012"/>
            </a:xfrm>
            <a:prstGeom prst="triangl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grpSp>
        <p:nvGrpSpPr>
          <p:cNvPr id="5" name="组合 4"/>
          <p:cNvGrpSpPr/>
          <p:nvPr/>
        </p:nvGrpSpPr>
        <p:grpSpPr>
          <a:xfrm>
            <a:off x="860498" y="3140968"/>
            <a:ext cx="829892" cy="756084"/>
            <a:chOff x="860498" y="3140968"/>
            <a:chExt cx="829892" cy="756084"/>
          </a:xfrm>
        </p:grpSpPr>
        <p:grpSp>
          <p:nvGrpSpPr>
            <p:cNvPr id="45" name="组合 44"/>
            <p:cNvGrpSpPr/>
            <p:nvPr/>
          </p:nvGrpSpPr>
          <p:grpSpPr>
            <a:xfrm>
              <a:off x="860498" y="3140968"/>
              <a:ext cx="757884" cy="756084"/>
              <a:chOff x="2087724" y="5481228"/>
              <a:chExt cx="757884" cy="756084"/>
            </a:xfrm>
          </p:grpSpPr>
          <p:sp>
            <p:nvSpPr>
              <p:cNvPr id="46" name="椭圆 45"/>
              <p:cNvSpPr/>
              <p:nvPr/>
            </p:nvSpPr>
            <p:spPr bwMode="auto">
              <a:xfrm>
                <a:off x="2087724" y="5481228"/>
                <a:ext cx="757884" cy="756084"/>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7" name="椭圆 46"/>
              <p:cNvSpPr/>
              <p:nvPr/>
            </p:nvSpPr>
            <p:spPr bwMode="auto">
              <a:xfrm>
                <a:off x="2159732" y="5553236"/>
                <a:ext cx="612068" cy="61206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2"/>
                  </a:solidFill>
                  <a:effectLst/>
                  <a:latin typeface="FrutigerNext LT Regular" pitchFamily="34" charset="0"/>
                  <a:ea typeface="宋体" pitchFamily="2" charset="-122"/>
                </a:endParaRPr>
              </a:p>
            </p:txBody>
          </p:sp>
          <p:sp>
            <p:nvSpPr>
              <p:cNvPr id="48" name="矩形 47"/>
              <p:cNvSpPr/>
              <p:nvPr/>
            </p:nvSpPr>
            <p:spPr>
              <a:xfrm>
                <a:off x="2159732" y="5697252"/>
                <a:ext cx="603986" cy="307777"/>
              </a:xfrm>
              <a:prstGeom prst="rect">
                <a:avLst/>
              </a:prstGeom>
              <a:effectLst/>
            </p:spPr>
            <p:txBody>
              <a:bodyPr wrap="square" anchor="ctr">
                <a:spAutoFit/>
              </a:bodyPr>
              <a:lstStyle/>
              <a:p>
                <a:pPr algn="ctr" defTabSz="1828891" fontAlgn="auto">
                  <a:spcBef>
                    <a:spcPts val="0"/>
                  </a:spcBef>
                  <a:spcAft>
                    <a:spcPts val="0"/>
                  </a:spcAft>
                </a:pPr>
                <a:r>
                  <a:rPr lang="zh-CN" altLang="en-US" sz="1400" dirty="0" smtClean="0">
                    <a:solidFill>
                      <a:schemeClr val="tx1"/>
                    </a:solidFill>
                    <a:latin typeface="华文细黑" pitchFamily="2" charset="-122"/>
                    <a:ea typeface="华文细黑" pitchFamily="2" charset="-122"/>
                  </a:rPr>
                  <a:t>精益</a:t>
                </a:r>
                <a:endParaRPr lang="zh-CN" altLang="en-US" sz="1400" dirty="0">
                  <a:solidFill>
                    <a:schemeClr val="tx1"/>
                  </a:solidFill>
                  <a:latin typeface="华文细黑" pitchFamily="2" charset="-122"/>
                  <a:ea typeface="华文细黑" pitchFamily="2" charset="-122"/>
                </a:endParaRPr>
              </a:p>
            </p:txBody>
          </p:sp>
        </p:grpSp>
        <p:sp>
          <p:nvSpPr>
            <p:cNvPr id="59" name="等腰三角形 58"/>
            <p:cNvSpPr/>
            <p:nvPr/>
          </p:nvSpPr>
          <p:spPr bwMode="auto">
            <a:xfrm rot="5400000">
              <a:off x="1582377" y="3465005"/>
              <a:ext cx="108013" cy="108012"/>
            </a:xfrm>
            <a:prstGeom prst="triangl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grpSp>
        <p:nvGrpSpPr>
          <p:cNvPr id="6" name="组合 5"/>
          <p:cNvGrpSpPr/>
          <p:nvPr/>
        </p:nvGrpSpPr>
        <p:grpSpPr>
          <a:xfrm>
            <a:off x="860498" y="4041068"/>
            <a:ext cx="829893" cy="756084"/>
            <a:chOff x="896502" y="4041068"/>
            <a:chExt cx="829893" cy="756084"/>
          </a:xfrm>
        </p:grpSpPr>
        <p:grpSp>
          <p:nvGrpSpPr>
            <p:cNvPr id="41" name="组合 40"/>
            <p:cNvGrpSpPr/>
            <p:nvPr/>
          </p:nvGrpSpPr>
          <p:grpSpPr>
            <a:xfrm>
              <a:off x="896502" y="4041068"/>
              <a:ext cx="757884" cy="756084"/>
              <a:chOff x="2087724" y="5481228"/>
              <a:chExt cx="757884" cy="756084"/>
            </a:xfrm>
          </p:grpSpPr>
          <p:sp>
            <p:nvSpPr>
              <p:cNvPr id="42" name="椭圆 41"/>
              <p:cNvSpPr/>
              <p:nvPr/>
            </p:nvSpPr>
            <p:spPr bwMode="auto">
              <a:xfrm>
                <a:off x="2087724" y="5481228"/>
                <a:ext cx="757884" cy="756084"/>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3" name="椭圆 42"/>
              <p:cNvSpPr/>
              <p:nvPr/>
            </p:nvSpPr>
            <p:spPr bwMode="auto">
              <a:xfrm>
                <a:off x="2159732" y="5553236"/>
                <a:ext cx="612068" cy="61206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2"/>
                  </a:solidFill>
                  <a:effectLst/>
                  <a:latin typeface="FrutigerNext LT Regular" pitchFamily="34" charset="0"/>
                  <a:ea typeface="宋体" pitchFamily="2" charset="-122"/>
                </a:endParaRPr>
              </a:p>
            </p:txBody>
          </p:sp>
          <p:sp>
            <p:nvSpPr>
              <p:cNvPr id="44" name="矩形 43"/>
              <p:cNvSpPr/>
              <p:nvPr/>
            </p:nvSpPr>
            <p:spPr>
              <a:xfrm>
                <a:off x="2159732" y="5697252"/>
                <a:ext cx="603986" cy="307777"/>
              </a:xfrm>
              <a:prstGeom prst="rect">
                <a:avLst/>
              </a:prstGeom>
              <a:effectLst/>
            </p:spPr>
            <p:txBody>
              <a:bodyPr wrap="square" anchor="ctr">
                <a:spAutoFit/>
              </a:bodyPr>
              <a:lstStyle/>
              <a:p>
                <a:pPr algn="ctr" defTabSz="1828891" fontAlgn="auto">
                  <a:spcBef>
                    <a:spcPts val="0"/>
                  </a:spcBef>
                  <a:spcAft>
                    <a:spcPts val="0"/>
                  </a:spcAft>
                </a:pPr>
                <a:r>
                  <a:rPr lang="zh-CN" altLang="en-US" sz="1400" dirty="0" smtClean="0">
                    <a:solidFill>
                      <a:schemeClr val="tx1"/>
                    </a:solidFill>
                    <a:latin typeface="华文细黑" pitchFamily="2" charset="-122"/>
                    <a:ea typeface="华文细黑" pitchFamily="2" charset="-122"/>
                  </a:rPr>
                  <a:t>度量</a:t>
                </a:r>
                <a:endParaRPr lang="zh-CN" altLang="en-US" sz="1400" dirty="0">
                  <a:solidFill>
                    <a:schemeClr val="tx1"/>
                  </a:solidFill>
                  <a:latin typeface="华文细黑" pitchFamily="2" charset="-122"/>
                  <a:ea typeface="华文细黑" pitchFamily="2" charset="-122"/>
                </a:endParaRPr>
              </a:p>
            </p:txBody>
          </p:sp>
        </p:grpSp>
        <p:sp>
          <p:nvSpPr>
            <p:cNvPr id="60" name="等腰三角形 59"/>
            <p:cNvSpPr/>
            <p:nvPr/>
          </p:nvSpPr>
          <p:spPr bwMode="auto">
            <a:xfrm rot="5400000">
              <a:off x="1618382" y="4365106"/>
              <a:ext cx="108014" cy="108012"/>
            </a:xfrm>
            <a:prstGeom prst="triangl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grpSp>
        <p:nvGrpSpPr>
          <p:cNvPr id="7" name="组合 6"/>
          <p:cNvGrpSpPr/>
          <p:nvPr/>
        </p:nvGrpSpPr>
        <p:grpSpPr>
          <a:xfrm>
            <a:off x="860498" y="4941168"/>
            <a:ext cx="828093" cy="756084"/>
            <a:chOff x="898302" y="4941168"/>
            <a:chExt cx="828093" cy="756084"/>
          </a:xfrm>
        </p:grpSpPr>
        <p:grpSp>
          <p:nvGrpSpPr>
            <p:cNvPr id="40" name="组合 39"/>
            <p:cNvGrpSpPr/>
            <p:nvPr/>
          </p:nvGrpSpPr>
          <p:grpSpPr>
            <a:xfrm>
              <a:off x="898302" y="4941168"/>
              <a:ext cx="757884" cy="756084"/>
              <a:chOff x="2087724" y="5481228"/>
              <a:chExt cx="757884" cy="756084"/>
            </a:xfrm>
          </p:grpSpPr>
          <p:sp>
            <p:nvSpPr>
              <p:cNvPr id="38" name="椭圆 37"/>
              <p:cNvSpPr/>
              <p:nvPr/>
            </p:nvSpPr>
            <p:spPr bwMode="auto">
              <a:xfrm>
                <a:off x="2087724" y="5481228"/>
                <a:ext cx="757884" cy="756084"/>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9" name="椭圆 38"/>
              <p:cNvSpPr/>
              <p:nvPr/>
            </p:nvSpPr>
            <p:spPr bwMode="auto">
              <a:xfrm>
                <a:off x="2159732" y="5553236"/>
                <a:ext cx="612068" cy="61206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2"/>
                  </a:solidFill>
                  <a:effectLst/>
                  <a:latin typeface="FrutigerNext LT Regular" pitchFamily="34" charset="0"/>
                  <a:ea typeface="宋体" pitchFamily="2" charset="-122"/>
                </a:endParaRPr>
              </a:p>
            </p:txBody>
          </p:sp>
          <p:sp>
            <p:nvSpPr>
              <p:cNvPr id="31" name="矩形 30"/>
              <p:cNvSpPr/>
              <p:nvPr/>
            </p:nvSpPr>
            <p:spPr>
              <a:xfrm>
                <a:off x="2159732" y="5697252"/>
                <a:ext cx="603986" cy="307777"/>
              </a:xfrm>
              <a:prstGeom prst="rect">
                <a:avLst/>
              </a:prstGeom>
              <a:effectLst/>
            </p:spPr>
            <p:txBody>
              <a:bodyPr wrap="square" anchor="ctr">
                <a:spAutoFit/>
              </a:bodyPr>
              <a:lstStyle/>
              <a:p>
                <a:pPr algn="ctr" defTabSz="1828891" fontAlgn="auto">
                  <a:spcBef>
                    <a:spcPts val="0"/>
                  </a:spcBef>
                  <a:spcAft>
                    <a:spcPts val="0"/>
                  </a:spcAft>
                </a:pPr>
                <a:r>
                  <a:rPr lang="zh-CN" altLang="en-US" sz="1400" dirty="0" smtClean="0">
                    <a:solidFill>
                      <a:schemeClr val="tx1"/>
                    </a:solidFill>
                    <a:latin typeface="华文细黑" pitchFamily="2" charset="-122"/>
                    <a:ea typeface="华文细黑" pitchFamily="2" charset="-122"/>
                  </a:rPr>
                  <a:t>分享</a:t>
                </a:r>
                <a:endParaRPr lang="zh-CN" altLang="en-US" sz="1400" dirty="0">
                  <a:solidFill>
                    <a:schemeClr val="tx1"/>
                  </a:solidFill>
                  <a:latin typeface="华文细黑" pitchFamily="2" charset="-122"/>
                  <a:ea typeface="华文细黑" pitchFamily="2" charset="-122"/>
                </a:endParaRPr>
              </a:p>
            </p:txBody>
          </p:sp>
        </p:grpSp>
        <p:sp>
          <p:nvSpPr>
            <p:cNvPr id="61" name="等腰三角形 60"/>
            <p:cNvSpPr/>
            <p:nvPr/>
          </p:nvSpPr>
          <p:spPr bwMode="auto">
            <a:xfrm rot="5400000">
              <a:off x="1618382" y="5265206"/>
              <a:ext cx="108014" cy="108012"/>
            </a:xfrm>
            <a:prstGeom prst="triangl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spTree>
    <p:extLst>
      <p:ext uri="{BB962C8B-B14F-4D97-AF65-F5344CB8AC3E}">
        <p14:creationId xmlns:p14="http://schemas.microsoft.com/office/powerpoint/2010/main" val="11556773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DevOps</a:t>
            </a:r>
            <a:r>
              <a:rPr kumimoji="1" lang="zh-CN" altLang="en-US" dirty="0" smtClean="0">
                <a:latin typeface="+mj-ea"/>
              </a:rPr>
              <a:t>生命周期过程</a:t>
            </a:r>
            <a:endParaRPr kumimoji="1" lang="zh-CN" altLang="en-US" dirty="0">
              <a:latin typeface="+mj-ea"/>
            </a:endParaRPr>
          </a:p>
        </p:txBody>
      </p:sp>
      <p:grpSp>
        <p:nvGrpSpPr>
          <p:cNvPr id="3" name="组合 2"/>
          <p:cNvGrpSpPr/>
          <p:nvPr/>
        </p:nvGrpSpPr>
        <p:grpSpPr>
          <a:xfrm>
            <a:off x="790935" y="1412776"/>
            <a:ext cx="7721623" cy="4176464"/>
            <a:chOff x="790935" y="1412776"/>
            <a:chExt cx="7322231" cy="3960441"/>
          </a:xfrm>
        </p:grpSpPr>
        <p:sp>
          <p:nvSpPr>
            <p:cNvPr id="17" name="圆角矩形 16"/>
            <p:cNvSpPr/>
            <p:nvPr/>
          </p:nvSpPr>
          <p:spPr>
            <a:xfrm>
              <a:off x="790935" y="1556792"/>
              <a:ext cx="7322231" cy="3816425"/>
            </a:xfrm>
            <a:prstGeom prst="roundRect">
              <a:avLst>
                <a:gd name="adj" fmla="val 3268"/>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800">
                <a:solidFill>
                  <a:schemeClr val="tx1"/>
                </a:solidFill>
              </a:endParaRPr>
            </a:p>
          </p:txBody>
        </p:sp>
        <p:sp>
          <p:nvSpPr>
            <p:cNvPr id="18" name="圆角矩形 17"/>
            <p:cNvSpPr/>
            <p:nvPr/>
          </p:nvSpPr>
          <p:spPr>
            <a:xfrm>
              <a:off x="996344" y="2384485"/>
              <a:ext cx="4114258" cy="636082"/>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endParaRPr lang="zh-CN" altLang="en-US" sz="1400" b="0" dirty="0">
                <a:solidFill>
                  <a:schemeClr val="tx1"/>
                </a:solidFill>
              </a:endParaRPr>
            </a:p>
          </p:txBody>
        </p:sp>
        <p:sp>
          <p:nvSpPr>
            <p:cNvPr id="19" name="右箭头标注 18"/>
            <p:cNvSpPr/>
            <p:nvPr/>
          </p:nvSpPr>
          <p:spPr>
            <a:xfrm>
              <a:off x="1182661" y="2507439"/>
              <a:ext cx="941675"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dirty="0">
                  <a:solidFill>
                    <a:schemeClr val="tx1"/>
                  </a:solidFill>
                </a:rPr>
                <a:t>计划</a:t>
              </a:r>
              <a:endParaRPr lang="zh-CN" altLang="en-US" sz="1400" b="0" dirty="0">
                <a:solidFill>
                  <a:schemeClr val="tx1"/>
                </a:solidFill>
              </a:endParaRPr>
            </a:p>
          </p:txBody>
        </p:sp>
        <p:sp>
          <p:nvSpPr>
            <p:cNvPr id="20" name="右箭头标注 19"/>
            <p:cNvSpPr/>
            <p:nvPr/>
          </p:nvSpPr>
          <p:spPr>
            <a:xfrm>
              <a:off x="2195091" y="2507439"/>
              <a:ext cx="836471" cy="371519"/>
            </a:xfrm>
            <a:prstGeom prst="rightArrowCallout">
              <a:avLst>
                <a:gd name="adj1" fmla="val 25000"/>
                <a:gd name="adj2" fmla="val 23564"/>
                <a:gd name="adj3" fmla="val 25000"/>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a:solidFill>
                    <a:schemeClr val="tx1"/>
                  </a:solidFill>
                </a:rPr>
                <a:t>编码</a:t>
              </a:r>
            </a:p>
          </p:txBody>
        </p:sp>
        <p:sp>
          <p:nvSpPr>
            <p:cNvPr id="21" name="右箭头标注 20"/>
            <p:cNvSpPr/>
            <p:nvPr/>
          </p:nvSpPr>
          <p:spPr>
            <a:xfrm>
              <a:off x="3058445" y="2504260"/>
              <a:ext cx="90084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smtClean="0">
                  <a:solidFill>
                    <a:schemeClr val="tx1"/>
                  </a:solidFill>
                </a:rPr>
                <a:t>构建</a:t>
              </a:r>
              <a:endParaRPr lang="zh-CN" altLang="en-US" sz="1400" b="0" dirty="0">
                <a:solidFill>
                  <a:schemeClr val="tx1"/>
                </a:solidFill>
              </a:endParaRPr>
            </a:p>
          </p:txBody>
        </p:sp>
        <p:sp>
          <p:nvSpPr>
            <p:cNvPr id="22" name="右箭头标注 21"/>
            <p:cNvSpPr/>
            <p:nvPr/>
          </p:nvSpPr>
          <p:spPr>
            <a:xfrm>
              <a:off x="3967227" y="2507439"/>
              <a:ext cx="928164"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a:solidFill>
                    <a:schemeClr val="tx1"/>
                  </a:solidFill>
                </a:rPr>
                <a:t>验证</a:t>
              </a:r>
            </a:p>
          </p:txBody>
        </p:sp>
        <p:sp>
          <p:nvSpPr>
            <p:cNvPr id="23" name="右箭头标注 22"/>
            <p:cNvSpPr/>
            <p:nvPr/>
          </p:nvSpPr>
          <p:spPr>
            <a:xfrm>
              <a:off x="5838067" y="2507439"/>
              <a:ext cx="92953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smtClean="0">
                  <a:solidFill>
                    <a:schemeClr val="tx1"/>
                  </a:solidFill>
                </a:rPr>
                <a:t>部署</a:t>
              </a:r>
              <a:endParaRPr lang="zh-CN" altLang="en-US" sz="1400" b="0" dirty="0">
                <a:solidFill>
                  <a:schemeClr val="tx1"/>
                </a:solidFill>
              </a:endParaRPr>
            </a:p>
          </p:txBody>
        </p:sp>
        <p:sp>
          <p:nvSpPr>
            <p:cNvPr id="24" name="文本框 289"/>
            <p:cNvSpPr txBox="1"/>
            <p:nvPr/>
          </p:nvSpPr>
          <p:spPr>
            <a:xfrm>
              <a:off x="2757592" y="1754549"/>
              <a:ext cx="562166" cy="291858"/>
            </a:xfrm>
            <a:prstGeom prst="rect">
              <a:avLst/>
            </a:prstGeom>
            <a:noFill/>
          </p:spPr>
          <p:txBody>
            <a:bodyPr wrap="square" rtlCol="0">
              <a:spAutoFit/>
            </a:bodyPr>
            <a:lstStyle/>
            <a:p>
              <a:pPr defTabSz="914514" fontAlgn="auto">
                <a:spcBef>
                  <a:spcPts val="0"/>
                </a:spcBef>
                <a:spcAft>
                  <a:spcPts val="0"/>
                </a:spcAft>
              </a:pPr>
              <a:r>
                <a:rPr lang="en-US" altLang="zh-CN" sz="1400" dirty="0" smtClean="0">
                  <a:latin typeface="+mn-lt"/>
                  <a:ea typeface="+mn-ea"/>
                </a:rPr>
                <a:t>Dev</a:t>
              </a:r>
              <a:endParaRPr lang="zh-CN" altLang="en-US" sz="1400" dirty="0">
                <a:latin typeface="+mn-lt"/>
                <a:ea typeface="+mn-ea"/>
              </a:endParaRPr>
            </a:p>
          </p:txBody>
        </p:sp>
        <p:sp>
          <p:nvSpPr>
            <p:cNvPr id="25" name="圆角矩形 24"/>
            <p:cNvSpPr/>
            <p:nvPr/>
          </p:nvSpPr>
          <p:spPr>
            <a:xfrm>
              <a:off x="5296919" y="2398520"/>
              <a:ext cx="2622808" cy="615129"/>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endParaRPr lang="zh-CN" altLang="en-US" sz="1400" b="0" dirty="0">
                <a:solidFill>
                  <a:schemeClr val="tx1"/>
                </a:solidFill>
              </a:endParaRPr>
            </a:p>
          </p:txBody>
        </p:sp>
        <p:sp>
          <p:nvSpPr>
            <p:cNvPr id="26" name="矩形 25"/>
            <p:cNvSpPr/>
            <p:nvPr/>
          </p:nvSpPr>
          <p:spPr>
            <a:xfrm>
              <a:off x="6839607" y="2492896"/>
              <a:ext cx="977123" cy="3585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a:solidFill>
                    <a:schemeClr val="tx1"/>
                  </a:solidFill>
                </a:rPr>
                <a:t>运维</a:t>
              </a:r>
              <a:r>
                <a:rPr lang="en-US" altLang="zh-CN" sz="1400" b="0" dirty="0">
                  <a:solidFill>
                    <a:schemeClr val="tx1"/>
                  </a:solidFill>
                </a:rPr>
                <a:t>/</a:t>
              </a:r>
              <a:r>
                <a:rPr lang="zh-CN" altLang="en-US" sz="1400" b="0" dirty="0">
                  <a:solidFill>
                    <a:schemeClr val="tx1"/>
                  </a:solidFill>
                </a:rPr>
                <a:t>运营</a:t>
              </a:r>
            </a:p>
          </p:txBody>
        </p:sp>
        <p:sp>
          <p:nvSpPr>
            <p:cNvPr id="27" name="文本框 292"/>
            <p:cNvSpPr txBox="1"/>
            <p:nvPr/>
          </p:nvSpPr>
          <p:spPr>
            <a:xfrm>
              <a:off x="6336103" y="1747332"/>
              <a:ext cx="454810" cy="291858"/>
            </a:xfrm>
            <a:prstGeom prst="rect">
              <a:avLst/>
            </a:prstGeom>
            <a:noFill/>
          </p:spPr>
          <p:txBody>
            <a:bodyPr wrap="none" rtlCol="0">
              <a:spAutoFit/>
            </a:bodyPr>
            <a:lstStyle/>
            <a:p>
              <a:pPr defTabSz="914514" fontAlgn="auto">
                <a:spcBef>
                  <a:spcPts val="0"/>
                </a:spcBef>
                <a:spcAft>
                  <a:spcPts val="0"/>
                </a:spcAft>
              </a:pPr>
              <a:r>
                <a:rPr lang="en-US" altLang="zh-CN" sz="1400" dirty="0" smtClean="0">
                  <a:latin typeface="+mn-lt"/>
                  <a:ea typeface="+mn-ea"/>
                </a:rPr>
                <a:t>Ops</a:t>
              </a:r>
              <a:endParaRPr lang="zh-CN" altLang="en-US" sz="1400" dirty="0">
                <a:latin typeface="+mn-lt"/>
                <a:ea typeface="+mn-ea"/>
              </a:endParaRPr>
            </a:p>
          </p:txBody>
        </p:sp>
        <p:cxnSp>
          <p:nvCxnSpPr>
            <p:cNvPr id="28" name="直接连接符 27"/>
            <p:cNvCxnSpPr/>
            <p:nvPr/>
          </p:nvCxnSpPr>
          <p:spPr>
            <a:xfrm>
              <a:off x="1094380" y="3239050"/>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30" idx="1"/>
            </p:cNvCxnSpPr>
            <p:nvPr/>
          </p:nvCxnSpPr>
          <p:spPr>
            <a:xfrm>
              <a:off x="1094380" y="3394364"/>
              <a:ext cx="1394527" cy="21617"/>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文本框 295"/>
            <p:cNvSpPr txBox="1"/>
            <p:nvPr/>
          </p:nvSpPr>
          <p:spPr>
            <a:xfrm>
              <a:off x="2488907" y="3270052"/>
              <a:ext cx="856114" cy="291858"/>
            </a:xfrm>
            <a:prstGeom prst="rect">
              <a:avLst/>
            </a:prstGeom>
            <a:noFill/>
          </p:spPr>
          <p:txBody>
            <a:bodyPr wrap="none" rtlCol="0">
              <a:spAutoFit/>
            </a:bodyPr>
            <a:lstStyle/>
            <a:p>
              <a:pPr defTabSz="914514" fontAlgn="auto">
                <a:spcBef>
                  <a:spcPts val="0"/>
                </a:spcBef>
                <a:spcAft>
                  <a:spcPts val="0"/>
                </a:spcAft>
              </a:pPr>
              <a:r>
                <a:rPr lang="zh-CN" altLang="en-US" sz="1400" b="0" dirty="0" smtClean="0">
                  <a:latin typeface="+mn-lt"/>
                  <a:ea typeface="+mn-ea"/>
                </a:rPr>
                <a:t>持续集成</a:t>
              </a:r>
              <a:endParaRPr lang="zh-CN" altLang="en-US" sz="1400" b="0" dirty="0">
                <a:latin typeface="+mn-lt"/>
                <a:ea typeface="+mn-ea"/>
              </a:endParaRPr>
            </a:p>
          </p:txBody>
        </p:sp>
        <p:cxnSp>
          <p:nvCxnSpPr>
            <p:cNvPr id="31" name="直接连接符 30"/>
            <p:cNvCxnSpPr/>
            <p:nvPr/>
          </p:nvCxnSpPr>
          <p:spPr>
            <a:xfrm>
              <a:off x="4536664" y="3239050"/>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3391718" y="3356992"/>
              <a:ext cx="1144946" cy="33252"/>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4380" y="3582387"/>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35" idx="1"/>
            </p:cNvCxnSpPr>
            <p:nvPr/>
          </p:nvCxnSpPr>
          <p:spPr>
            <a:xfrm>
              <a:off x="1091041" y="3709666"/>
              <a:ext cx="2383979" cy="25293"/>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00"/>
            <p:cNvSpPr txBox="1"/>
            <p:nvPr/>
          </p:nvSpPr>
          <p:spPr>
            <a:xfrm>
              <a:off x="3475019" y="3589030"/>
              <a:ext cx="856114" cy="291858"/>
            </a:xfrm>
            <a:prstGeom prst="rect">
              <a:avLst/>
            </a:prstGeom>
            <a:noFill/>
          </p:spPr>
          <p:txBody>
            <a:bodyPr wrap="none" rtlCol="0">
              <a:spAutoFit/>
            </a:bodyPr>
            <a:lstStyle/>
            <a:p>
              <a:pPr defTabSz="914514" fontAlgn="auto">
                <a:spcBef>
                  <a:spcPts val="0"/>
                </a:spcBef>
                <a:spcAft>
                  <a:spcPts val="0"/>
                </a:spcAft>
              </a:pPr>
              <a:r>
                <a:rPr lang="zh-CN" altLang="en-US" sz="1400" b="0" dirty="0" smtClean="0">
                  <a:latin typeface="+mn-lt"/>
                  <a:ea typeface="+mn-ea"/>
                </a:rPr>
                <a:t>持续交付</a:t>
              </a:r>
              <a:endParaRPr lang="zh-CN" altLang="en-US" sz="1400" b="0" dirty="0">
                <a:latin typeface="+mn-lt"/>
                <a:ea typeface="+mn-ea"/>
              </a:endParaRPr>
            </a:p>
          </p:txBody>
        </p:sp>
        <p:cxnSp>
          <p:nvCxnSpPr>
            <p:cNvPr id="36" name="直接连接符 35"/>
            <p:cNvCxnSpPr/>
            <p:nvPr/>
          </p:nvCxnSpPr>
          <p:spPr>
            <a:xfrm>
              <a:off x="6531130" y="3570695"/>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5" idx="3"/>
            </p:cNvCxnSpPr>
            <p:nvPr/>
          </p:nvCxnSpPr>
          <p:spPr>
            <a:xfrm flipV="1">
              <a:off x="4331133" y="3704483"/>
              <a:ext cx="2196658" cy="30476"/>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992241" y="3853592"/>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40" idx="1"/>
            </p:cNvCxnSpPr>
            <p:nvPr/>
          </p:nvCxnSpPr>
          <p:spPr>
            <a:xfrm>
              <a:off x="2992241" y="3950937"/>
              <a:ext cx="1801328" cy="3272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文本框 305"/>
            <p:cNvSpPr txBox="1"/>
            <p:nvPr/>
          </p:nvSpPr>
          <p:spPr>
            <a:xfrm>
              <a:off x="4793570" y="3837735"/>
              <a:ext cx="685864" cy="291858"/>
            </a:xfrm>
            <a:prstGeom prst="rect">
              <a:avLst/>
            </a:prstGeom>
            <a:noFill/>
          </p:spPr>
          <p:txBody>
            <a:bodyPr wrap="none" rtlCol="0">
              <a:spAutoFit/>
            </a:bodyPr>
            <a:lstStyle/>
            <a:p>
              <a:pPr defTabSz="914514" fontAlgn="auto">
                <a:spcBef>
                  <a:spcPts val="0"/>
                </a:spcBef>
                <a:spcAft>
                  <a:spcPts val="0"/>
                </a:spcAft>
              </a:pPr>
              <a:r>
                <a:rPr lang="zh-CN" altLang="en-US" sz="1400" b="1" dirty="0" smtClean="0">
                  <a:latin typeface="+mn-lt"/>
                  <a:ea typeface="+mn-ea"/>
                </a:rPr>
                <a:t>自动化</a:t>
              </a:r>
              <a:endParaRPr lang="zh-CN" altLang="en-US" sz="1400" b="1" dirty="0">
                <a:latin typeface="+mn-lt"/>
                <a:ea typeface="+mn-ea"/>
              </a:endParaRPr>
            </a:p>
          </p:txBody>
        </p:sp>
        <p:cxnSp>
          <p:nvCxnSpPr>
            <p:cNvPr id="41" name="直接连接符 40"/>
            <p:cNvCxnSpPr/>
            <p:nvPr/>
          </p:nvCxnSpPr>
          <p:spPr>
            <a:xfrm>
              <a:off x="7467398" y="3830302"/>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40" idx="3"/>
            </p:cNvCxnSpPr>
            <p:nvPr/>
          </p:nvCxnSpPr>
          <p:spPr>
            <a:xfrm flipV="1">
              <a:off x="5479434" y="3951669"/>
              <a:ext cx="1987964" cy="31996"/>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3156351" y="4660338"/>
              <a:ext cx="2151970" cy="589785"/>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endParaRPr lang="zh-CN" altLang="en-US" sz="1400" b="0">
                <a:solidFill>
                  <a:schemeClr val="tx1"/>
                </a:solidFill>
              </a:endParaRPr>
            </a:p>
          </p:txBody>
        </p:sp>
        <p:sp>
          <p:nvSpPr>
            <p:cNvPr id="44" name="文本框 309"/>
            <p:cNvSpPr txBox="1"/>
            <p:nvPr/>
          </p:nvSpPr>
          <p:spPr>
            <a:xfrm>
              <a:off x="3955608" y="4617132"/>
              <a:ext cx="515615" cy="291858"/>
            </a:xfrm>
            <a:prstGeom prst="rect">
              <a:avLst/>
            </a:prstGeom>
            <a:noFill/>
          </p:spPr>
          <p:txBody>
            <a:bodyPr wrap="none" rtlCol="0">
              <a:spAutoFit/>
            </a:bodyPr>
            <a:lstStyle/>
            <a:p>
              <a:pPr defTabSz="914514" fontAlgn="auto">
                <a:spcBef>
                  <a:spcPts val="0"/>
                </a:spcBef>
                <a:spcAft>
                  <a:spcPts val="0"/>
                </a:spcAft>
              </a:pPr>
              <a:r>
                <a:rPr lang="zh-CN" altLang="en-US" sz="1400" b="1" dirty="0" smtClean="0">
                  <a:latin typeface="+mn-lt"/>
                  <a:ea typeface="+mn-ea"/>
                </a:rPr>
                <a:t>度量</a:t>
              </a:r>
              <a:endParaRPr lang="zh-CN" altLang="en-US" sz="1400" b="1" dirty="0">
                <a:latin typeface="+mn-lt"/>
                <a:ea typeface="+mn-ea"/>
              </a:endParaRPr>
            </a:p>
          </p:txBody>
        </p:sp>
        <p:sp>
          <p:nvSpPr>
            <p:cNvPr id="45" name="圆角矩形 44"/>
            <p:cNvSpPr/>
            <p:nvPr/>
          </p:nvSpPr>
          <p:spPr>
            <a:xfrm>
              <a:off x="3245823" y="4949158"/>
              <a:ext cx="592342" cy="18421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smtClean="0">
                  <a:solidFill>
                    <a:schemeClr val="tx1"/>
                  </a:solidFill>
                </a:rPr>
                <a:t>监控</a:t>
              </a:r>
              <a:endParaRPr lang="zh-CN" altLang="en-US" sz="1400" b="0" dirty="0">
                <a:solidFill>
                  <a:schemeClr val="tx1"/>
                </a:solidFill>
              </a:endParaRPr>
            </a:p>
          </p:txBody>
        </p:sp>
        <p:sp>
          <p:nvSpPr>
            <p:cNvPr id="46" name="圆角矩形 45"/>
            <p:cNvSpPr/>
            <p:nvPr/>
          </p:nvSpPr>
          <p:spPr>
            <a:xfrm>
              <a:off x="3965529" y="4941168"/>
              <a:ext cx="592342" cy="18421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a:solidFill>
                    <a:schemeClr val="tx1"/>
                  </a:solidFill>
                </a:rPr>
                <a:t>指标</a:t>
              </a:r>
            </a:p>
          </p:txBody>
        </p:sp>
        <p:sp>
          <p:nvSpPr>
            <p:cNvPr id="47" name="圆角矩形 46"/>
            <p:cNvSpPr/>
            <p:nvPr/>
          </p:nvSpPr>
          <p:spPr>
            <a:xfrm>
              <a:off x="4650990" y="4946472"/>
              <a:ext cx="592342" cy="18421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smtClean="0">
                  <a:solidFill>
                    <a:schemeClr val="tx1"/>
                  </a:solidFill>
                </a:rPr>
                <a:t>分析</a:t>
              </a:r>
              <a:endParaRPr lang="zh-CN" altLang="en-US" sz="1400" b="0" dirty="0">
                <a:solidFill>
                  <a:schemeClr val="tx1"/>
                </a:solidFill>
              </a:endParaRPr>
            </a:p>
          </p:txBody>
        </p:sp>
        <p:sp>
          <p:nvSpPr>
            <p:cNvPr id="48" name="下箭头 47"/>
            <p:cNvSpPr/>
            <p:nvPr/>
          </p:nvSpPr>
          <p:spPr>
            <a:xfrm rot="2287594">
              <a:off x="6115624" y="2696668"/>
              <a:ext cx="226196" cy="243704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endParaRPr lang="zh-CN" altLang="en-US" sz="1400" b="0">
                <a:solidFill>
                  <a:schemeClr val="tx1"/>
                </a:solidFill>
              </a:endParaRPr>
            </a:p>
          </p:txBody>
        </p:sp>
        <p:sp>
          <p:nvSpPr>
            <p:cNvPr id="49" name="上箭头 48"/>
            <p:cNvSpPr/>
            <p:nvPr/>
          </p:nvSpPr>
          <p:spPr>
            <a:xfrm rot="19297951">
              <a:off x="2138373" y="2706766"/>
              <a:ext cx="250435" cy="243586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endParaRPr lang="zh-CN" altLang="en-US" sz="1400" b="0">
                <a:solidFill>
                  <a:schemeClr val="tx1"/>
                </a:solidFill>
              </a:endParaRPr>
            </a:p>
          </p:txBody>
        </p:sp>
        <p:cxnSp>
          <p:nvCxnSpPr>
            <p:cNvPr id="51" name="直接连接符 50"/>
            <p:cNvCxnSpPr/>
            <p:nvPr/>
          </p:nvCxnSpPr>
          <p:spPr>
            <a:xfrm>
              <a:off x="2989554" y="4192711"/>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989554" y="4290056"/>
              <a:ext cx="1801328" cy="743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3" name="文本框 318"/>
            <p:cNvSpPr txBox="1"/>
            <p:nvPr/>
          </p:nvSpPr>
          <p:spPr>
            <a:xfrm>
              <a:off x="4798343" y="4190711"/>
              <a:ext cx="515615" cy="291858"/>
            </a:xfrm>
            <a:prstGeom prst="rect">
              <a:avLst/>
            </a:prstGeom>
            <a:noFill/>
          </p:spPr>
          <p:txBody>
            <a:bodyPr wrap="none" rtlCol="0">
              <a:spAutoFit/>
            </a:bodyPr>
            <a:lstStyle/>
            <a:p>
              <a:pPr defTabSz="914514" fontAlgn="auto">
                <a:spcBef>
                  <a:spcPts val="0"/>
                </a:spcBef>
                <a:spcAft>
                  <a:spcPts val="0"/>
                </a:spcAft>
              </a:pPr>
              <a:r>
                <a:rPr lang="zh-CN" altLang="en-US" sz="1400" dirty="0">
                  <a:latin typeface="+mn-lt"/>
                  <a:ea typeface="+mn-ea"/>
                </a:rPr>
                <a:t>监控</a:t>
              </a:r>
              <a:endParaRPr lang="zh-CN" altLang="en-US" sz="1400" b="0" dirty="0">
                <a:latin typeface="+mn-lt"/>
                <a:ea typeface="+mn-ea"/>
              </a:endParaRPr>
            </a:p>
          </p:txBody>
        </p:sp>
        <p:cxnSp>
          <p:nvCxnSpPr>
            <p:cNvPr id="54" name="直接连接符 53"/>
            <p:cNvCxnSpPr/>
            <p:nvPr/>
          </p:nvCxnSpPr>
          <p:spPr>
            <a:xfrm>
              <a:off x="7464712" y="4169421"/>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5238335" y="4297490"/>
              <a:ext cx="2223671" cy="670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153090" y="1868197"/>
              <a:ext cx="3083404" cy="6988"/>
            </a:xfrm>
            <a:prstGeom prst="straightConnector1">
              <a:avLst/>
            </a:prstGeom>
            <a:ln w="25400">
              <a:solidFill>
                <a:srgbClr val="EABFBC"/>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7" name="文本框 322"/>
            <p:cNvSpPr txBox="1"/>
            <p:nvPr/>
          </p:nvSpPr>
          <p:spPr>
            <a:xfrm>
              <a:off x="4428977" y="1664804"/>
              <a:ext cx="466972" cy="262672"/>
            </a:xfrm>
            <a:prstGeom prst="rect">
              <a:avLst/>
            </a:prstGeom>
            <a:noFill/>
          </p:spPr>
          <p:txBody>
            <a:bodyPr wrap="none" rtlCol="0">
              <a:spAutoFit/>
            </a:bodyPr>
            <a:lstStyle/>
            <a:p>
              <a:r>
                <a:rPr lang="zh-CN" altLang="en-US" sz="1200" b="1" dirty="0" smtClean="0">
                  <a:latin typeface="+mn-lt"/>
                  <a:ea typeface="+mn-ea"/>
                </a:rPr>
                <a:t>分享</a:t>
              </a:r>
              <a:endParaRPr lang="zh-CN" altLang="en-US" sz="1200" b="1" dirty="0">
                <a:latin typeface="+mn-lt"/>
                <a:ea typeface="+mn-ea"/>
              </a:endParaRPr>
            </a:p>
          </p:txBody>
        </p:sp>
        <p:sp>
          <p:nvSpPr>
            <p:cNvPr id="58" name="文本框 323"/>
            <p:cNvSpPr txBox="1"/>
            <p:nvPr/>
          </p:nvSpPr>
          <p:spPr>
            <a:xfrm>
              <a:off x="4942569" y="2060848"/>
              <a:ext cx="758829" cy="262672"/>
            </a:xfrm>
            <a:prstGeom prst="rect">
              <a:avLst/>
            </a:prstGeom>
            <a:noFill/>
          </p:spPr>
          <p:txBody>
            <a:bodyPr wrap="none" rtlCol="0">
              <a:spAutoFit/>
            </a:bodyPr>
            <a:lstStyle/>
            <a:p>
              <a:r>
                <a:rPr lang="zh-CN" altLang="en-US" sz="1200" dirty="0" smtClean="0">
                  <a:latin typeface="+mn-lt"/>
                  <a:ea typeface="+mn-ea"/>
                </a:rPr>
                <a:t>打破壁垒</a:t>
              </a:r>
              <a:endParaRPr lang="zh-CN" altLang="en-US" sz="1200" dirty="0">
                <a:latin typeface="+mn-lt"/>
                <a:ea typeface="+mn-ea"/>
              </a:endParaRPr>
            </a:p>
          </p:txBody>
        </p:sp>
        <p:grpSp>
          <p:nvGrpSpPr>
            <p:cNvPr id="59" name="Group 163"/>
            <p:cNvGrpSpPr>
              <a:grpSpLocks noChangeAspect="1"/>
            </p:cNvGrpSpPr>
            <p:nvPr/>
          </p:nvGrpSpPr>
          <p:grpSpPr bwMode="auto">
            <a:xfrm>
              <a:off x="6658750" y="4546207"/>
              <a:ext cx="689840" cy="646578"/>
              <a:chOff x="2424" y="742"/>
              <a:chExt cx="2834" cy="2832"/>
            </a:xfrm>
            <a:solidFill>
              <a:schemeClr val="accent6"/>
            </a:solidFill>
          </p:grpSpPr>
          <p:sp>
            <p:nvSpPr>
              <p:cNvPr id="60"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pic>
            <p:nvPicPr>
              <p:cNvPr id="61"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2"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63"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64"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65"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66"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67"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68"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69"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70"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71"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72"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73"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74" name="Freeform 184"/>
              <p:cNvSpPr>
                <a:spLocks/>
              </p:cNvSpPr>
              <p:nvPr/>
            </p:nvSpPr>
            <p:spPr bwMode="auto">
              <a:xfrm>
                <a:off x="2616" y="2198"/>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75"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76"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77"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78"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79"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80"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81"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82"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83"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84"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85"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86"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87"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88"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89"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90"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91"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92"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93"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94" name="Freeform 229"/>
              <p:cNvSpPr>
                <a:spLocks/>
              </p:cNvSpPr>
              <p:nvPr/>
            </p:nvSpPr>
            <p:spPr bwMode="auto">
              <a:xfrm>
                <a:off x="2997" y="2991"/>
                <a:ext cx="822" cy="398"/>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grpSp>
        <p:sp>
          <p:nvSpPr>
            <p:cNvPr id="95" name="文本框 325"/>
            <p:cNvSpPr txBox="1"/>
            <p:nvPr/>
          </p:nvSpPr>
          <p:spPr>
            <a:xfrm>
              <a:off x="6779212" y="4751984"/>
              <a:ext cx="466972" cy="262672"/>
            </a:xfrm>
            <a:prstGeom prst="rect">
              <a:avLst/>
            </a:prstGeom>
            <a:noFill/>
          </p:spPr>
          <p:txBody>
            <a:bodyPr wrap="none" rtlCol="0">
              <a:spAutoFit/>
            </a:bodyPr>
            <a:lstStyle/>
            <a:p>
              <a:r>
                <a:rPr lang="zh-CN" altLang="en-US" sz="1200" dirty="0" smtClean="0">
                  <a:latin typeface="+mn-lt"/>
                  <a:ea typeface="+mn-ea"/>
                </a:rPr>
                <a:t>精益</a:t>
              </a:r>
              <a:endParaRPr lang="zh-CN" altLang="en-US" sz="1200" dirty="0">
                <a:latin typeface="+mn-lt"/>
                <a:ea typeface="+mn-ea"/>
              </a:endParaRPr>
            </a:p>
          </p:txBody>
        </p:sp>
        <p:grpSp>
          <p:nvGrpSpPr>
            <p:cNvPr id="96" name="Group 163"/>
            <p:cNvGrpSpPr>
              <a:grpSpLocks noChangeAspect="1"/>
            </p:cNvGrpSpPr>
            <p:nvPr/>
          </p:nvGrpSpPr>
          <p:grpSpPr bwMode="auto">
            <a:xfrm>
              <a:off x="1304749" y="4492529"/>
              <a:ext cx="689840" cy="646578"/>
              <a:chOff x="2424" y="742"/>
              <a:chExt cx="2834" cy="2832"/>
            </a:xfrm>
            <a:solidFill>
              <a:schemeClr val="accent6"/>
            </a:solidFill>
          </p:grpSpPr>
          <p:sp>
            <p:nvSpPr>
              <p:cNvPr id="97"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pic>
            <p:nvPicPr>
              <p:cNvPr id="98"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9"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00"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01"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02"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03"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04"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05"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06"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07"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08"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09"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10"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11" name="Freeform 184"/>
              <p:cNvSpPr>
                <a:spLocks/>
              </p:cNvSpPr>
              <p:nvPr/>
            </p:nvSpPr>
            <p:spPr bwMode="auto">
              <a:xfrm>
                <a:off x="2616" y="2198"/>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12"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13"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14"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15"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16"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17"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18"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19"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20"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21"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22"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23"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24"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25"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26"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27"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28"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29"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30"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sp>
            <p:nvSpPr>
              <p:cNvPr id="131" name="Freeform 229"/>
              <p:cNvSpPr>
                <a:spLocks/>
              </p:cNvSpPr>
              <p:nvPr/>
            </p:nvSpPr>
            <p:spPr bwMode="auto">
              <a:xfrm>
                <a:off x="2997" y="2991"/>
                <a:ext cx="822" cy="398"/>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a typeface="+mn-ea"/>
                </a:endParaRPr>
              </a:p>
            </p:txBody>
          </p:sp>
        </p:grpSp>
        <p:sp>
          <p:nvSpPr>
            <p:cNvPr id="132" name="文本框 327"/>
            <p:cNvSpPr txBox="1"/>
            <p:nvPr/>
          </p:nvSpPr>
          <p:spPr>
            <a:xfrm>
              <a:off x="1414616" y="4700173"/>
              <a:ext cx="466972" cy="262672"/>
            </a:xfrm>
            <a:prstGeom prst="rect">
              <a:avLst/>
            </a:prstGeom>
            <a:noFill/>
          </p:spPr>
          <p:txBody>
            <a:bodyPr wrap="none" rtlCol="0">
              <a:spAutoFit/>
            </a:bodyPr>
            <a:lstStyle/>
            <a:p>
              <a:r>
                <a:rPr lang="zh-CN" altLang="en-US" sz="1200" dirty="0" smtClean="0">
                  <a:latin typeface="+mn-lt"/>
                  <a:ea typeface="+mn-ea"/>
                </a:rPr>
                <a:t>敏捷</a:t>
              </a:r>
              <a:endParaRPr lang="en-US" altLang="zh-CN" sz="1200" dirty="0" smtClean="0">
                <a:latin typeface="+mn-lt"/>
                <a:ea typeface="+mn-ea"/>
              </a:endParaRPr>
            </a:p>
          </p:txBody>
        </p:sp>
        <p:sp>
          <p:nvSpPr>
            <p:cNvPr id="133" name="右箭头标注 132"/>
            <p:cNvSpPr/>
            <p:nvPr/>
          </p:nvSpPr>
          <p:spPr>
            <a:xfrm>
              <a:off x="4900248" y="2507439"/>
              <a:ext cx="823235" cy="371519"/>
            </a:xfrm>
            <a:prstGeom prst="right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endParaRPr lang="en-US" altLang="zh-CN" sz="1400" b="0" dirty="0" smtClean="0">
                <a:solidFill>
                  <a:schemeClr val="tx1"/>
                </a:solidFill>
              </a:endParaRPr>
            </a:p>
          </p:txBody>
        </p:sp>
        <p:sp>
          <p:nvSpPr>
            <p:cNvPr id="134" name="圆角矩形 133"/>
            <p:cNvSpPr/>
            <p:nvPr/>
          </p:nvSpPr>
          <p:spPr>
            <a:xfrm>
              <a:off x="6731595" y="1412776"/>
              <a:ext cx="952893" cy="321468"/>
            </a:xfrm>
            <a:prstGeom prst="roundRect">
              <a:avLst/>
            </a:prstGeom>
            <a:solidFill>
              <a:srgbClr val="E7CC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smtClean="0">
                  <a:solidFill>
                    <a:schemeClr val="tx1"/>
                  </a:solidFill>
                </a:rPr>
                <a:t>文化</a:t>
              </a:r>
              <a:endParaRPr lang="zh-CN" altLang="en-US" sz="1200" dirty="0">
                <a:solidFill>
                  <a:schemeClr val="tx1"/>
                </a:solidFill>
              </a:endParaRPr>
            </a:p>
          </p:txBody>
        </p:sp>
        <p:sp>
          <p:nvSpPr>
            <p:cNvPr id="50" name="圆角矩形 49"/>
            <p:cNvSpPr/>
            <p:nvPr/>
          </p:nvSpPr>
          <p:spPr>
            <a:xfrm rot="3053089">
              <a:off x="1913593" y="3792889"/>
              <a:ext cx="742926" cy="370283"/>
            </a:xfrm>
            <a:prstGeom prst="roundRect">
              <a:avLst/>
            </a:prstGeom>
            <a:solidFill>
              <a:srgbClr val="E7CCC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smtClean="0">
                  <a:solidFill>
                    <a:schemeClr val="tx1"/>
                  </a:solidFill>
                </a:rPr>
                <a:t>反馈</a:t>
              </a:r>
              <a:endParaRPr lang="zh-CN" altLang="en-US" sz="1400" b="0" dirty="0">
                <a:solidFill>
                  <a:schemeClr val="tx1"/>
                </a:solidFill>
              </a:endParaRPr>
            </a:p>
          </p:txBody>
        </p:sp>
        <p:sp>
          <p:nvSpPr>
            <p:cNvPr id="137" name="TextBox 136"/>
            <p:cNvSpPr txBox="1"/>
            <p:nvPr/>
          </p:nvSpPr>
          <p:spPr bwMode="auto">
            <a:xfrm>
              <a:off x="4819198" y="2528900"/>
              <a:ext cx="623175" cy="300027"/>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zh-CN" altLang="en-US" sz="1400" dirty="0" smtClean="0">
                  <a:solidFill>
                    <a:srgbClr val="000000"/>
                  </a:solidFill>
                  <a:latin typeface="+mn-lt"/>
                  <a:ea typeface="+mn-ea"/>
                  <a:cs typeface="Arial" pitchFamily="34" charset="0"/>
                </a:rPr>
                <a:t>  发布</a:t>
              </a:r>
            </a:p>
          </p:txBody>
        </p:sp>
      </p:grpSp>
    </p:spTree>
    <p:extLst>
      <p:ext uri="{BB962C8B-B14F-4D97-AF65-F5344CB8AC3E}">
        <p14:creationId xmlns:p14="http://schemas.microsoft.com/office/powerpoint/2010/main" val="11556773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DevOps</a:t>
            </a:r>
            <a:r>
              <a:rPr lang="zh-CN" altLang="en-US" dirty="0" smtClean="0"/>
              <a:t>与敏捷</a:t>
            </a:r>
            <a:endParaRPr lang="zh-CN" altLang="en-US" dirty="0"/>
          </a:p>
        </p:txBody>
      </p:sp>
      <p:sp>
        <p:nvSpPr>
          <p:cNvPr id="5" name="文本占位符 2"/>
          <p:cNvSpPr>
            <a:spLocks noGrp="1"/>
          </p:cNvSpPr>
          <p:nvPr>
            <p:ph type="body" sz="quarter" idx="10"/>
          </p:nvPr>
        </p:nvSpPr>
        <p:spPr>
          <a:xfrm>
            <a:off x="684213" y="1376363"/>
            <a:ext cx="7920037" cy="1767540"/>
          </a:xfrm>
        </p:spPr>
        <p:txBody>
          <a:bodyPr>
            <a:spAutoFit/>
          </a:bodyPr>
          <a:lstStyle/>
          <a:p>
            <a:r>
              <a:rPr lang="en-US" altLang="zh-CN" sz="2000" dirty="0" err="1" smtClean="0">
                <a:solidFill>
                  <a:srgbClr val="000000"/>
                </a:solidFill>
                <a:cs typeface="Arial" pitchFamily="34" charset="0"/>
              </a:rPr>
              <a:t>DevOps</a:t>
            </a:r>
            <a:r>
              <a:rPr lang="zh-CN" altLang="en-US" sz="2000" dirty="0" smtClean="0">
                <a:solidFill>
                  <a:srgbClr val="000000"/>
                </a:solidFill>
                <a:latin typeface="+mn-ea"/>
                <a:cs typeface="Arial" pitchFamily="34" charset="0"/>
              </a:rPr>
              <a:t>是敏捷理念从开发领域向运维领域的延伸</a:t>
            </a:r>
            <a:endParaRPr lang="en-US" altLang="zh-CN" sz="2000" dirty="0" smtClean="0"/>
          </a:p>
          <a:p>
            <a:pPr marL="630000" indent="-270000">
              <a:buClr>
                <a:schemeClr val="tx1"/>
              </a:buClr>
              <a:buSzPct val="50000"/>
              <a:buFont typeface="Wingdings" pitchFamily="2" charset="2"/>
              <a:buChar char="p"/>
            </a:pPr>
            <a:r>
              <a:rPr lang="zh-CN" altLang="en-US" sz="1600" dirty="0" smtClean="0"/>
              <a:t>计划阶段：运维人员为开发人员提供需求，并制定发布计划</a:t>
            </a:r>
            <a:endParaRPr lang="en-US" altLang="zh-CN" sz="1600" dirty="0" smtClean="0"/>
          </a:p>
          <a:p>
            <a:pPr marL="630000" indent="-270000">
              <a:buClr>
                <a:schemeClr val="tx1"/>
              </a:buClr>
              <a:buSzPct val="50000"/>
              <a:buFont typeface="Wingdings" pitchFamily="2" charset="2"/>
              <a:buChar char="p"/>
            </a:pPr>
            <a:r>
              <a:rPr lang="zh-CN" altLang="en-US" sz="1600" dirty="0" smtClean="0"/>
              <a:t>编码</a:t>
            </a:r>
            <a:r>
              <a:rPr lang="en-US" altLang="zh-CN" sz="1600" dirty="0" smtClean="0"/>
              <a:t>/</a:t>
            </a:r>
            <a:r>
              <a:rPr lang="zh-CN" altLang="en-US" sz="1600" dirty="0" smtClean="0"/>
              <a:t>构建</a:t>
            </a:r>
            <a:r>
              <a:rPr lang="en-US" altLang="zh-CN" sz="1600" dirty="0" smtClean="0"/>
              <a:t>/</a:t>
            </a:r>
            <a:r>
              <a:rPr lang="zh-CN" altLang="en-US" sz="1600" dirty="0" smtClean="0"/>
              <a:t>验证阶段：</a:t>
            </a:r>
            <a:r>
              <a:rPr lang="en-US" altLang="zh-CN" sz="1600" dirty="0" smtClean="0"/>
              <a:t>Scrum</a:t>
            </a:r>
            <a:r>
              <a:rPr lang="zh-CN" altLang="en-US" sz="1600" dirty="0" smtClean="0"/>
              <a:t>、极限编程和精益生产，持续集成、自动化测试等</a:t>
            </a:r>
            <a:endParaRPr lang="en-US" altLang="zh-CN" sz="1600" dirty="0" smtClean="0"/>
          </a:p>
          <a:p>
            <a:pPr marL="630000" indent="-270000">
              <a:buClr>
                <a:schemeClr val="tx1"/>
              </a:buClr>
              <a:buSzPct val="50000"/>
              <a:buFont typeface="Wingdings" pitchFamily="2" charset="2"/>
              <a:buChar char="p"/>
            </a:pPr>
            <a:r>
              <a:rPr lang="zh-CN" altLang="en-US" sz="1600" dirty="0" smtClean="0"/>
              <a:t>部署阶段：开发团队负责部署、监控部署过程，以及部署后的运行</a:t>
            </a:r>
            <a:endParaRPr lang="en-US" altLang="zh-CN" sz="1600"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DevOps</a:t>
            </a:r>
            <a:r>
              <a:rPr lang="zh-CN" altLang="en-US" dirty="0" smtClean="0"/>
              <a:t>和</a:t>
            </a:r>
            <a:r>
              <a:rPr lang="en-US" altLang="zh-CN" dirty="0" smtClean="0"/>
              <a:t>ITIL</a:t>
            </a:r>
            <a:r>
              <a:rPr lang="zh-CN" altLang="en-US" dirty="0" smtClean="0"/>
              <a:t>的关系</a:t>
            </a:r>
            <a:endParaRPr lang="zh-CN" altLang="en-US" dirty="0"/>
          </a:p>
        </p:txBody>
      </p:sp>
      <p:sp>
        <p:nvSpPr>
          <p:cNvPr id="15" name="圆角矩形 14"/>
          <p:cNvSpPr/>
          <p:nvPr/>
        </p:nvSpPr>
        <p:spPr>
          <a:xfrm>
            <a:off x="1362933" y="2432878"/>
            <a:ext cx="4114258" cy="636082"/>
          </a:xfrm>
          <a:prstGeom prst="round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endParaRPr lang="zh-CN" altLang="en-US" sz="1400" b="0" dirty="0">
              <a:solidFill>
                <a:schemeClr val="tx1"/>
              </a:solidFill>
            </a:endParaRPr>
          </a:p>
        </p:txBody>
      </p:sp>
      <p:sp>
        <p:nvSpPr>
          <p:cNvPr id="16" name="右箭头标注 15"/>
          <p:cNvSpPr/>
          <p:nvPr/>
        </p:nvSpPr>
        <p:spPr>
          <a:xfrm>
            <a:off x="1549250" y="2555832"/>
            <a:ext cx="941675"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dirty="0">
                <a:solidFill>
                  <a:schemeClr val="tx1"/>
                </a:solidFill>
              </a:rPr>
              <a:t>计划</a:t>
            </a:r>
            <a:endParaRPr lang="zh-CN" altLang="en-US" sz="1400" b="0" dirty="0">
              <a:solidFill>
                <a:schemeClr val="tx1"/>
              </a:solidFill>
            </a:endParaRPr>
          </a:p>
        </p:txBody>
      </p:sp>
      <p:sp>
        <p:nvSpPr>
          <p:cNvPr id="17" name="右箭头标注 16"/>
          <p:cNvSpPr/>
          <p:nvPr/>
        </p:nvSpPr>
        <p:spPr>
          <a:xfrm>
            <a:off x="2512224" y="2555832"/>
            <a:ext cx="836471" cy="371519"/>
          </a:xfrm>
          <a:prstGeom prst="rightArrowCallout">
            <a:avLst>
              <a:gd name="adj1" fmla="val 25000"/>
              <a:gd name="adj2" fmla="val 23564"/>
              <a:gd name="adj3" fmla="val 25000"/>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a:solidFill>
                  <a:schemeClr val="tx1"/>
                </a:solidFill>
              </a:rPr>
              <a:t>编码</a:t>
            </a:r>
          </a:p>
        </p:txBody>
      </p:sp>
      <p:sp>
        <p:nvSpPr>
          <p:cNvPr id="18" name="右箭头标注 17"/>
          <p:cNvSpPr/>
          <p:nvPr/>
        </p:nvSpPr>
        <p:spPr>
          <a:xfrm>
            <a:off x="3358612" y="2552653"/>
            <a:ext cx="90084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smtClean="0">
                <a:solidFill>
                  <a:schemeClr val="tx1"/>
                </a:solidFill>
              </a:rPr>
              <a:t>构建</a:t>
            </a:r>
            <a:endParaRPr lang="zh-CN" altLang="en-US" sz="1400" b="0" dirty="0">
              <a:solidFill>
                <a:schemeClr val="tx1"/>
              </a:solidFill>
            </a:endParaRPr>
          </a:p>
        </p:txBody>
      </p:sp>
      <p:sp>
        <p:nvSpPr>
          <p:cNvPr id="19" name="右箭头标注 18"/>
          <p:cNvSpPr/>
          <p:nvPr/>
        </p:nvSpPr>
        <p:spPr>
          <a:xfrm>
            <a:off x="4265143" y="2555832"/>
            <a:ext cx="928164"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a:solidFill>
                  <a:schemeClr val="tx1"/>
                </a:solidFill>
              </a:rPr>
              <a:t>验证</a:t>
            </a:r>
          </a:p>
        </p:txBody>
      </p:sp>
      <p:sp>
        <p:nvSpPr>
          <p:cNvPr id="20" name="右箭头标注 19"/>
          <p:cNvSpPr/>
          <p:nvPr/>
        </p:nvSpPr>
        <p:spPr>
          <a:xfrm>
            <a:off x="6045820" y="2555832"/>
            <a:ext cx="92953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smtClean="0">
                <a:solidFill>
                  <a:schemeClr val="tx1"/>
                </a:solidFill>
              </a:rPr>
              <a:t>部署</a:t>
            </a:r>
            <a:endParaRPr lang="zh-CN" altLang="en-US" sz="1400" b="0" dirty="0">
              <a:solidFill>
                <a:schemeClr val="tx1"/>
              </a:solidFill>
            </a:endParaRPr>
          </a:p>
        </p:txBody>
      </p:sp>
      <p:sp>
        <p:nvSpPr>
          <p:cNvPr id="21" name="文本框 289"/>
          <p:cNvSpPr txBox="1"/>
          <p:nvPr/>
        </p:nvSpPr>
        <p:spPr>
          <a:xfrm>
            <a:off x="3138978" y="2140073"/>
            <a:ext cx="562166" cy="307777"/>
          </a:xfrm>
          <a:prstGeom prst="rect">
            <a:avLst/>
          </a:prstGeom>
          <a:noFill/>
        </p:spPr>
        <p:txBody>
          <a:bodyPr wrap="square" rtlCol="0">
            <a:spAutoFit/>
          </a:bodyPr>
          <a:lstStyle/>
          <a:p>
            <a:pPr defTabSz="914514" fontAlgn="auto">
              <a:spcBef>
                <a:spcPts val="0"/>
              </a:spcBef>
              <a:spcAft>
                <a:spcPts val="0"/>
              </a:spcAft>
            </a:pPr>
            <a:r>
              <a:rPr lang="en-US" altLang="zh-CN" sz="1400" dirty="0" smtClean="0">
                <a:latin typeface="+mj-lt"/>
              </a:rPr>
              <a:t>Dev</a:t>
            </a:r>
            <a:endParaRPr lang="zh-CN" altLang="en-US" sz="1400" dirty="0">
              <a:latin typeface="+mj-lt"/>
            </a:endParaRPr>
          </a:p>
        </p:txBody>
      </p:sp>
      <p:sp>
        <p:nvSpPr>
          <p:cNvPr id="22" name="圆角矩形 21"/>
          <p:cNvSpPr/>
          <p:nvPr/>
        </p:nvSpPr>
        <p:spPr>
          <a:xfrm>
            <a:off x="5663508" y="2446913"/>
            <a:ext cx="2364876" cy="615129"/>
          </a:xfrm>
          <a:prstGeom prst="round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endParaRPr lang="zh-CN" altLang="en-US" sz="1400" b="0" dirty="0">
              <a:solidFill>
                <a:schemeClr val="tx1"/>
              </a:solidFill>
            </a:endParaRPr>
          </a:p>
        </p:txBody>
      </p:sp>
      <p:sp>
        <p:nvSpPr>
          <p:cNvPr id="23" name="矩形 22"/>
          <p:cNvSpPr/>
          <p:nvPr/>
        </p:nvSpPr>
        <p:spPr>
          <a:xfrm>
            <a:off x="6985157" y="2540626"/>
            <a:ext cx="846662" cy="3585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r>
              <a:rPr lang="zh-CN" altLang="en-US" sz="1400" b="0" dirty="0">
                <a:solidFill>
                  <a:schemeClr val="tx1"/>
                </a:solidFill>
              </a:rPr>
              <a:t>运</a:t>
            </a:r>
            <a:r>
              <a:rPr lang="zh-CN" altLang="en-US" sz="1400" b="0" dirty="0" smtClean="0">
                <a:solidFill>
                  <a:schemeClr val="tx1"/>
                </a:solidFill>
              </a:rPr>
              <a:t>维</a:t>
            </a:r>
            <a:endParaRPr lang="zh-CN" altLang="en-US" sz="1400" b="0" dirty="0">
              <a:solidFill>
                <a:schemeClr val="tx1"/>
              </a:solidFill>
            </a:endParaRPr>
          </a:p>
        </p:txBody>
      </p:sp>
      <p:sp>
        <p:nvSpPr>
          <p:cNvPr id="24" name="文本框 292"/>
          <p:cNvSpPr txBox="1"/>
          <p:nvPr/>
        </p:nvSpPr>
        <p:spPr>
          <a:xfrm>
            <a:off x="6717489" y="2132856"/>
            <a:ext cx="487634" cy="307777"/>
          </a:xfrm>
          <a:prstGeom prst="rect">
            <a:avLst/>
          </a:prstGeom>
          <a:noFill/>
        </p:spPr>
        <p:txBody>
          <a:bodyPr wrap="none" rtlCol="0">
            <a:spAutoFit/>
          </a:bodyPr>
          <a:lstStyle/>
          <a:p>
            <a:pPr defTabSz="914514" fontAlgn="auto">
              <a:spcBef>
                <a:spcPts val="0"/>
              </a:spcBef>
              <a:spcAft>
                <a:spcPts val="0"/>
              </a:spcAft>
            </a:pPr>
            <a:r>
              <a:rPr lang="en-US" altLang="zh-CN" sz="1400" dirty="0" smtClean="0">
                <a:latin typeface="+mj-lt"/>
              </a:rPr>
              <a:t>Ops</a:t>
            </a:r>
            <a:endParaRPr lang="zh-CN" altLang="en-US" sz="1400" dirty="0">
              <a:latin typeface="+mj-lt"/>
            </a:endParaRPr>
          </a:p>
        </p:txBody>
      </p:sp>
      <p:sp>
        <p:nvSpPr>
          <p:cNvPr id="27" name="右箭头标注 26"/>
          <p:cNvSpPr/>
          <p:nvPr/>
        </p:nvSpPr>
        <p:spPr>
          <a:xfrm>
            <a:off x="5193307" y="2555832"/>
            <a:ext cx="823235" cy="371519"/>
          </a:xfrm>
          <a:prstGeom prst="right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14" fontAlgn="auto">
              <a:spcBef>
                <a:spcPts val="0"/>
              </a:spcBef>
              <a:spcAft>
                <a:spcPts val="0"/>
              </a:spcAft>
            </a:pPr>
            <a:endParaRPr lang="zh-CN" altLang="en-US" sz="1400" b="0" dirty="0">
              <a:solidFill>
                <a:schemeClr val="tx1"/>
              </a:solidFill>
            </a:endParaRPr>
          </a:p>
        </p:txBody>
      </p:sp>
      <p:sp>
        <p:nvSpPr>
          <p:cNvPr id="28" name="矩形 27"/>
          <p:cNvSpPr/>
          <p:nvPr/>
        </p:nvSpPr>
        <p:spPr bwMode="auto">
          <a:xfrm>
            <a:off x="2519772" y="3212976"/>
            <a:ext cx="5364596" cy="216024"/>
          </a:xfrm>
          <a:prstGeom prst="rect">
            <a:avLst/>
          </a:prstGeom>
          <a:solidFill>
            <a:srgbClr val="EABFBC">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solidFill>
                  <a:schemeClr val="tx1"/>
                </a:solidFill>
                <a:effectLst/>
                <a:latin typeface="+mn-ea"/>
                <a:ea typeface="+mn-ea"/>
              </a:rPr>
              <a:t>配置管理</a:t>
            </a:r>
          </a:p>
        </p:txBody>
      </p:sp>
      <p:sp>
        <p:nvSpPr>
          <p:cNvPr id="29" name="矩形 28"/>
          <p:cNvSpPr/>
          <p:nvPr/>
        </p:nvSpPr>
        <p:spPr bwMode="auto">
          <a:xfrm>
            <a:off x="1583668" y="3501008"/>
            <a:ext cx="6300700" cy="216024"/>
          </a:xfrm>
          <a:prstGeom prst="rect">
            <a:avLst/>
          </a:prstGeom>
          <a:solidFill>
            <a:srgbClr val="EABFBC">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a:r>
              <a:rPr lang="zh-CN" altLang="en-US" sz="1200" dirty="0" smtClean="0">
                <a:latin typeface="+mn-ea"/>
                <a:ea typeface="+mn-ea"/>
              </a:rPr>
              <a:t>变更管理</a:t>
            </a:r>
          </a:p>
        </p:txBody>
      </p:sp>
      <p:sp>
        <p:nvSpPr>
          <p:cNvPr id="30" name="矩形 29"/>
          <p:cNvSpPr/>
          <p:nvPr/>
        </p:nvSpPr>
        <p:spPr bwMode="auto">
          <a:xfrm>
            <a:off x="5184068" y="3861048"/>
            <a:ext cx="2700300" cy="180020"/>
          </a:xfrm>
          <a:prstGeom prst="rect">
            <a:avLst/>
          </a:prstGeom>
          <a:solidFill>
            <a:srgbClr val="EABFBC">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200" dirty="0" smtClean="0">
                <a:latin typeface="+mn-ea"/>
                <a:ea typeface="+mn-ea"/>
              </a:rPr>
              <a:t>发布部署管理</a:t>
            </a:r>
            <a:endParaRPr kumimoji="0" lang="zh-CN" altLang="en-US" sz="1200" b="0" i="0" u="none" strike="noStrike" cap="none" normalizeH="0" baseline="0" dirty="0" smtClean="0">
              <a:solidFill>
                <a:schemeClr val="tx1"/>
              </a:solidFill>
              <a:effectLst/>
              <a:latin typeface="+mn-ea"/>
              <a:ea typeface="+mn-ea"/>
            </a:endParaRPr>
          </a:p>
        </p:txBody>
      </p:sp>
      <p:sp>
        <p:nvSpPr>
          <p:cNvPr id="31" name="矩形 30"/>
          <p:cNvSpPr/>
          <p:nvPr/>
        </p:nvSpPr>
        <p:spPr bwMode="auto">
          <a:xfrm>
            <a:off x="4247964" y="4131364"/>
            <a:ext cx="3636404" cy="180020"/>
          </a:xfrm>
          <a:prstGeom prst="rect">
            <a:avLst/>
          </a:prstGeom>
          <a:solidFill>
            <a:srgbClr val="EABFBC">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200" dirty="0" smtClean="0">
                <a:latin typeface="+mn-ea"/>
                <a:ea typeface="+mn-ea"/>
              </a:rPr>
              <a:t>服务验证与测试</a:t>
            </a:r>
            <a:endParaRPr kumimoji="0" lang="zh-CN" altLang="en-US" sz="1200" b="0" i="0" u="none" strike="noStrike" cap="none" normalizeH="0" baseline="0" dirty="0" smtClean="0">
              <a:solidFill>
                <a:schemeClr val="tx1"/>
              </a:solidFill>
              <a:effectLst/>
              <a:latin typeface="+mn-ea"/>
              <a:ea typeface="+mn-ea"/>
            </a:endParaRPr>
          </a:p>
        </p:txBody>
      </p:sp>
      <p:sp>
        <p:nvSpPr>
          <p:cNvPr id="32" name="矩形 31"/>
          <p:cNvSpPr/>
          <p:nvPr/>
        </p:nvSpPr>
        <p:spPr bwMode="auto">
          <a:xfrm>
            <a:off x="1619672" y="4473116"/>
            <a:ext cx="1404156" cy="324036"/>
          </a:xfrm>
          <a:prstGeom prst="rect">
            <a:avLst/>
          </a:prstGeom>
          <a:solidFill>
            <a:schemeClr val="accent6">
              <a:alpha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200" dirty="0" smtClean="0">
                <a:latin typeface="+mn-ea"/>
                <a:ea typeface="+mn-ea"/>
              </a:rPr>
              <a:t>服务设计</a:t>
            </a:r>
            <a:endParaRPr kumimoji="0" lang="zh-CN" altLang="en-US" sz="1200" b="0" i="0" u="none" strike="noStrike" cap="none" normalizeH="0" baseline="0" dirty="0" smtClean="0">
              <a:solidFill>
                <a:schemeClr val="tx1"/>
              </a:solidFill>
              <a:effectLst/>
              <a:latin typeface="+mn-ea"/>
              <a:ea typeface="+mn-ea"/>
            </a:endParaRPr>
          </a:p>
        </p:txBody>
      </p:sp>
      <p:sp>
        <p:nvSpPr>
          <p:cNvPr id="33" name="矩形 32"/>
          <p:cNvSpPr/>
          <p:nvPr/>
        </p:nvSpPr>
        <p:spPr bwMode="auto">
          <a:xfrm>
            <a:off x="3131840" y="4473116"/>
            <a:ext cx="4752528" cy="324036"/>
          </a:xfrm>
          <a:prstGeom prst="rect">
            <a:avLst/>
          </a:prstGeom>
          <a:solidFill>
            <a:schemeClr val="accent6">
              <a:alpha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200" dirty="0" smtClean="0">
                <a:latin typeface="+mn-ea"/>
                <a:ea typeface="+mn-ea"/>
              </a:rPr>
              <a:t>服务转换</a:t>
            </a:r>
            <a:endParaRPr kumimoji="0" lang="zh-CN" altLang="en-US" sz="1200" b="0" i="0" u="none" strike="noStrike" cap="none" normalizeH="0" baseline="0" dirty="0" smtClean="0">
              <a:solidFill>
                <a:schemeClr val="tx1"/>
              </a:solidFill>
              <a:effectLst/>
              <a:latin typeface="+mn-ea"/>
              <a:ea typeface="+mn-ea"/>
            </a:endParaRPr>
          </a:p>
        </p:txBody>
      </p:sp>
      <p:sp>
        <p:nvSpPr>
          <p:cNvPr id="34" name="矩形 33"/>
          <p:cNvSpPr/>
          <p:nvPr/>
        </p:nvSpPr>
        <p:spPr bwMode="auto">
          <a:xfrm>
            <a:off x="791580" y="5121188"/>
            <a:ext cx="7704856" cy="324036"/>
          </a:xfrm>
          <a:prstGeom prst="rect">
            <a:avLst/>
          </a:prstGeom>
          <a:solidFill>
            <a:schemeClr val="accent6">
              <a:alpha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200" dirty="0" smtClean="0">
                <a:latin typeface="+mn-ea"/>
                <a:ea typeface="+mn-ea"/>
              </a:rPr>
              <a:t>持续服务改进</a:t>
            </a:r>
            <a:endParaRPr kumimoji="0" lang="zh-CN" altLang="en-US" sz="1200" b="0" i="0" u="none" strike="noStrike" cap="none" normalizeH="0" baseline="0" dirty="0" smtClean="0">
              <a:solidFill>
                <a:schemeClr val="tx1"/>
              </a:solidFill>
              <a:effectLst/>
              <a:latin typeface="+mn-ea"/>
              <a:ea typeface="+mn-ea"/>
            </a:endParaRPr>
          </a:p>
        </p:txBody>
      </p:sp>
      <p:sp>
        <p:nvSpPr>
          <p:cNvPr id="35" name="矩形 34"/>
          <p:cNvSpPr/>
          <p:nvPr/>
        </p:nvSpPr>
        <p:spPr bwMode="auto">
          <a:xfrm>
            <a:off x="827584" y="2456892"/>
            <a:ext cx="432048" cy="1836204"/>
          </a:xfrm>
          <a:prstGeom prst="rect">
            <a:avLst/>
          </a:prstGeom>
          <a:solidFill>
            <a:schemeClr val="accent6">
              <a:alpha val="60000"/>
            </a:schemeClr>
          </a:solidFill>
          <a:ln w="9525" cap="flat" cmpd="sng" algn="ctr">
            <a:noFill/>
            <a:prstDash val="solid"/>
            <a:round/>
            <a:headEnd type="none" w="med" len="med"/>
            <a:tailEnd type="none" w="med" len="med"/>
          </a:ln>
          <a:effectLst/>
        </p:spPr>
        <p:txBody>
          <a:bodyPr vert="vert270" wrap="square" lIns="91440" tIns="45720" rIns="91440" bIns="4572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solidFill>
                  <a:schemeClr val="tx1"/>
                </a:solidFill>
                <a:effectLst/>
                <a:latin typeface="+mn-ea"/>
                <a:ea typeface="+mn-ea"/>
              </a:rPr>
              <a:t>服务策略</a:t>
            </a:r>
          </a:p>
        </p:txBody>
      </p:sp>
      <p:sp>
        <p:nvSpPr>
          <p:cNvPr id="36" name="矩形 35"/>
          <p:cNvSpPr/>
          <p:nvPr/>
        </p:nvSpPr>
        <p:spPr bwMode="auto">
          <a:xfrm>
            <a:off x="8136396" y="2456892"/>
            <a:ext cx="360040" cy="1836204"/>
          </a:xfrm>
          <a:prstGeom prst="rect">
            <a:avLst/>
          </a:prstGeom>
          <a:solidFill>
            <a:schemeClr val="accent6">
              <a:alpha val="60000"/>
            </a:schemeClr>
          </a:solidFill>
          <a:ln w="9525" cap="flat" cmpd="sng" algn="ctr">
            <a:noFill/>
            <a:prstDash val="solid"/>
            <a:round/>
            <a:headEnd type="none" w="med" len="med"/>
            <a:tailEnd type="none" w="med" len="med"/>
          </a:ln>
          <a:effectLst/>
        </p:spPr>
        <p:txBody>
          <a:bodyPr vert="vert270" wrap="square" lIns="91440" tIns="45720" rIns="91440" bIns="4572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solidFill>
                  <a:schemeClr val="tx1"/>
                </a:solidFill>
                <a:effectLst/>
                <a:latin typeface="+mn-ea"/>
                <a:ea typeface="+mn-ea"/>
              </a:rPr>
              <a:t>服务运营</a:t>
            </a:r>
          </a:p>
        </p:txBody>
      </p:sp>
      <p:sp>
        <p:nvSpPr>
          <p:cNvPr id="25" name="TextBox 24"/>
          <p:cNvSpPr txBox="1"/>
          <p:nvPr/>
        </p:nvSpPr>
        <p:spPr bwMode="auto">
          <a:xfrm>
            <a:off x="719572" y="1412776"/>
            <a:ext cx="7488832" cy="716501"/>
          </a:xfrm>
          <a:prstGeom prst="rect">
            <a:avLst/>
          </a:prstGeom>
          <a:noFill/>
          <a:ln w="9525">
            <a:noFill/>
            <a:miter lim="800000"/>
            <a:headEnd/>
            <a:tailEnd/>
          </a:ln>
        </p:spPr>
        <p:txBody>
          <a:bodyPr wrap="square" lIns="99980" tIns="49986" rIns="99980" bIns="49986" rtlCol="0">
            <a:spAutoFit/>
          </a:bodyPr>
          <a:lstStyle/>
          <a:p>
            <a:pPr defTabSz="1001649" eaLnBrk="0" hangingPunct="0"/>
            <a:r>
              <a:rPr lang="en-US" altLang="zh-CN" sz="2000" dirty="0" err="1" smtClean="0">
                <a:solidFill>
                  <a:srgbClr val="000000"/>
                </a:solidFill>
                <a:latin typeface="+mn-lt"/>
                <a:ea typeface="+mn-ea"/>
                <a:cs typeface="Arial" pitchFamily="34" charset="0"/>
              </a:rPr>
              <a:t>DevOps</a:t>
            </a:r>
            <a:r>
              <a:rPr lang="zh-CN" altLang="en-US" sz="2000" dirty="0" smtClean="0">
                <a:solidFill>
                  <a:srgbClr val="000000"/>
                </a:solidFill>
                <a:latin typeface="+mn-ea"/>
                <a:ea typeface="+mn-ea"/>
                <a:cs typeface="Arial" pitchFamily="34" charset="0"/>
              </a:rPr>
              <a:t>对各种</a:t>
            </a:r>
            <a:r>
              <a:rPr lang="en-US" altLang="zh-CN" sz="2000" dirty="0" smtClean="0">
                <a:solidFill>
                  <a:srgbClr val="000000"/>
                </a:solidFill>
                <a:latin typeface="+mn-ea"/>
                <a:ea typeface="+mn-ea"/>
                <a:cs typeface="Arial" pitchFamily="34" charset="0"/>
              </a:rPr>
              <a:t>ITIL</a:t>
            </a:r>
            <a:r>
              <a:rPr lang="zh-CN" altLang="en-US" sz="2000" dirty="0" smtClean="0">
                <a:solidFill>
                  <a:srgbClr val="000000"/>
                </a:solidFill>
                <a:latin typeface="+mn-ea"/>
                <a:ea typeface="+mn-ea"/>
                <a:cs typeface="Arial" pitchFamily="34" charset="0"/>
              </a:rPr>
              <a:t>服务提供持续交付，而不要求把这些服务打包主要发布版本</a:t>
            </a:r>
            <a:r>
              <a:rPr lang="zh-CN" altLang="en-US" sz="2000" dirty="0" smtClean="0">
                <a:solidFill>
                  <a:srgbClr val="000000"/>
                </a:solidFill>
                <a:latin typeface="+mn-lt"/>
                <a:ea typeface="+mn-ea"/>
                <a:cs typeface="Arial" pitchFamily="34" charset="0"/>
              </a:rPr>
              <a:t>（</a:t>
            </a:r>
            <a:r>
              <a:rPr lang="en-US" altLang="zh-CN" sz="2000" dirty="0" smtClean="0">
                <a:solidFill>
                  <a:srgbClr val="000000"/>
                </a:solidFill>
                <a:latin typeface="+mn-lt"/>
                <a:ea typeface="+mn-ea"/>
                <a:cs typeface="Arial" pitchFamily="34" charset="0"/>
              </a:rPr>
              <a:t>Major Release</a:t>
            </a:r>
            <a:r>
              <a:rPr lang="zh-CN" altLang="en-US" sz="2000" dirty="0" smtClean="0">
                <a:solidFill>
                  <a:srgbClr val="000000"/>
                </a:solidFill>
                <a:latin typeface="+mn-lt"/>
                <a:ea typeface="+mn-ea"/>
                <a:cs typeface="Arial" pitchFamily="34" charset="0"/>
              </a:rPr>
              <a:t>）</a:t>
            </a:r>
          </a:p>
        </p:txBody>
      </p:sp>
      <p:sp>
        <p:nvSpPr>
          <p:cNvPr id="38" name="TextBox 37"/>
          <p:cNvSpPr txBox="1"/>
          <p:nvPr/>
        </p:nvSpPr>
        <p:spPr bwMode="auto">
          <a:xfrm>
            <a:off x="5184068" y="2600908"/>
            <a:ext cx="560986"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zh-CN" altLang="en-US" sz="1400" dirty="0" smtClean="0">
                <a:solidFill>
                  <a:srgbClr val="000000"/>
                </a:solidFill>
                <a:latin typeface="+mn-lt"/>
                <a:ea typeface="+mn-ea"/>
                <a:cs typeface="Arial" pitchFamily="34" charset="0"/>
              </a:rPr>
              <a:t>发布</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DevOps</a:t>
            </a:r>
            <a:r>
              <a:rPr lang="zh-CN" altLang="en-US" dirty="0" smtClean="0">
                <a:latin typeface="+mj-ea"/>
              </a:rPr>
              <a:t>与</a:t>
            </a:r>
            <a:r>
              <a:rPr lang="en-US" altLang="zh-CN" dirty="0" smtClean="0"/>
              <a:t>ITIL</a:t>
            </a:r>
            <a:r>
              <a:rPr lang="zh-CN" altLang="en-US" dirty="0" smtClean="0">
                <a:latin typeface="+mj-ea"/>
              </a:rPr>
              <a:t>的比较</a:t>
            </a:r>
            <a:endParaRPr lang="zh-CN" altLang="en-US" dirty="0">
              <a:latin typeface="+mj-ea"/>
            </a:endParaRPr>
          </a:p>
        </p:txBody>
      </p:sp>
      <p:graphicFrame>
        <p:nvGraphicFramePr>
          <p:cNvPr id="5" name="表格 4"/>
          <p:cNvGraphicFramePr>
            <a:graphicFrameLocks noGrp="1"/>
          </p:cNvGraphicFramePr>
          <p:nvPr>
            <p:extLst>
              <p:ext uri="{D42A27DB-BD31-4B8C-83A1-F6EECF244321}">
                <p14:modId xmlns:p14="http://schemas.microsoft.com/office/powerpoint/2010/main" val="766242733"/>
              </p:ext>
            </p:extLst>
          </p:nvPr>
        </p:nvGraphicFramePr>
        <p:xfrm>
          <a:off x="696045" y="1390105"/>
          <a:ext cx="7908205" cy="3634194"/>
        </p:xfrm>
        <a:graphic>
          <a:graphicData uri="http://schemas.openxmlformats.org/drawingml/2006/table">
            <a:tbl>
              <a:tblPr firstRow="1" bandRow="1">
                <a:tableStyleId>{D7AC3CCA-C797-4891-BE02-D94E43425B78}</a:tableStyleId>
              </a:tblPr>
              <a:tblGrid>
                <a:gridCol w="3896977"/>
                <a:gridCol w="4011228"/>
              </a:tblGrid>
              <a:tr h="454274">
                <a:tc>
                  <a:txBody>
                    <a:bodyPr/>
                    <a:lstStyle/>
                    <a:p>
                      <a:pPr marL="0" algn="ctr" defTabSz="914400" rtl="0" eaLnBrk="1" latinLnBrk="0" hangingPunct="1"/>
                      <a:r>
                        <a:rPr lang="en-US" altLang="zh-CN" sz="1600" b="1" kern="1200" dirty="0" err="1" smtClean="0">
                          <a:solidFill>
                            <a:schemeClr val="tx1"/>
                          </a:solidFill>
                          <a:latin typeface="+mn-lt"/>
                          <a:ea typeface="华文细黑" pitchFamily="2" charset="-122"/>
                          <a:cs typeface="+mn-cs"/>
                        </a:rPr>
                        <a:t>DevOps</a:t>
                      </a:r>
                      <a:endParaRPr lang="zh-CN" altLang="en-US" sz="1600" b="1" kern="1200" dirty="0" smtClean="0">
                        <a:solidFill>
                          <a:schemeClr val="tx1"/>
                        </a:solidFill>
                        <a:latin typeface="+mn-lt"/>
                        <a:ea typeface="华文细黑" pitchFamily="2" charset="-122"/>
                        <a:cs typeface="+mn-cs"/>
                      </a:endParaRPr>
                    </a:p>
                  </a:txBody>
                  <a:tcPr marL="103330" marR="103330" marT="48006" marB="48006"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pPr marL="0" algn="ctr" defTabSz="914400" rtl="0" eaLnBrk="1" latinLnBrk="0" hangingPunct="1"/>
                      <a:r>
                        <a:rPr lang="en-US" altLang="zh-CN" sz="1600" b="1" kern="1200" dirty="0" smtClean="0">
                          <a:solidFill>
                            <a:schemeClr val="tx1"/>
                          </a:solidFill>
                          <a:latin typeface="+mn-lt"/>
                          <a:ea typeface="华文细黑" pitchFamily="2" charset="-122"/>
                          <a:cs typeface="+mn-cs"/>
                        </a:rPr>
                        <a:t>ITIL</a:t>
                      </a:r>
                      <a:endParaRPr lang="zh-CN" altLang="en-US" sz="1600" b="1" kern="1200" dirty="0" smtClean="0">
                        <a:solidFill>
                          <a:schemeClr val="tx1"/>
                        </a:solidFill>
                        <a:latin typeface="+mn-lt"/>
                        <a:ea typeface="华文细黑" pitchFamily="2" charset="-122"/>
                        <a:cs typeface="+mn-cs"/>
                      </a:endParaRPr>
                    </a:p>
                  </a:txBody>
                  <a:tcPr marL="103330" marR="103330" marT="48006" marB="48006"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tr>
              <a:tr h="556130">
                <a:tc>
                  <a:txBody>
                    <a:bodyPr/>
                    <a:lstStyle/>
                    <a:p>
                      <a:pPr algn="l"/>
                      <a:r>
                        <a:rPr lang="zh-CN" altLang="en-US" sz="1400" dirty="0" smtClean="0">
                          <a:latin typeface="+mn-lt"/>
                          <a:ea typeface="+mn-ea"/>
                        </a:rPr>
                        <a:t>技术导向</a:t>
                      </a:r>
                      <a:endParaRPr lang="zh-CN" altLang="en-US" sz="1400" dirty="0">
                        <a:latin typeface="+mn-lt"/>
                        <a:ea typeface="+mn-ea"/>
                      </a:endParaRPr>
                    </a:p>
                  </a:txBody>
                  <a:tcPr marL="103330" marR="103330" marT="48006" marB="48006" anchor="ctr">
                    <a:lnL w="12700" cap="flat" cmpd="sng" algn="ctr">
                      <a:solidFill>
                        <a:schemeClr val="tx1"/>
                      </a:solidFill>
                      <a:prstDash val="solid"/>
                      <a:round/>
                      <a:headEnd type="none" w="med" len="med"/>
                      <a:tailEnd type="none" w="med" len="med"/>
                    </a:lnL>
                    <a:solidFill>
                      <a:schemeClr val="bg1"/>
                    </a:solidFill>
                  </a:tcPr>
                </a:tc>
                <a:tc>
                  <a:txBody>
                    <a:bodyPr/>
                    <a:lstStyle/>
                    <a:p>
                      <a:pPr algn="l">
                        <a:lnSpc>
                          <a:spcPct val="150000"/>
                        </a:lnSpc>
                        <a:buFont typeface="Wingdings" pitchFamily="2" charset="2"/>
                        <a:buNone/>
                      </a:pPr>
                      <a:r>
                        <a:rPr lang="zh-CN" altLang="en-US" sz="1400" baseline="0" dirty="0" smtClean="0">
                          <a:latin typeface="+mn-lt"/>
                          <a:ea typeface="+mn-ea"/>
                        </a:rPr>
                        <a:t>流程导向</a:t>
                      </a:r>
                      <a:endParaRPr lang="en-US" altLang="zh-CN" sz="1400" baseline="0" dirty="0" smtClean="0">
                        <a:latin typeface="+mn-lt"/>
                        <a:ea typeface="+mn-ea"/>
                      </a:endParaRPr>
                    </a:p>
                  </a:txBody>
                  <a:tcPr marL="103330" marR="103330" marT="48006" marB="48006" anchor="ctr">
                    <a:lnR w="12700" cap="flat" cmpd="sng" algn="ctr">
                      <a:solidFill>
                        <a:schemeClr val="tx1"/>
                      </a:solidFill>
                      <a:prstDash val="solid"/>
                      <a:round/>
                      <a:headEnd type="none" w="med" len="med"/>
                      <a:tailEnd type="none" w="med" len="med"/>
                    </a:lnR>
                    <a:solidFill>
                      <a:schemeClr val="bg1"/>
                    </a:solidFill>
                  </a:tcPr>
                </a:tc>
              </a:tr>
              <a:tr h="413532">
                <a:tc>
                  <a:txBody>
                    <a:bodyPr/>
                    <a:lstStyle/>
                    <a:p>
                      <a:pPr algn="l"/>
                      <a:r>
                        <a:rPr lang="zh-CN" altLang="en-US" sz="1400" dirty="0" smtClean="0">
                          <a:latin typeface="+mn-lt"/>
                          <a:ea typeface="+mn-ea"/>
                        </a:rPr>
                        <a:t>强调对外的价值输出</a:t>
                      </a:r>
                      <a:endParaRPr lang="zh-CN" altLang="en-US" sz="1400" dirty="0">
                        <a:latin typeface="+mn-lt"/>
                        <a:ea typeface="+mn-ea"/>
                      </a:endParaRPr>
                    </a:p>
                  </a:txBody>
                  <a:tcPr marL="103330" marR="103330" marT="48006" marB="48006" anchor="ctr">
                    <a:lnL w="12700" cap="flat" cmpd="sng" algn="ctr">
                      <a:solidFill>
                        <a:schemeClr val="tx1"/>
                      </a:solidFill>
                      <a:prstDash val="solid"/>
                      <a:round/>
                      <a:headEnd type="none" w="med" len="med"/>
                      <a:tailEnd type="none" w="med" len="med"/>
                    </a:lnL>
                    <a:solidFill>
                      <a:schemeClr val="bg1"/>
                    </a:solidFill>
                  </a:tcPr>
                </a:tc>
                <a:tc>
                  <a:txBody>
                    <a:bodyPr/>
                    <a:lstStyle/>
                    <a:p>
                      <a:pPr algn="l">
                        <a:buFont typeface="Wingdings" pitchFamily="2" charset="2"/>
                        <a:buNone/>
                      </a:pPr>
                      <a:r>
                        <a:rPr lang="zh-CN" altLang="en-US" sz="1400" dirty="0" smtClean="0">
                          <a:latin typeface="+mn-lt"/>
                          <a:ea typeface="+mn-ea"/>
                        </a:rPr>
                        <a:t>强调对内服务的输出</a:t>
                      </a:r>
                      <a:endParaRPr lang="zh-CN" altLang="en-US" sz="1400" dirty="0">
                        <a:latin typeface="+mn-lt"/>
                        <a:ea typeface="+mn-ea"/>
                      </a:endParaRPr>
                    </a:p>
                  </a:txBody>
                  <a:tcPr marL="103330" marR="103330" marT="48006" marB="48006" anchor="ctr">
                    <a:lnR w="12700" cap="flat" cmpd="sng" algn="ctr">
                      <a:solidFill>
                        <a:schemeClr val="tx1"/>
                      </a:solidFill>
                      <a:prstDash val="solid"/>
                      <a:round/>
                      <a:headEnd type="none" w="med" len="med"/>
                      <a:tailEnd type="none" w="med" len="med"/>
                    </a:lnR>
                    <a:solidFill>
                      <a:schemeClr val="bg1"/>
                    </a:solidFill>
                  </a:tcPr>
                </a:tc>
              </a:tr>
              <a:tr h="556130">
                <a:tc>
                  <a:txBody>
                    <a:bodyPr/>
                    <a:lstStyle/>
                    <a:p>
                      <a:pPr algn="l"/>
                      <a:r>
                        <a:rPr lang="zh-CN" altLang="en-US" sz="1400" dirty="0" smtClean="0">
                          <a:latin typeface="+mn-lt"/>
                          <a:ea typeface="+mn-ea"/>
                        </a:rPr>
                        <a:t>强调敏捷</a:t>
                      </a:r>
                      <a:endParaRPr lang="zh-CN" altLang="en-US" sz="1400" dirty="0">
                        <a:latin typeface="+mn-lt"/>
                        <a:ea typeface="+mn-ea"/>
                      </a:endParaRPr>
                    </a:p>
                  </a:txBody>
                  <a:tcPr marL="103330" marR="103330" marT="48006" marB="48006" anchor="ctr">
                    <a:lnL w="12700" cap="flat" cmpd="sng" algn="ctr">
                      <a:solidFill>
                        <a:schemeClr val="tx1"/>
                      </a:solidFill>
                      <a:prstDash val="solid"/>
                      <a:round/>
                      <a:headEnd type="none" w="med" len="med"/>
                      <a:tailEnd type="none" w="med" len="med"/>
                    </a:lnL>
                    <a:solidFill>
                      <a:schemeClr val="bg1"/>
                    </a:solidFill>
                  </a:tcPr>
                </a:tc>
                <a:tc>
                  <a:txBody>
                    <a:bodyPr/>
                    <a:lstStyle/>
                    <a:p>
                      <a:pPr algn="l">
                        <a:lnSpc>
                          <a:spcPct val="150000"/>
                        </a:lnSpc>
                        <a:buFont typeface="Wingdings" pitchFamily="2" charset="2"/>
                        <a:buNone/>
                      </a:pPr>
                      <a:r>
                        <a:rPr lang="zh-CN" altLang="en-US" sz="1400" b="0" baseline="0" dirty="0" smtClean="0">
                          <a:latin typeface="+mn-lt"/>
                          <a:ea typeface="+mn-ea"/>
                        </a:rPr>
                        <a:t>强调规范</a:t>
                      </a:r>
                      <a:endParaRPr lang="en-US" altLang="zh-CN" sz="1400" b="0" baseline="0" dirty="0" smtClean="0">
                        <a:latin typeface="+mn-lt"/>
                        <a:ea typeface="+mn-ea"/>
                      </a:endParaRPr>
                    </a:p>
                  </a:txBody>
                  <a:tcPr marL="103330" marR="103330" marT="48006" marB="48006" anchor="ctr">
                    <a:lnR w="12700" cap="flat" cmpd="sng" algn="ctr">
                      <a:solidFill>
                        <a:schemeClr val="tx1"/>
                      </a:solidFill>
                      <a:prstDash val="solid"/>
                      <a:round/>
                      <a:headEnd type="none" w="med" len="med"/>
                      <a:tailEnd type="none" w="med" len="med"/>
                    </a:lnR>
                    <a:solidFill>
                      <a:schemeClr val="bg1"/>
                    </a:solidFill>
                  </a:tcPr>
                </a:tc>
              </a:tr>
              <a:tr h="413532">
                <a:tc>
                  <a:txBody>
                    <a:bodyPr/>
                    <a:lstStyle/>
                    <a:p>
                      <a:pPr algn="l"/>
                      <a:r>
                        <a:rPr lang="zh-CN" altLang="en-US" sz="1400" dirty="0" smtClean="0">
                          <a:latin typeface="+mn-lt"/>
                          <a:ea typeface="+mn-ea"/>
                        </a:rPr>
                        <a:t>是一种文化</a:t>
                      </a:r>
                      <a:endParaRPr lang="zh-CN" altLang="en-US" sz="1400" dirty="0">
                        <a:latin typeface="+mn-lt"/>
                        <a:ea typeface="+mn-ea"/>
                      </a:endParaRPr>
                    </a:p>
                  </a:txBody>
                  <a:tcPr marL="103330" marR="103330" marT="48006" marB="48006" anchor="ctr">
                    <a:lnL w="12700" cap="flat" cmpd="sng" algn="ctr">
                      <a:solidFill>
                        <a:schemeClr val="tx1"/>
                      </a:solidFill>
                      <a:prstDash val="solid"/>
                      <a:round/>
                      <a:headEnd type="none" w="med" len="med"/>
                      <a:tailEnd type="none" w="med" len="med"/>
                    </a:lnL>
                    <a:solidFill>
                      <a:schemeClr val="bg1"/>
                    </a:solidFill>
                  </a:tcPr>
                </a:tc>
                <a:tc>
                  <a:txBody>
                    <a:bodyPr/>
                    <a:lstStyle/>
                    <a:p>
                      <a:pPr algn="l">
                        <a:buFont typeface="Wingdings" pitchFamily="2" charset="2"/>
                        <a:buNone/>
                      </a:pPr>
                      <a:r>
                        <a:rPr lang="zh-CN" altLang="en-US" sz="1400" b="0" dirty="0" smtClean="0">
                          <a:latin typeface="+mn-lt"/>
                          <a:ea typeface="+mn-ea"/>
                        </a:rPr>
                        <a:t>不关注文化</a:t>
                      </a:r>
                      <a:endParaRPr lang="zh-CN" altLang="en-US" sz="1400" b="0" dirty="0">
                        <a:latin typeface="+mn-lt"/>
                        <a:ea typeface="+mn-ea"/>
                      </a:endParaRPr>
                    </a:p>
                  </a:txBody>
                  <a:tcPr marL="103330" marR="103330" marT="48006" marB="48006" anchor="ctr">
                    <a:lnR w="12700" cap="flat" cmpd="sng" algn="ctr">
                      <a:solidFill>
                        <a:schemeClr val="tx1"/>
                      </a:solidFill>
                      <a:prstDash val="solid"/>
                      <a:round/>
                      <a:headEnd type="none" w="med" len="med"/>
                      <a:tailEnd type="none" w="med" len="med"/>
                    </a:lnR>
                    <a:solidFill>
                      <a:schemeClr val="bg1"/>
                    </a:solidFill>
                  </a:tcPr>
                </a:tc>
              </a:tr>
              <a:tr h="413532">
                <a:tc>
                  <a:txBody>
                    <a:bodyPr/>
                    <a:lstStyle/>
                    <a:p>
                      <a:pPr algn="l"/>
                      <a:r>
                        <a:rPr lang="zh-CN" altLang="en-US" sz="1400" dirty="0" smtClean="0">
                          <a:latin typeface="+mn-lt"/>
                          <a:ea typeface="+mn-ea"/>
                        </a:rPr>
                        <a:t>把</a:t>
                      </a:r>
                      <a:r>
                        <a:rPr lang="en-US" altLang="zh-CN" sz="1400" dirty="0" smtClean="0">
                          <a:latin typeface="+mn-lt"/>
                          <a:ea typeface="+mn-ea"/>
                        </a:rPr>
                        <a:t>Dev</a:t>
                      </a:r>
                      <a:r>
                        <a:rPr lang="zh-CN" altLang="en-US" sz="1400" dirty="0" smtClean="0">
                          <a:latin typeface="+mn-lt"/>
                          <a:ea typeface="+mn-ea"/>
                        </a:rPr>
                        <a:t>当作合作的对象</a:t>
                      </a:r>
                      <a:endParaRPr lang="zh-CN" altLang="en-US" sz="1400" dirty="0">
                        <a:latin typeface="+mn-lt"/>
                        <a:ea typeface="+mn-ea"/>
                      </a:endParaRPr>
                    </a:p>
                  </a:txBody>
                  <a:tcPr marL="103330" marR="103330" marT="48006" marB="48006" anchor="ctr">
                    <a:lnL w="12700" cap="flat" cmpd="sng" algn="ctr">
                      <a:solidFill>
                        <a:schemeClr val="tx1"/>
                      </a:solidFill>
                      <a:prstDash val="solid"/>
                      <a:round/>
                      <a:headEnd type="none" w="med" len="med"/>
                      <a:tailEnd type="none" w="med" len="med"/>
                    </a:lnL>
                    <a:solidFill>
                      <a:schemeClr val="bg1"/>
                    </a:solidFill>
                  </a:tcPr>
                </a:tc>
                <a:tc>
                  <a:txBody>
                    <a:bodyPr/>
                    <a:lstStyle/>
                    <a:p>
                      <a:pPr algn="l">
                        <a:buFont typeface="Wingdings" pitchFamily="2" charset="2"/>
                        <a:buNone/>
                      </a:pPr>
                      <a:r>
                        <a:rPr lang="zh-CN" altLang="en-US" sz="1400" b="0" dirty="0" smtClean="0">
                          <a:latin typeface="+mn-lt"/>
                          <a:ea typeface="+mn-ea"/>
                        </a:rPr>
                        <a:t>把</a:t>
                      </a:r>
                      <a:r>
                        <a:rPr lang="en-US" altLang="zh-CN" sz="1400" b="0" dirty="0" smtClean="0">
                          <a:latin typeface="+mn-lt"/>
                          <a:ea typeface="+mn-ea"/>
                        </a:rPr>
                        <a:t>Dev</a:t>
                      </a:r>
                      <a:r>
                        <a:rPr lang="zh-CN" altLang="en-US" sz="1400" b="0" dirty="0" smtClean="0">
                          <a:latin typeface="+mn-lt"/>
                          <a:ea typeface="+mn-ea"/>
                        </a:rPr>
                        <a:t>当作服务的对象</a:t>
                      </a:r>
                      <a:endParaRPr lang="zh-CN" altLang="en-US" sz="1400" b="0" dirty="0">
                        <a:latin typeface="+mn-lt"/>
                        <a:ea typeface="+mn-ea"/>
                      </a:endParaRPr>
                    </a:p>
                  </a:txBody>
                  <a:tcPr marL="103330" marR="103330" marT="48006" marB="48006" anchor="ctr">
                    <a:lnR w="12700" cap="flat" cmpd="sng" algn="ctr">
                      <a:solidFill>
                        <a:schemeClr val="tx1"/>
                      </a:solidFill>
                      <a:prstDash val="solid"/>
                      <a:round/>
                      <a:headEnd type="none" w="med" len="med"/>
                      <a:tailEnd type="none" w="med" len="med"/>
                    </a:lnR>
                    <a:solidFill>
                      <a:schemeClr val="bg1"/>
                    </a:solidFill>
                  </a:tcPr>
                </a:tc>
              </a:tr>
              <a:tr h="413532">
                <a:tc>
                  <a:txBody>
                    <a:bodyPr/>
                    <a:lstStyle/>
                    <a:p>
                      <a:pPr algn="l"/>
                      <a:r>
                        <a:rPr lang="zh-CN" altLang="en-US" sz="1400" dirty="0" smtClean="0">
                          <a:latin typeface="+mn-lt"/>
                          <a:ea typeface="+mn-ea"/>
                        </a:rPr>
                        <a:t>以软件为核心</a:t>
                      </a:r>
                      <a:endParaRPr lang="zh-CN" altLang="en-US" sz="1400" dirty="0">
                        <a:latin typeface="+mn-lt"/>
                        <a:ea typeface="+mn-ea"/>
                      </a:endParaRPr>
                    </a:p>
                  </a:txBody>
                  <a:tcPr marL="103330" marR="103330" marT="48006" marB="48006" anchor="ctr">
                    <a:lnL w="12700" cap="flat" cmpd="sng" algn="ctr">
                      <a:solidFill>
                        <a:schemeClr val="tx1"/>
                      </a:solidFill>
                      <a:prstDash val="solid"/>
                      <a:round/>
                      <a:headEnd type="none" w="med" len="med"/>
                      <a:tailEnd type="none" w="med" len="med"/>
                    </a:lnL>
                    <a:solidFill>
                      <a:schemeClr val="bg1"/>
                    </a:solidFill>
                  </a:tcPr>
                </a:tc>
                <a:tc>
                  <a:txBody>
                    <a:bodyPr/>
                    <a:lstStyle/>
                    <a:p>
                      <a:pPr algn="l">
                        <a:buFont typeface="Wingdings" pitchFamily="2" charset="2"/>
                        <a:buNone/>
                      </a:pPr>
                      <a:r>
                        <a:rPr lang="zh-CN" altLang="en-US" sz="1400" b="0" dirty="0" smtClean="0">
                          <a:latin typeface="+mn-lt"/>
                          <a:ea typeface="+mn-ea"/>
                        </a:rPr>
                        <a:t>以服务为核心</a:t>
                      </a:r>
                      <a:endParaRPr lang="zh-CN" altLang="en-US" sz="1400" b="0" dirty="0">
                        <a:latin typeface="+mn-lt"/>
                        <a:ea typeface="+mn-ea"/>
                      </a:endParaRPr>
                    </a:p>
                  </a:txBody>
                  <a:tcPr marL="103330" marR="103330" marT="48006" marB="48006" anchor="ctr">
                    <a:lnR w="12700" cap="flat" cmpd="sng" algn="ctr">
                      <a:solidFill>
                        <a:schemeClr val="tx1"/>
                      </a:solidFill>
                      <a:prstDash val="solid"/>
                      <a:round/>
                      <a:headEnd type="none" w="med" len="med"/>
                      <a:tailEnd type="none" w="med" len="med"/>
                    </a:lnR>
                    <a:solidFill>
                      <a:schemeClr val="bg1"/>
                    </a:solidFill>
                  </a:tcPr>
                </a:tc>
              </a:tr>
              <a:tr h="413532">
                <a:tc>
                  <a:txBody>
                    <a:bodyPr/>
                    <a:lstStyle/>
                    <a:p>
                      <a:pPr algn="l"/>
                      <a:r>
                        <a:rPr lang="zh-CN" altLang="en-US" sz="1400" dirty="0" smtClean="0">
                          <a:latin typeface="+mn-lt"/>
                          <a:ea typeface="+mn-ea"/>
                        </a:rPr>
                        <a:t>强调实现</a:t>
                      </a:r>
                      <a:endParaRPr lang="zh-CN" altLang="en-US" sz="1400" dirty="0">
                        <a:latin typeface="+mn-lt"/>
                        <a:ea typeface="+mn-ea"/>
                      </a:endParaRPr>
                    </a:p>
                  </a:txBody>
                  <a:tcPr marL="103330" marR="103330" marT="48006" marB="48006"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l">
                        <a:buFont typeface="Wingdings" pitchFamily="2" charset="2"/>
                        <a:buNone/>
                      </a:pPr>
                      <a:r>
                        <a:rPr lang="zh-CN" altLang="en-US" sz="1400" b="0" dirty="0" smtClean="0">
                          <a:latin typeface="+mn-lt"/>
                          <a:ea typeface="+mn-ea"/>
                        </a:rPr>
                        <a:t>强调实践</a:t>
                      </a:r>
                      <a:endParaRPr lang="zh-CN" altLang="en-US" sz="1400" b="0" dirty="0">
                        <a:latin typeface="+mn-lt"/>
                        <a:ea typeface="+mn-ea"/>
                      </a:endParaRPr>
                    </a:p>
                  </a:txBody>
                  <a:tcPr marL="103330" marR="103330" marT="48006" marB="48006"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DevOps</a:t>
            </a:r>
            <a:r>
              <a:rPr lang="zh-CN" altLang="en-US" dirty="0" smtClean="0">
                <a:latin typeface="+mj-ea"/>
              </a:rPr>
              <a:t>转型障碍</a:t>
            </a:r>
            <a:endParaRPr lang="zh-CN" altLang="en-US" dirty="0">
              <a:latin typeface="+mj-ea"/>
            </a:endParaRPr>
          </a:p>
        </p:txBody>
      </p:sp>
      <p:sp>
        <p:nvSpPr>
          <p:cNvPr id="3" name="文本占位符 2"/>
          <p:cNvSpPr>
            <a:spLocks noGrp="1"/>
          </p:cNvSpPr>
          <p:nvPr>
            <p:ph type="body" sz="quarter" idx="10"/>
          </p:nvPr>
        </p:nvSpPr>
        <p:spPr/>
        <p:txBody>
          <a:bodyPr/>
          <a:lstStyle/>
          <a:p>
            <a:pPr marL="0" indent="-270000">
              <a:lnSpc>
                <a:spcPct val="130000"/>
              </a:lnSpc>
              <a:spcBef>
                <a:spcPts val="200"/>
              </a:spcBef>
            </a:pPr>
            <a:r>
              <a:rPr lang="zh-CN" altLang="en-US" sz="1400" b="1" dirty="0" smtClean="0">
                <a:latin typeface="+mn-ea"/>
              </a:rPr>
              <a:t>文化及组织类型</a:t>
            </a:r>
            <a:endParaRPr lang="en-US" altLang="zh-CN" sz="1400" b="1" dirty="0" smtClean="0">
              <a:latin typeface="+mn-ea"/>
            </a:endParaRPr>
          </a:p>
          <a:p>
            <a:pPr marL="630000" lvl="1" indent="-270000">
              <a:lnSpc>
                <a:spcPct val="130000"/>
              </a:lnSpc>
              <a:spcBef>
                <a:spcPts val="200"/>
              </a:spcBef>
            </a:pPr>
            <a:r>
              <a:rPr lang="zh-CN" altLang="en-US" sz="1400" dirty="0" smtClean="0">
                <a:latin typeface="+mn-ea"/>
              </a:rPr>
              <a:t>权衡缩短面市时间所带来的收益与某些事情出错的风险，例如在监管领域运作的组织（金融等）</a:t>
            </a:r>
            <a:endParaRPr lang="en-US" altLang="zh-CN" sz="1400" dirty="0" smtClean="0">
              <a:latin typeface="+mn-ea"/>
            </a:endParaRPr>
          </a:p>
          <a:p>
            <a:pPr marL="630000" lvl="1" indent="-270000">
              <a:lnSpc>
                <a:spcPct val="130000"/>
              </a:lnSpc>
              <a:spcBef>
                <a:spcPts val="200"/>
              </a:spcBef>
            </a:pPr>
            <a:r>
              <a:rPr lang="zh-CN" altLang="en-US" sz="1400" dirty="0" smtClean="0">
                <a:latin typeface="+mn-ea"/>
              </a:rPr>
              <a:t>对组织中其他部分的影响</a:t>
            </a:r>
            <a:endParaRPr lang="en-US" altLang="zh-CN" sz="1400" dirty="0" smtClean="0">
              <a:latin typeface="+mn-ea"/>
            </a:endParaRPr>
          </a:p>
          <a:p>
            <a:pPr marL="0" indent="-270000">
              <a:lnSpc>
                <a:spcPct val="130000"/>
              </a:lnSpc>
              <a:spcBef>
                <a:spcPts val="800"/>
              </a:spcBef>
            </a:pPr>
            <a:r>
              <a:rPr lang="zh-CN" altLang="en-US" sz="1400" b="1" dirty="0" smtClean="0">
                <a:latin typeface="+mn-ea"/>
              </a:rPr>
              <a:t>部门类型</a:t>
            </a:r>
            <a:endParaRPr lang="en-US" altLang="zh-CN" sz="1400" b="1" dirty="0" smtClean="0">
              <a:latin typeface="+mn-ea"/>
            </a:endParaRPr>
          </a:p>
          <a:p>
            <a:pPr marL="630000" lvl="1" indent="-270000">
              <a:lnSpc>
                <a:spcPct val="130000"/>
              </a:lnSpc>
              <a:spcBef>
                <a:spcPts val="200"/>
              </a:spcBef>
            </a:pPr>
            <a:r>
              <a:rPr lang="zh-CN" altLang="en-US" sz="1400" dirty="0" smtClean="0">
                <a:latin typeface="+mn-ea"/>
              </a:rPr>
              <a:t>激励方式：对开发人员和运维人员的激励</a:t>
            </a:r>
            <a:endParaRPr lang="en-US" altLang="zh-CN" sz="1400" dirty="0" smtClean="0">
              <a:latin typeface="+mn-ea"/>
            </a:endParaRPr>
          </a:p>
          <a:p>
            <a:pPr marL="0" indent="-270000">
              <a:lnSpc>
                <a:spcPct val="130000"/>
              </a:lnSpc>
              <a:spcBef>
                <a:spcPts val="800"/>
              </a:spcBef>
            </a:pPr>
            <a:r>
              <a:rPr lang="zh-CN" altLang="en-US" sz="1400" b="1" dirty="0" smtClean="0">
                <a:latin typeface="+mn-ea"/>
              </a:rPr>
              <a:t>筒仓思维方式</a:t>
            </a:r>
            <a:endParaRPr lang="en-US" altLang="zh-CN" sz="1400" b="1" dirty="0" smtClean="0">
              <a:latin typeface="+mn-ea"/>
            </a:endParaRPr>
          </a:p>
          <a:p>
            <a:pPr marL="630000" lvl="1" indent="-270000">
              <a:lnSpc>
                <a:spcPct val="130000"/>
              </a:lnSpc>
              <a:spcBef>
                <a:spcPts val="200"/>
              </a:spcBef>
            </a:pPr>
            <a:r>
              <a:rPr lang="zh-CN" altLang="en-US" sz="1400" dirty="0" smtClean="0">
                <a:latin typeface="+mn-ea"/>
              </a:rPr>
              <a:t>组织中的不同部门的思维</a:t>
            </a:r>
            <a:endParaRPr lang="en-US" altLang="zh-CN" sz="1400" dirty="0" smtClean="0">
              <a:latin typeface="+mn-ea"/>
            </a:endParaRPr>
          </a:p>
          <a:p>
            <a:pPr marL="0" indent="-270000">
              <a:lnSpc>
                <a:spcPct val="130000"/>
              </a:lnSpc>
              <a:spcBef>
                <a:spcPts val="800"/>
              </a:spcBef>
            </a:pPr>
            <a:r>
              <a:rPr lang="zh-CN" altLang="en-US" sz="1400" b="1" dirty="0" smtClean="0">
                <a:latin typeface="+mn-ea"/>
              </a:rPr>
              <a:t>工具支持</a:t>
            </a:r>
            <a:endParaRPr lang="en-US" altLang="zh-CN" sz="1400" b="1" dirty="0" smtClean="0">
              <a:latin typeface="+mn-ea"/>
            </a:endParaRPr>
          </a:p>
          <a:p>
            <a:pPr marL="630000" lvl="1" indent="-270000">
              <a:lnSpc>
                <a:spcPct val="130000"/>
              </a:lnSpc>
              <a:spcBef>
                <a:spcPts val="200"/>
              </a:spcBef>
            </a:pPr>
            <a:r>
              <a:rPr lang="zh-CN" altLang="en-US" sz="1400" dirty="0" smtClean="0">
                <a:latin typeface="+mn-ea"/>
              </a:rPr>
              <a:t>工具需要专业技能以及经验</a:t>
            </a:r>
            <a:endParaRPr lang="en-US" altLang="zh-CN" sz="1400" dirty="0" smtClean="0">
              <a:latin typeface="+mn-ea"/>
            </a:endParaRPr>
          </a:p>
          <a:p>
            <a:pPr marL="630000" lvl="1" indent="-270000">
              <a:lnSpc>
                <a:spcPct val="130000"/>
              </a:lnSpc>
              <a:spcBef>
                <a:spcPts val="200"/>
              </a:spcBef>
            </a:pPr>
            <a:r>
              <a:rPr lang="zh-CN" altLang="en-US" sz="1400" dirty="0" smtClean="0">
                <a:latin typeface="+mn-ea"/>
              </a:rPr>
              <a:t>确保所有的开发团队遵守一套过程</a:t>
            </a:r>
            <a:endParaRPr lang="en-US" altLang="zh-CN" sz="1400" dirty="0" smtClean="0">
              <a:latin typeface="+mn-ea"/>
            </a:endParaRPr>
          </a:p>
          <a:p>
            <a:pPr marL="0" indent="-270000">
              <a:lnSpc>
                <a:spcPct val="130000"/>
              </a:lnSpc>
              <a:spcBef>
                <a:spcPts val="800"/>
              </a:spcBef>
            </a:pPr>
            <a:r>
              <a:rPr lang="zh-CN" altLang="en-US" sz="1400" b="1" dirty="0" smtClean="0">
                <a:latin typeface="+mn-ea"/>
              </a:rPr>
              <a:t>人员问题</a:t>
            </a:r>
            <a:endParaRPr lang="en-US" altLang="zh-CN" sz="1400" b="1" dirty="0" smtClean="0">
              <a:latin typeface="+mn-ea"/>
            </a:endParaRPr>
          </a:p>
          <a:p>
            <a:pPr marL="630000" lvl="1" indent="-270000">
              <a:lnSpc>
                <a:spcPct val="130000"/>
              </a:lnSpc>
              <a:spcBef>
                <a:spcPts val="200"/>
              </a:spcBef>
            </a:pPr>
            <a:r>
              <a:rPr lang="zh-CN" altLang="en-US" sz="1400" dirty="0" smtClean="0">
                <a:latin typeface="+mn-ea"/>
              </a:rPr>
              <a:t>将运维人员的任务转移给开发人员，成本可能会面临增加，要通过自动化等进行缩减</a:t>
            </a:r>
            <a:endParaRPr lang="en-US" altLang="zh-CN" sz="1400" dirty="0" smtClean="0">
              <a:latin typeface="+mn-ea"/>
            </a:endParaRPr>
          </a:p>
          <a:p>
            <a:pPr marL="630000" lvl="1" indent="-270000">
              <a:lnSpc>
                <a:spcPct val="130000"/>
              </a:lnSpc>
              <a:spcBef>
                <a:spcPts val="200"/>
              </a:spcBef>
            </a:pPr>
            <a:r>
              <a:rPr lang="zh-CN" altLang="en-US" sz="1400" dirty="0" smtClean="0">
                <a:latin typeface="+mn-ea"/>
              </a:rPr>
              <a:t>为开发人员增加更多的任务可能会导致开发人员短缺</a:t>
            </a:r>
            <a:endParaRPr lang="en-US" altLang="zh-CN" sz="1400" dirty="0" smtClean="0">
              <a:latin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DevOps</a:t>
            </a:r>
            <a:r>
              <a:rPr kumimoji="1" lang="zh-CN" altLang="en-US" dirty="0" smtClean="0">
                <a:latin typeface="+mj-ea"/>
              </a:rPr>
              <a:t>关键模式与实践</a:t>
            </a:r>
            <a:endParaRPr kumimoji="1" lang="zh-CN" altLang="en-US" dirty="0">
              <a:latin typeface="+mj-ea"/>
            </a:endParaRPr>
          </a:p>
        </p:txBody>
      </p:sp>
      <p:grpSp>
        <p:nvGrpSpPr>
          <p:cNvPr id="3" name="组合 2"/>
          <p:cNvGrpSpPr/>
          <p:nvPr/>
        </p:nvGrpSpPr>
        <p:grpSpPr>
          <a:xfrm>
            <a:off x="684213" y="1376363"/>
            <a:ext cx="7920037" cy="3765900"/>
            <a:chOff x="1007604" y="1520788"/>
            <a:chExt cx="7344816" cy="3492388"/>
          </a:xfrm>
        </p:grpSpPr>
        <p:sp>
          <p:nvSpPr>
            <p:cNvPr id="7" name="圆角矩形 6"/>
            <p:cNvSpPr/>
            <p:nvPr/>
          </p:nvSpPr>
          <p:spPr bwMode="auto">
            <a:xfrm>
              <a:off x="5508104" y="1520788"/>
              <a:ext cx="2808312" cy="1476164"/>
            </a:xfrm>
            <a:prstGeom prst="roundRect">
              <a:avLst/>
            </a:prstGeom>
            <a:noFill/>
            <a:ln w="9525" cap="flat" cmpd="sng" algn="ctr">
              <a:solidFill>
                <a:schemeClr val="tx1">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FrutigerNext LT Regular" pitchFamily="34" charset="0"/>
                  <a:ea typeface="宋体" pitchFamily="2" charset="-122"/>
                </a:rPr>
                <a:t>     </a:t>
              </a: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sp>
          <p:nvSpPr>
            <p:cNvPr id="9" name="圆角矩形 8"/>
            <p:cNvSpPr/>
            <p:nvPr/>
          </p:nvSpPr>
          <p:spPr bwMode="auto">
            <a:xfrm>
              <a:off x="5544108" y="3537012"/>
              <a:ext cx="2808312" cy="1476164"/>
            </a:xfrm>
            <a:prstGeom prst="roundRect">
              <a:avLst/>
            </a:prstGeom>
            <a:noFill/>
            <a:ln w="9525" cap="flat" cmpd="sng" algn="ctr">
              <a:solidFill>
                <a:schemeClr val="tx1">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FrutigerNext LT Regular" pitchFamily="34" charset="0"/>
                  <a:ea typeface="宋体" pitchFamily="2" charset="-122"/>
                </a:rPr>
                <a:t>     </a:t>
              </a: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sp>
          <p:nvSpPr>
            <p:cNvPr id="12" name="圆角矩形 11"/>
            <p:cNvSpPr/>
            <p:nvPr/>
          </p:nvSpPr>
          <p:spPr bwMode="auto">
            <a:xfrm>
              <a:off x="1079612" y="3392996"/>
              <a:ext cx="2808312" cy="1476164"/>
            </a:xfrm>
            <a:prstGeom prst="roundRect">
              <a:avLst/>
            </a:prstGeom>
            <a:noFill/>
            <a:ln w="9525" cap="flat" cmpd="sng" algn="ctr">
              <a:solidFill>
                <a:schemeClr val="tx1">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FrutigerNext LT Regular" pitchFamily="34" charset="0"/>
                  <a:ea typeface="宋体" pitchFamily="2" charset="-122"/>
                </a:rPr>
                <a:t>     </a:t>
              </a: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sp>
          <p:nvSpPr>
            <p:cNvPr id="13" name="圆角矩形 12"/>
            <p:cNvSpPr/>
            <p:nvPr/>
          </p:nvSpPr>
          <p:spPr bwMode="auto">
            <a:xfrm>
              <a:off x="1007604" y="1520788"/>
              <a:ext cx="2808312" cy="1476164"/>
            </a:xfrm>
            <a:prstGeom prst="roundRect">
              <a:avLst/>
            </a:prstGeom>
            <a:noFill/>
            <a:ln w="9525" cap="flat" cmpd="sng" algn="ctr">
              <a:solidFill>
                <a:schemeClr val="tx1">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FrutigerNext LT Regular" pitchFamily="34" charset="0"/>
                  <a:ea typeface="宋体" pitchFamily="2" charset="-122"/>
                </a:rPr>
                <a:t>     </a:t>
              </a: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graphicFrame>
          <p:nvGraphicFramePr>
            <p:cNvPr id="4" name="图表 3"/>
            <p:cNvGraphicFramePr/>
            <p:nvPr>
              <p:extLst>
                <p:ext uri="{D42A27DB-BD31-4B8C-83A1-F6EECF244321}">
                  <p14:modId xmlns:p14="http://schemas.microsoft.com/office/powerpoint/2010/main" val="4249967379"/>
                </p:ext>
              </p:extLst>
            </p:nvPr>
          </p:nvGraphicFramePr>
          <p:xfrm>
            <a:off x="1187624" y="1541561"/>
            <a:ext cx="7056784" cy="3256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6372200" y="1736812"/>
              <a:ext cx="1440160" cy="1175706"/>
            </a:xfrm>
            <a:prstGeom prst="rect">
              <a:avLst/>
            </a:prstGeom>
          </p:spPr>
          <p:txBody>
            <a:bodyPr wrap="square">
              <a:spAutoFit/>
            </a:bodyPr>
            <a:lstStyle/>
            <a:p>
              <a:pPr lvl="0" indent="-180000">
                <a:lnSpc>
                  <a:spcPct val="110000"/>
                </a:lnSpc>
                <a:spcAft>
                  <a:spcPts val="0"/>
                </a:spcAft>
                <a:buClr>
                  <a:schemeClr val="bg1">
                    <a:lumMod val="50000"/>
                  </a:schemeClr>
                </a:buClr>
                <a:buSzPct val="60000"/>
                <a:buFont typeface="Wingdings" pitchFamily="2" charset="2"/>
                <a:buChar char="l"/>
              </a:pPr>
              <a:r>
                <a:rPr lang="en-US" altLang="zh-CN" sz="1600" dirty="0" smtClean="0">
                  <a:latin typeface="+mn-lt"/>
                  <a:ea typeface="+mn-ea"/>
                  <a:cs typeface="Microsoft YaHei" charset="-122"/>
                </a:rPr>
                <a:t>MVP</a:t>
              </a:r>
              <a:endParaRPr lang="zh-CN" altLang="en-US" sz="1600" dirty="0" smtClean="0">
                <a:latin typeface="+mn-lt"/>
                <a:ea typeface="+mn-ea"/>
                <a:cs typeface="Microsoft YaHei" charset="-122"/>
              </a:endParaRPr>
            </a:p>
            <a:p>
              <a:pPr lvl="0" indent="-180000">
                <a:lnSpc>
                  <a:spcPct val="110000"/>
                </a:lnSpc>
                <a:spcAft>
                  <a:spcPts val="0"/>
                </a:spcAft>
                <a:buClr>
                  <a:schemeClr val="bg1">
                    <a:lumMod val="50000"/>
                  </a:schemeClr>
                </a:buClr>
                <a:buSzPct val="60000"/>
                <a:buFont typeface="Wingdings" pitchFamily="2" charset="2"/>
                <a:buChar char="l"/>
              </a:pPr>
              <a:r>
                <a:rPr lang="en-US" altLang="zh-CN" sz="1600" dirty="0" smtClean="0">
                  <a:latin typeface="+mn-lt"/>
                  <a:ea typeface="+mn-ea"/>
                  <a:cs typeface="Microsoft YaHei" charset="-122"/>
                </a:rPr>
                <a:t>CI/CD</a:t>
              </a:r>
              <a:endParaRPr lang="zh-CN" altLang="en-US" sz="1600" dirty="0" smtClean="0">
                <a:latin typeface="+mn-lt"/>
                <a:ea typeface="+mn-ea"/>
                <a:cs typeface="Microsoft YaHei" charset="-122"/>
              </a:endParaRPr>
            </a:p>
            <a:p>
              <a:pPr lvl="0" indent="-180000">
                <a:lnSpc>
                  <a:spcPct val="110000"/>
                </a:lnSpc>
                <a:spcAft>
                  <a:spcPts val="0"/>
                </a:spcAft>
                <a:buClr>
                  <a:schemeClr val="bg1">
                    <a:lumMod val="50000"/>
                  </a:schemeClr>
                </a:buClr>
                <a:buSzPct val="60000"/>
                <a:buFont typeface="Wingdings" pitchFamily="2" charset="2"/>
                <a:buChar char="l"/>
              </a:pPr>
              <a:r>
                <a:rPr lang="en-US" altLang="zh-CN" sz="1600" dirty="0" smtClean="0">
                  <a:latin typeface="+mn-lt"/>
                  <a:ea typeface="+mn-ea"/>
                  <a:cs typeface="Microsoft YaHei" charset="-122"/>
                </a:rPr>
                <a:t>TDD</a:t>
              </a:r>
              <a:endParaRPr lang="zh-CN" altLang="en-US" sz="1600" dirty="0" smtClean="0">
                <a:latin typeface="+mn-lt"/>
                <a:ea typeface="+mn-ea"/>
                <a:cs typeface="Microsoft YaHei" charset="-122"/>
              </a:endParaRPr>
            </a:p>
            <a:p>
              <a:pPr lvl="0" indent="-180000">
                <a:lnSpc>
                  <a:spcPct val="110000"/>
                </a:lnSpc>
                <a:spcAft>
                  <a:spcPts val="0"/>
                </a:spcAft>
                <a:buClr>
                  <a:schemeClr val="bg1">
                    <a:lumMod val="50000"/>
                  </a:schemeClr>
                </a:buClr>
                <a:buSzPct val="60000"/>
                <a:buFont typeface="Wingdings" pitchFamily="2" charset="2"/>
                <a:buChar char="l"/>
              </a:pPr>
              <a:r>
                <a:rPr lang="en-US" altLang="zh-CN" sz="1600" dirty="0" smtClean="0">
                  <a:latin typeface="+mn-lt"/>
                  <a:ea typeface="+mn-ea"/>
                  <a:cs typeface="Microsoft YaHei" charset="-122"/>
                </a:rPr>
                <a:t>……</a:t>
              </a:r>
              <a:endParaRPr lang="zh-CN" altLang="en-US" sz="1600" dirty="0">
                <a:latin typeface="+mn-lt"/>
                <a:ea typeface="+mn-ea"/>
                <a:cs typeface="Microsoft YaHei" charset="-122"/>
              </a:endParaRPr>
            </a:p>
          </p:txBody>
        </p:sp>
        <p:sp>
          <p:nvSpPr>
            <p:cNvPr id="10" name="矩形 9"/>
            <p:cNvSpPr/>
            <p:nvPr/>
          </p:nvSpPr>
          <p:spPr>
            <a:xfrm>
              <a:off x="6372200" y="3825044"/>
              <a:ext cx="1764196" cy="904863"/>
            </a:xfrm>
            <a:prstGeom prst="rect">
              <a:avLst/>
            </a:prstGeom>
          </p:spPr>
          <p:txBody>
            <a:bodyPr wrap="square">
              <a:spAutoFit/>
            </a:bodyPr>
            <a:lstStyle/>
            <a:p>
              <a:pPr lvl="0" indent="-180000">
                <a:lnSpc>
                  <a:spcPct val="110000"/>
                </a:lnSpc>
                <a:buClr>
                  <a:schemeClr val="bg1">
                    <a:lumMod val="50000"/>
                  </a:schemeClr>
                </a:buClr>
                <a:buSzPct val="60000"/>
                <a:buFont typeface="Wingdings" pitchFamily="2" charset="2"/>
                <a:buChar char="l"/>
              </a:pPr>
              <a:r>
                <a:rPr lang="zh-CN" altLang="en-US" sz="1600" dirty="0" smtClean="0">
                  <a:latin typeface="+mn-ea"/>
                  <a:ea typeface="+mn-ea"/>
                  <a:cs typeface="Microsoft YaHei" charset="-122"/>
                </a:rPr>
                <a:t>合作文化</a:t>
              </a:r>
            </a:p>
            <a:p>
              <a:pPr lvl="0" indent="-180000">
                <a:lnSpc>
                  <a:spcPct val="110000"/>
                </a:lnSpc>
                <a:buClr>
                  <a:schemeClr val="bg1">
                    <a:lumMod val="50000"/>
                  </a:schemeClr>
                </a:buClr>
                <a:buSzPct val="60000"/>
                <a:buFont typeface="Wingdings" pitchFamily="2" charset="2"/>
                <a:buChar char="l"/>
              </a:pPr>
              <a:r>
                <a:rPr lang="zh-CN" altLang="en-US" sz="1600" dirty="0" smtClean="0">
                  <a:latin typeface="+mn-ea"/>
                  <a:ea typeface="+mn-ea"/>
                  <a:cs typeface="Microsoft YaHei" charset="-122"/>
                </a:rPr>
                <a:t>持续体验</a:t>
              </a:r>
            </a:p>
            <a:p>
              <a:pPr lvl="0" indent="-180000">
                <a:lnSpc>
                  <a:spcPct val="110000"/>
                </a:lnSpc>
                <a:buClr>
                  <a:schemeClr val="bg1">
                    <a:lumMod val="50000"/>
                  </a:schemeClr>
                </a:buClr>
                <a:buSzPct val="60000"/>
                <a:buFont typeface="Wingdings" pitchFamily="2" charset="2"/>
                <a:buChar char="l"/>
              </a:pPr>
              <a:r>
                <a:rPr lang="en-US" altLang="zh-CN" sz="1600" dirty="0" smtClean="0">
                  <a:latin typeface="+mn-ea"/>
                  <a:ea typeface="+mn-ea"/>
                  <a:cs typeface="Microsoft YaHei" charset="-122"/>
                </a:rPr>
                <a:t>……</a:t>
              </a:r>
              <a:endParaRPr lang="zh-CN" altLang="en-US" sz="1600" dirty="0">
                <a:latin typeface="+mn-ea"/>
                <a:ea typeface="+mn-ea"/>
                <a:cs typeface="Microsoft YaHei" charset="-122"/>
              </a:endParaRPr>
            </a:p>
          </p:txBody>
        </p:sp>
        <p:sp>
          <p:nvSpPr>
            <p:cNvPr id="11" name="矩形 10"/>
            <p:cNvSpPr/>
            <p:nvPr/>
          </p:nvSpPr>
          <p:spPr>
            <a:xfrm>
              <a:off x="1367644" y="3609020"/>
              <a:ext cx="1908212" cy="1175706"/>
            </a:xfrm>
            <a:prstGeom prst="rect">
              <a:avLst/>
            </a:prstGeom>
          </p:spPr>
          <p:txBody>
            <a:bodyPr wrap="square">
              <a:spAutoFit/>
            </a:bodyPr>
            <a:lstStyle/>
            <a:p>
              <a:pPr lvl="0" indent="-180000">
                <a:lnSpc>
                  <a:spcPct val="110000"/>
                </a:lnSpc>
                <a:buClr>
                  <a:schemeClr val="bg1">
                    <a:lumMod val="50000"/>
                  </a:schemeClr>
                </a:buClr>
                <a:buSzPct val="60000"/>
                <a:buFont typeface="Wingdings" pitchFamily="2" charset="2"/>
                <a:buChar char="l"/>
              </a:pPr>
              <a:r>
                <a:rPr lang="zh-CN" altLang="en-US" sz="1600" dirty="0" smtClean="0">
                  <a:latin typeface="+mn-ea"/>
                  <a:ea typeface="+mn-ea"/>
                  <a:cs typeface="Microsoft YaHei" charset="-122"/>
                </a:rPr>
                <a:t>开发者自服务</a:t>
              </a:r>
            </a:p>
            <a:p>
              <a:pPr lvl="0" indent="-180000">
                <a:lnSpc>
                  <a:spcPct val="110000"/>
                </a:lnSpc>
                <a:buClr>
                  <a:schemeClr val="bg1">
                    <a:lumMod val="50000"/>
                  </a:schemeClr>
                </a:buClr>
                <a:buSzPct val="60000"/>
                <a:buFont typeface="Wingdings" pitchFamily="2" charset="2"/>
                <a:buChar char="l"/>
              </a:pPr>
              <a:r>
                <a:rPr lang="zh-CN" altLang="en-US" sz="1600" dirty="0" smtClean="0">
                  <a:latin typeface="+mn-ea"/>
                  <a:ea typeface="+mn-ea"/>
                  <a:cs typeface="Microsoft YaHei" charset="-122"/>
                </a:rPr>
                <a:t>基础设施即代码</a:t>
              </a:r>
            </a:p>
            <a:p>
              <a:pPr lvl="0" indent="-180000">
                <a:lnSpc>
                  <a:spcPct val="110000"/>
                </a:lnSpc>
                <a:buClr>
                  <a:schemeClr val="bg1">
                    <a:lumMod val="50000"/>
                  </a:schemeClr>
                </a:buClr>
                <a:buSzPct val="60000"/>
                <a:buFont typeface="Wingdings" pitchFamily="2" charset="2"/>
                <a:buChar char="l"/>
              </a:pPr>
              <a:r>
                <a:rPr lang="zh-CN" altLang="en-US" sz="1600" dirty="0" smtClean="0">
                  <a:latin typeface="+mn-ea"/>
                  <a:ea typeface="+mn-ea"/>
                  <a:cs typeface="Microsoft YaHei" charset="-122"/>
                </a:rPr>
                <a:t>集成工具链</a:t>
              </a:r>
            </a:p>
            <a:p>
              <a:pPr lvl="0" indent="-180000">
                <a:lnSpc>
                  <a:spcPct val="110000"/>
                </a:lnSpc>
                <a:buClr>
                  <a:schemeClr val="bg1">
                    <a:lumMod val="50000"/>
                  </a:schemeClr>
                </a:buClr>
                <a:buSzPct val="60000"/>
                <a:buFont typeface="Wingdings" pitchFamily="2" charset="2"/>
                <a:buChar char="l"/>
              </a:pPr>
              <a:r>
                <a:rPr lang="en-US" altLang="zh-CN" sz="1600" dirty="0" smtClean="0">
                  <a:latin typeface="+mn-ea"/>
                  <a:ea typeface="+mn-ea"/>
                  <a:cs typeface="Microsoft YaHei" charset="-122"/>
                </a:rPr>
                <a:t>……</a:t>
              </a:r>
              <a:endParaRPr lang="zh-CN" altLang="en-US" sz="1600" dirty="0">
                <a:latin typeface="+mn-ea"/>
                <a:ea typeface="+mn-ea"/>
                <a:cs typeface="Microsoft YaHei" charset="-122"/>
              </a:endParaRPr>
            </a:p>
          </p:txBody>
        </p:sp>
        <p:sp>
          <p:nvSpPr>
            <p:cNvPr id="14" name="矩形 13"/>
            <p:cNvSpPr/>
            <p:nvPr/>
          </p:nvSpPr>
          <p:spPr>
            <a:xfrm>
              <a:off x="1403648" y="1550402"/>
              <a:ext cx="1692188" cy="1446550"/>
            </a:xfrm>
            <a:prstGeom prst="rect">
              <a:avLst/>
            </a:prstGeom>
          </p:spPr>
          <p:txBody>
            <a:bodyPr wrap="square">
              <a:spAutoFit/>
            </a:bodyPr>
            <a:lstStyle/>
            <a:p>
              <a:pPr lvl="0" indent="-180000">
                <a:lnSpc>
                  <a:spcPct val="110000"/>
                </a:lnSpc>
                <a:buClr>
                  <a:schemeClr val="bg1">
                    <a:lumMod val="50000"/>
                  </a:schemeClr>
                </a:buClr>
                <a:buSzPct val="60000"/>
                <a:buFont typeface="Wingdings" pitchFamily="2" charset="2"/>
                <a:buChar char="l"/>
              </a:pPr>
              <a:r>
                <a:rPr lang="zh-CN" altLang="en-US" sz="1600" dirty="0" smtClean="0">
                  <a:latin typeface="+mn-ea"/>
                  <a:ea typeface="+mn-ea"/>
                  <a:cs typeface="Microsoft YaHei" charset="-122"/>
                </a:rPr>
                <a:t>自治团队</a:t>
              </a:r>
            </a:p>
            <a:p>
              <a:pPr lvl="0" indent="-180000">
                <a:lnSpc>
                  <a:spcPct val="110000"/>
                </a:lnSpc>
                <a:buClr>
                  <a:schemeClr val="bg1">
                    <a:lumMod val="50000"/>
                  </a:schemeClr>
                </a:buClr>
                <a:buSzPct val="60000"/>
                <a:buFont typeface="Wingdings" pitchFamily="2" charset="2"/>
                <a:buChar char="l"/>
              </a:pPr>
              <a:r>
                <a:rPr lang="zh-CN" altLang="en-US" sz="1600" dirty="0" smtClean="0">
                  <a:latin typeface="+mn-ea"/>
                  <a:ea typeface="+mn-ea"/>
                  <a:cs typeface="Microsoft YaHei" charset="-122"/>
                </a:rPr>
                <a:t>全栈工程师</a:t>
              </a:r>
            </a:p>
            <a:p>
              <a:pPr lvl="0" indent="-180000">
                <a:lnSpc>
                  <a:spcPct val="110000"/>
                </a:lnSpc>
                <a:buClr>
                  <a:schemeClr val="bg1">
                    <a:lumMod val="50000"/>
                  </a:schemeClr>
                </a:buClr>
                <a:buSzPct val="60000"/>
                <a:buFont typeface="Wingdings" pitchFamily="2" charset="2"/>
                <a:buChar char="l"/>
              </a:pPr>
              <a:r>
                <a:rPr lang="zh-CN" altLang="en-US" sz="1600" dirty="0" smtClean="0">
                  <a:latin typeface="+mn-ea"/>
                  <a:ea typeface="+mn-ea"/>
                  <a:cs typeface="Microsoft YaHei" charset="-122"/>
                </a:rPr>
                <a:t>融合团队</a:t>
              </a:r>
            </a:p>
            <a:p>
              <a:pPr lvl="0" indent="-180000">
                <a:lnSpc>
                  <a:spcPct val="110000"/>
                </a:lnSpc>
                <a:buClr>
                  <a:schemeClr val="bg1">
                    <a:lumMod val="50000"/>
                  </a:schemeClr>
                </a:buClr>
                <a:buSzPct val="60000"/>
                <a:buFont typeface="Wingdings" pitchFamily="2" charset="2"/>
                <a:buChar char="l"/>
              </a:pPr>
              <a:r>
                <a:rPr lang="zh-CN" altLang="en-US" sz="1600" dirty="0" smtClean="0">
                  <a:latin typeface="+mn-ea"/>
                  <a:ea typeface="+mn-ea"/>
                  <a:cs typeface="Microsoft YaHei" charset="-122"/>
                </a:rPr>
                <a:t>服务式管理者</a:t>
              </a:r>
            </a:p>
            <a:p>
              <a:pPr lvl="0" indent="-180000">
                <a:lnSpc>
                  <a:spcPct val="110000"/>
                </a:lnSpc>
                <a:buClr>
                  <a:schemeClr val="bg1">
                    <a:lumMod val="50000"/>
                  </a:schemeClr>
                </a:buClr>
                <a:buSzPct val="60000"/>
                <a:buFont typeface="Wingdings" pitchFamily="2" charset="2"/>
                <a:buChar char="l"/>
              </a:pPr>
              <a:r>
                <a:rPr lang="en-US" altLang="zh-CN" sz="1600" dirty="0" smtClean="0">
                  <a:latin typeface="+mn-ea"/>
                  <a:ea typeface="+mn-ea"/>
                  <a:cs typeface="Microsoft YaHei" charset="-122"/>
                </a:rPr>
                <a:t>……</a:t>
              </a:r>
              <a:endParaRPr lang="zh-CN" altLang="en-US" sz="1600" dirty="0">
                <a:latin typeface="+mn-ea"/>
                <a:ea typeface="+mn-ea"/>
                <a:cs typeface="Microsoft YaHei" charset="-122"/>
              </a:endParaRPr>
            </a:p>
          </p:txBody>
        </p:sp>
      </p:grpSp>
    </p:spTree>
    <p:extLst>
      <p:ext uri="{BB962C8B-B14F-4D97-AF65-F5344CB8AC3E}">
        <p14:creationId xmlns:p14="http://schemas.microsoft.com/office/powerpoint/2010/main" val="10625171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DevOps</a:t>
            </a:r>
            <a:r>
              <a:rPr kumimoji="1" lang="zh-CN" altLang="en-US" dirty="0" smtClean="0">
                <a:latin typeface="+mj-ea"/>
              </a:rPr>
              <a:t>生命周期过程相关工具</a:t>
            </a:r>
            <a:endParaRPr kumimoji="1" lang="zh-CN" altLang="en-US" dirty="0">
              <a:latin typeface="+mj-ea"/>
            </a:endParaRPr>
          </a:p>
        </p:txBody>
      </p:sp>
      <p:sp>
        <p:nvSpPr>
          <p:cNvPr id="6" name="文本占位符 2"/>
          <p:cNvSpPr>
            <a:spLocks noGrp="1"/>
          </p:cNvSpPr>
          <p:nvPr>
            <p:ph type="body" sz="quarter" idx="10"/>
          </p:nvPr>
        </p:nvSpPr>
        <p:spPr/>
        <p:txBody>
          <a:bodyPr wrap="square">
            <a:spAutoFit/>
          </a:bodyPr>
          <a:lstStyle/>
          <a:p>
            <a:pPr>
              <a:lnSpc>
                <a:spcPct val="100000"/>
              </a:lnSpc>
            </a:pPr>
            <a:r>
              <a:rPr lang="en-US" altLang="zh-CN" sz="1200" dirty="0" smtClean="0"/>
              <a:t>Project</a:t>
            </a:r>
            <a:r>
              <a:rPr lang="zh-CN" altLang="en-US" sz="1200" dirty="0" smtClean="0"/>
              <a:t>项目管理    </a:t>
            </a:r>
            <a:endParaRPr lang="en-US" altLang="zh-CN" sz="1200" dirty="0" smtClean="0"/>
          </a:p>
          <a:p>
            <a:pPr>
              <a:lnSpc>
                <a:spcPct val="100000"/>
              </a:lnSpc>
            </a:pPr>
            <a:r>
              <a:rPr lang="en-US" altLang="zh-CN" sz="1200" dirty="0" smtClean="0"/>
              <a:t>SCM</a:t>
            </a:r>
            <a:r>
              <a:rPr lang="zh-CN" altLang="en-US" sz="1200" dirty="0" smtClean="0"/>
              <a:t>源代码配置管理</a:t>
            </a:r>
            <a:endParaRPr lang="en-US" altLang="zh-CN" sz="1200" dirty="0" smtClean="0"/>
          </a:p>
          <a:p>
            <a:pPr>
              <a:lnSpc>
                <a:spcPct val="100000"/>
              </a:lnSpc>
            </a:pPr>
            <a:r>
              <a:rPr lang="en-US" altLang="zh-CN" sz="1200" dirty="0" smtClean="0"/>
              <a:t>CI</a:t>
            </a:r>
            <a:r>
              <a:rPr lang="zh-CN" altLang="en-US" sz="1200" dirty="0" smtClean="0"/>
              <a:t>持续集成</a:t>
            </a:r>
            <a:endParaRPr lang="en-US" altLang="zh-CN" sz="1200" dirty="0" smtClean="0"/>
          </a:p>
        </p:txBody>
      </p:sp>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580" y="2204864"/>
            <a:ext cx="6287740" cy="3383403"/>
          </a:xfrm>
          <a:prstGeom prst="rect">
            <a:avLst/>
          </a:prstGeom>
          <a:ln w="1270">
            <a:solidFill>
              <a:schemeClr val="bg1">
                <a:lumMod val="50000"/>
              </a:schemeClr>
            </a:solidFill>
          </a:ln>
          <a:effectLst/>
        </p:spPr>
      </p:pic>
      <p:sp>
        <p:nvSpPr>
          <p:cNvPr id="5" name="矩形 4"/>
          <p:cNvSpPr/>
          <p:nvPr/>
        </p:nvSpPr>
        <p:spPr>
          <a:xfrm>
            <a:off x="754001" y="5660275"/>
            <a:ext cx="7221759" cy="302390"/>
          </a:xfrm>
          <a:prstGeom prst="rect">
            <a:avLst/>
          </a:prstGeom>
        </p:spPr>
        <p:txBody>
          <a:bodyPr wrap="square">
            <a:spAutoFit/>
          </a:bodyPr>
          <a:lstStyle/>
          <a:p>
            <a:pPr lvl="0">
              <a:lnSpc>
                <a:spcPct val="130000"/>
              </a:lnSpc>
              <a:spcAft>
                <a:spcPts val="600"/>
              </a:spcAft>
              <a:buClr>
                <a:schemeClr val="tx1">
                  <a:lumMod val="50000"/>
                  <a:lumOff val="50000"/>
                </a:schemeClr>
              </a:buClr>
              <a:buSzPct val="70000"/>
            </a:pPr>
            <a:r>
              <a:rPr lang="zh-CN" altLang="en-US" sz="1050" dirty="0" smtClean="0">
                <a:latin typeface="+mn-lt"/>
                <a:ea typeface="+mn-ea"/>
              </a:rPr>
              <a:t>来源：</a:t>
            </a:r>
            <a:r>
              <a:rPr lang="en-US" altLang="zh-CN" sz="1050" dirty="0" err="1" smtClean="0">
                <a:latin typeface="+mn-lt"/>
                <a:ea typeface="+mn-ea"/>
              </a:rPr>
              <a:t>XebiaLabs</a:t>
            </a:r>
            <a:r>
              <a:rPr lang="zh-CN" altLang="en-US" sz="1050" dirty="0" smtClean="0">
                <a:latin typeface="+mn-lt"/>
                <a:ea typeface="+mn-ea"/>
              </a:rPr>
              <a:t>，</a:t>
            </a:r>
            <a:r>
              <a:rPr lang="en-US" altLang="zh-CN" sz="1050" dirty="0" smtClean="0">
                <a:latin typeface="+mn-lt"/>
                <a:ea typeface="+mn-ea"/>
              </a:rPr>
              <a:t>15</a:t>
            </a:r>
            <a:r>
              <a:rPr lang="zh-CN" altLang="en-US" sz="1050" dirty="0" smtClean="0">
                <a:latin typeface="+mn-lt"/>
                <a:ea typeface="+mn-ea"/>
              </a:rPr>
              <a:t>类，</a:t>
            </a:r>
            <a:r>
              <a:rPr lang="en-US" altLang="zh-CN" sz="1050" dirty="0" smtClean="0">
                <a:latin typeface="+mn-lt"/>
                <a:ea typeface="+mn-ea"/>
              </a:rPr>
              <a:t>120</a:t>
            </a:r>
            <a:r>
              <a:rPr lang="zh-CN" altLang="en-US" sz="1050" dirty="0" smtClean="0">
                <a:latin typeface="+mn-lt"/>
                <a:ea typeface="+mn-ea"/>
              </a:rPr>
              <a:t>种工具</a:t>
            </a:r>
            <a:r>
              <a:rPr lang="en-US" altLang="zh-CN" sz="1050" dirty="0" smtClean="0">
                <a:latin typeface="+mn-lt"/>
                <a:ea typeface="+mn-ea"/>
                <a:hlinkClick r:id="rId4"/>
              </a:rPr>
              <a:t>https</a:t>
            </a:r>
            <a:r>
              <a:rPr lang="en-US" altLang="zh-CN" sz="1050" dirty="0">
                <a:latin typeface="+mn-lt"/>
                <a:ea typeface="+mn-ea"/>
                <a:hlinkClick r:id="rId4"/>
              </a:rPr>
              <a:t>://</a:t>
            </a:r>
            <a:r>
              <a:rPr lang="en-US" altLang="zh-CN" sz="1050" dirty="0" smtClean="0">
                <a:latin typeface="+mn-lt"/>
                <a:ea typeface="+mn-ea"/>
                <a:hlinkClick r:id="rId4"/>
              </a:rPr>
              <a:t>xebialabs.com/periodic-table-of-devops-tools</a:t>
            </a:r>
            <a:endParaRPr lang="en-US" altLang="zh-CN" sz="1050" dirty="0" smtClean="0">
              <a:latin typeface="+mn-lt"/>
              <a:ea typeface="+mn-ea"/>
            </a:endParaRPr>
          </a:p>
        </p:txBody>
      </p:sp>
      <p:sp>
        <p:nvSpPr>
          <p:cNvPr id="7" name="文本占位符 2"/>
          <p:cNvSpPr txBox="1">
            <a:spLocks/>
          </p:cNvSpPr>
          <p:nvPr/>
        </p:nvSpPr>
        <p:spPr bwMode="auto">
          <a:xfrm>
            <a:off x="5078341" y="1376772"/>
            <a:ext cx="1689903" cy="745722"/>
          </a:xfrm>
          <a:prstGeom prst="rect">
            <a:avLst/>
          </a:prstGeom>
          <a:noFill/>
          <a:ln w="9525">
            <a:noFill/>
            <a:miter lim="800000"/>
            <a:headEnd/>
            <a:tailEnd/>
          </a:ln>
        </p:spPr>
        <p:txBody>
          <a:bodyPr vert="horz" wrap="square" lIns="80141" tIns="40071" rIns="80141" bIns="40071" numCol="1" anchor="t" anchorCtr="0" compatLnSpc="1">
            <a:prstTxWarp prst="textNoShape">
              <a:avLst/>
            </a:prstTxWarp>
            <a:spAutoFit/>
          </a:bodyPr>
          <a:lstStyle>
            <a:lvl1pPr marL="301625" indent="-301625" algn="l" defTabSz="801688" rtl="0" eaLnBrk="0"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0"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lnSpc>
                <a:spcPct val="100000"/>
              </a:lnSpc>
            </a:pPr>
            <a:r>
              <a:rPr lang="en-US" altLang="zh-CN" sz="1200" kern="0" dirty="0" smtClean="0"/>
              <a:t>Testing</a:t>
            </a:r>
            <a:r>
              <a:rPr lang="zh-CN" altLang="en-US" sz="1200" kern="0" dirty="0" smtClean="0"/>
              <a:t>测试</a:t>
            </a:r>
            <a:endParaRPr lang="en-US" altLang="zh-CN" sz="1200" kern="0" dirty="0" smtClean="0"/>
          </a:p>
          <a:p>
            <a:pPr>
              <a:lnSpc>
                <a:spcPct val="100000"/>
              </a:lnSpc>
            </a:pPr>
            <a:r>
              <a:rPr lang="en-US" altLang="zh-CN" sz="1200" kern="0" dirty="0" smtClean="0"/>
              <a:t>Monitoring</a:t>
            </a:r>
            <a:r>
              <a:rPr lang="zh-CN" altLang="en-US" sz="1200" kern="0" dirty="0" smtClean="0"/>
              <a:t>监控</a:t>
            </a:r>
            <a:endParaRPr lang="en-US" altLang="zh-CN" sz="1200" kern="0" dirty="0" smtClean="0"/>
          </a:p>
          <a:p>
            <a:pPr>
              <a:lnSpc>
                <a:spcPct val="100000"/>
              </a:lnSpc>
            </a:pPr>
            <a:r>
              <a:rPr lang="en-US" altLang="zh-CN" sz="1200" kern="0" dirty="0" smtClean="0"/>
              <a:t>Release</a:t>
            </a:r>
            <a:r>
              <a:rPr lang="zh-CN" altLang="en-US" sz="1200" kern="0" dirty="0" smtClean="0"/>
              <a:t>发布</a:t>
            </a:r>
            <a:endParaRPr lang="en-US" altLang="zh-CN" sz="1200" kern="0" dirty="0" smtClean="0"/>
          </a:p>
        </p:txBody>
      </p:sp>
      <p:sp>
        <p:nvSpPr>
          <p:cNvPr id="8" name="文本占位符 2"/>
          <p:cNvSpPr txBox="1">
            <a:spLocks/>
          </p:cNvSpPr>
          <p:nvPr/>
        </p:nvSpPr>
        <p:spPr bwMode="auto">
          <a:xfrm>
            <a:off x="2803586" y="1387134"/>
            <a:ext cx="2164458" cy="745722"/>
          </a:xfrm>
          <a:prstGeom prst="rect">
            <a:avLst/>
          </a:prstGeom>
          <a:noFill/>
          <a:ln w="9525">
            <a:noFill/>
            <a:miter lim="800000"/>
            <a:headEnd/>
            <a:tailEnd/>
          </a:ln>
        </p:spPr>
        <p:txBody>
          <a:bodyPr vert="horz" wrap="square" lIns="80141" tIns="40071" rIns="80141" bIns="40071" numCol="1" anchor="t" anchorCtr="0" compatLnSpc="1">
            <a:prstTxWarp prst="textNoShape">
              <a:avLst/>
            </a:prstTxWarp>
            <a:spAutoFit/>
          </a:bodyPr>
          <a:lstStyle>
            <a:lvl1pPr marL="301625" indent="-301625" algn="l" defTabSz="801688" rtl="0" eaLnBrk="0"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0"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lnSpc>
                <a:spcPct val="100000"/>
              </a:lnSpc>
            </a:pPr>
            <a:r>
              <a:rPr lang="en-US" altLang="zh-CN" sz="1200" kern="0" dirty="0" smtClean="0"/>
              <a:t>Deployment</a:t>
            </a:r>
            <a:r>
              <a:rPr lang="zh-CN" altLang="en-US" sz="1200" kern="0" dirty="0" smtClean="0"/>
              <a:t>部署</a:t>
            </a:r>
            <a:endParaRPr lang="en-US" altLang="zh-CN" sz="1200" kern="0" dirty="0" smtClean="0"/>
          </a:p>
          <a:p>
            <a:pPr>
              <a:lnSpc>
                <a:spcPct val="100000"/>
              </a:lnSpc>
            </a:pPr>
            <a:r>
              <a:rPr lang="en-US" altLang="zh-CN" sz="1200" kern="0" dirty="0" smtClean="0"/>
              <a:t>Repo </a:t>
            </a:r>
            <a:r>
              <a:rPr lang="en-US" altLang="zh-CN" sz="1200" kern="0" dirty="0" err="1" smtClean="0"/>
              <a:t>Mgmt</a:t>
            </a:r>
            <a:r>
              <a:rPr lang="zh-CN" altLang="en-US" sz="1200" kern="0" dirty="0" smtClean="0"/>
              <a:t>组件库管理</a:t>
            </a:r>
            <a:endParaRPr lang="en-US" altLang="zh-CN" sz="1200" kern="0" dirty="0" smtClean="0"/>
          </a:p>
          <a:p>
            <a:pPr>
              <a:lnSpc>
                <a:spcPct val="100000"/>
              </a:lnSpc>
            </a:pPr>
            <a:r>
              <a:rPr lang="en-US" altLang="zh-CN" sz="1200" kern="0" dirty="0" smtClean="0"/>
              <a:t>Build</a:t>
            </a:r>
            <a:r>
              <a:rPr lang="zh-CN" altLang="en-US" sz="1200" kern="0" dirty="0" smtClean="0"/>
              <a:t>构建</a:t>
            </a:r>
            <a:endParaRPr lang="en-US" altLang="zh-CN" sz="1200" kern="0" dirty="0" smtClean="0"/>
          </a:p>
        </p:txBody>
      </p:sp>
      <p:sp>
        <p:nvSpPr>
          <p:cNvPr id="9" name="文本占位符 2"/>
          <p:cNvSpPr txBox="1">
            <a:spLocks/>
          </p:cNvSpPr>
          <p:nvPr/>
        </p:nvSpPr>
        <p:spPr bwMode="auto">
          <a:xfrm>
            <a:off x="6806533" y="1351130"/>
            <a:ext cx="1689903" cy="745722"/>
          </a:xfrm>
          <a:prstGeom prst="rect">
            <a:avLst/>
          </a:prstGeom>
          <a:noFill/>
          <a:ln w="9525">
            <a:noFill/>
            <a:miter lim="800000"/>
            <a:headEnd/>
            <a:tailEnd/>
          </a:ln>
        </p:spPr>
        <p:txBody>
          <a:bodyPr vert="horz" wrap="square" lIns="80141" tIns="40071" rIns="80141" bIns="40071" numCol="1" anchor="t" anchorCtr="0" compatLnSpc="1">
            <a:prstTxWarp prst="textNoShape">
              <a:avLst/>
            </a:prstTxWarp>
            <a:spAutoFit/>
          </a:bodyPr>
          <a:lstStyle>
            <a:lvl1pPr marL="301625" indent="-301625" algn="l" defTabSz="801688" rtl="0" eaLnBrk="0"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0"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lnSpc>
                <a:spcPct val="100000"/>
              </a:lnSpc>
            </a:pPr>
            <a:r>
              <a:rPr lang="en-US" altLang="zh-CN" sz="1200" kern="0" dirty="0" smtClean="0"/>
              <a:t>Collaboration</a:t>
            </a:r>
            <a:r>
              <a:rPr lang="zh-CN" altLang="en-US" sz="1200" kern="0" dirty="0" smtClean="0"/>
              <a:t>协作</a:t>
            </a:r>
            <a:endParaRPr lang="en-US" altLang="zh-CN" sz="1200" kern="0" dirty="0"/>
          </a:p>
          <a:p>
            <a:pPr>
              <a:lnSpc>
                <a:spcPct val="100000"/>
              </a:lnSpc>
            </a:pPr>
            <a:r>
              <a:rPr lang="en-US" altLang="zh-CN" sz="1200" kern="0" dirty="0" smtClean="0"/>
              <a:t>Cloud</a:t>
            </a:r>
            <a:r>
              <a:rPr lang="zh-CN" altLang="en-US" sz="1200" kern="0" dirty="0" smtClean="0"/>
              <a:t>云计算</a:t>
            </a:r>
            <a:endParaRPr lang="en-US" altLang="zh-CN" sz="1200" kern="0" dirty="0" smtClean="0"/>
          </a:p>
          <a:p>
            <a:pPr>
              <a:lnSpc>
                <a:spcPct val="100000"/>
              </a:lnSpc>
            </a:pPr>
            <a:r>
              <a:rPr lang="en-US" altLang="zh-CN" sz="1200" kern="0" dirty="0"/>
              <a:t>……</a:t>
            </a:r>
            <a:endParaRPr lang="en-US" altLang="zh-CN" sz="1200" kern="0" dirty="0" smtClean="0"/>
          </a:p>
        </p:txBody>
      </p:sp>
    </p:spTree>
    <p:extLst>
      <p:ext uri="{BB962C8B-B14F-4D97-AF65-F5344CB8AC3E}">
        <p14:creationId xmlns:p14="http://schemas.microsoft.com/office/powerpoint/2010/main" val="18253933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学完本课程后，您将能够：</a:t>
            </a:r>
          </a:p>
          <a:p>
            <a:pPr lvl="1"/>
            <a:r>
              <a:rPr lang="zh-CN" altLang="en-US" dirty="0" smtClean="0"/>
              <a:t>了解软件工程方法发展</a:t>
            </a:r>
            <a:endParaRPr lang="en-US" altLang="zh-CN" dirty="0" smtClean="0"/>
          </a:p>
          <a:p>
            <a:pPr lvl="1"/>
            <a:r>
              <a:rPr lang="zh-CN" altLang="en-US" dirty="0" smtClean="0"/>
              <a:t>了解软件研发趋势</a:t>
            </a:r>
            <a:endParaRPr lang="en-US" altLang="zh-CN" dirty="0" smtClean="0"/>
          </a:p>
          <a:p>
            <a:pPr lvl="1"/>
            <a:r>
              <a:rPr lang="zh-CN" altLang="en-US" dirty="0" smtClean="0"/>
              <a:t>掌握</a:t>
            </a:r>
            <a:r>
              <a:rPr lang="en-US" altLang="zh-CN" dirty="0" err="1" smtClean="0"/>
              <a:t>DevOps</a:t>
            </a:r>
            <a:r>
              <a:rPr lang="zh-CN" altLang="en-US" dirty="0" smtClean="0"/>
              <a:t>研发模式</a:t>
            </a:r>
            <a:endParaRPr lang="en-US" altLang="zh-CN"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16877" y="2347662"/>
            <a:ext cx="2398401" cy="2197461"/>
            <a:chOff x="1716877" y="2498835"/>
            <a:chExt cx="2398401" cy="1961439"/>
          </a:xfrm>
        </p:grpSpPr>
        <p:sp>
          <p:nvSpPr>
            <p:cNvPr id="7" name="Oval 50"/>
            <p:cNvSpPr/>
            <p:nvPr/>
          </p:nvSpPr>
          <p:spPr>
            <a:xfrm>
              <a:off x="2261622" y="2498835"/>
              <a:ext cx="1343478" cy="1139286"/>
            </a:xfrm>
            <a:prstGeom prst="ellipse">
              <a:avLst/>
            </a:prstGeom>
            <a:solidFill>
              <a:srgbClr val="E7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559899">
                <a:buClr>
                  <a:srgbClr val="CC9900"/>
                </a:buClr>
                <a:buSzPct val="60000"/>
              </a:pPr>
              <a:endParaRPr lang="en-US" altLang="en-US" sz="900" b="1">
                <a:solidFill>
                  <a:schemeClr val="tx1"/>
                </a:solidFill>
                <a:sym typeface="Arial"/>
              </a:endParaRPr>
            </a:p>
          </p:txBody>
        </p:sp>
        <p:sp>
          <p:nvSpPr>
            <p:cNvPr id="13" name="Oval 50"/>
            <p:cNvSpPr/>
            <p:nvPr/>
          </p:nvSpPr>
          <p:spPr>
            <a:xfrm>
              <a:off x="1716877" y="3314397"/>
              <a:ext cx="1343478" cy="1139286"/>
            </a:xfrm>
            <a:prstGeom prst="ellipse">
              <a:avLst/>
            </a:prstGeom>
            <a:solidFill>
              <a:srgbClr val="D7D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559899">
                <a:buClr>
                  <a:srgbClr val="CC9900"/>
                </a:buClr>
                <a:buSzPct val="60000"/>
              </a:pPr>
              <a:endParaRPr lang="en-US" altLang="en-US" sz="900" b="1">
                <a:solidFill>
                  <a:schemeClr val="tx1"/>
                </a:solidFill>
                <a:sym typeface="Arial"/>
              </a:endParaRPr>
            </a:p>
          </p:txBody>
        </p:sp>
        <p:sp>
          <p:nvSpPr>
            <p:cNvPr id="15" name="矩形 14"/>
            <p:cNvSpPr/>
            <p:nvPr/>
          </p:nvSpPr>
          <p:spPr>
            <a:xfrm>
              <a:off x="2470553" y="2711626"/>
              <a:ext cx="850098" cy="582405"/>
            </a:xfrm>
            <a:prstGeom prst="rect">
              <a:avLst/>
            </a:prstGeom>
          </p:spPr>
          <p:txBody>
            <a:bodyPr wrap="square" anchor="ctr">
              <a:spAutoFit/>
            </a:bodyPr>
            <a:lstStyle/>
            <a:p>
              <a:pPr algn="ctr">
                <a:lnSpc>
                  <a:spcPct val="130000"/>
                </a:lnSpc>
                <a:buNone/>
              </a:pPr>
              <a:r>
                <a:rPr lang="zh-CN" altLang="en-US" sz="1400" dirty="0">
                  <a:solidFill>
                    <a:schemeClr val="tx1"/>
                  </a:solidFill>
                  <a:latin typeface="+mn-lt"/>
                  <a:ea typeface="+mn-ea"/>
                </a:rPr>
                <a:t>华</a:t>
              </a:r>
              <a:r>
                <a:rPr lang="zh-CN" altLang="en-US" sz="1400" dirty="0" smtClean="0">
                  <a:solidFill>
                    <a:schemeClr val="tx1"/>
                  </a:solidFill>
                  <a:latin typeface="+mn-lt"/>
                  <a:ea typeface="+mn-ea"/>
                </a:rPr>
                <a:t>为研发实践</a:t>
              </a:r>
              <a:endParaRPr lang="zh-CN" altLang="en-US" sz="1400" dirty="0">
                <a:solidFill>
                  <a:schemeClr val="tx1"/>
                </a:solidFill>
                <a:latin typeface="+mn-lt"/>
                <a:ea typeface="+mn-ea"/>
              </a:endParaRPr>
            </a:p>
          </p:txBody>
        </p:sp>
        <p:sp>
          <p:nvSpPr>
            <p:cNvPr id="16" name="矩形 15"/>
            <p:cNvSpPr/>
            <p:nvPr/>
          </p:nvSpPr>
          <p:spPr>
            <a:xfrm>
              <a:off x="1943708" y="3592837"/>
              <a:ext cx="850098" cy="582405"/>
            </a:xfrm>
            <a:prstGeom prst="rect">
              <a:avLst/>
            </a:prstGeom>
          </p:spPr>
          <p:txBody>
            <a:bodyPr wrap="square" anchor="ctr">
              <a:spAutoFit/>
            </a:bodyPr>
            <a:lstStyle/>
            <a:p>
              <a:pPr algn="ctr">
                <a:lnSpc>
                  <a:spcPct val="130000"/>
                </a:lnSpc>
                <a:buNone/>
              </a:pPr>
              <a:r>
                <a:rPr lang="zh-CN" altLang="en-US" sz="1400" dirty="0" smtClean="0">
                  <a:solidFill>
                    <a:schemeClr val="tx1"/>
                  </a:solidFill>
                  <a:latin typeface="+mn-lt"/>
                  <a:ea typeface="+mn-ea"/>
                </a:rPr>
                <a:t>前沿研发理念</a:t>
              </a:r>
              <a:endParaRPr lang="zh-CN" altLang="en-US" sz="1400" dirty="0">
                <a:solidFill>
                  <a:schemeClr val="tx1"/>
                </a:solidFill>
                <a:latin typeface="+mn-lt"/>
                <a:ea typeface="+mn-ea"/>
              </a:endParaRPr>
            </a:p>
          </p:txBody>
        </p:sp>
        <p:sp>
          <p:nvSpPr>
            <p:cNvPr id="10" name="Oval 50"/>
            <p:cNvSpPr/>
            <p:nvPr/>
          </p:nvSpPr>
          <p:spPr>
            <a:xfrm>
              <a:off x="2771800" y="3320988"/>
              <a:ext cx="1343478" cy="11392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559899">
                <a:buClr>
                  <a:srgbClr val="CC9900"/>
                </a:buClr>
                <a:buSzPct val="60000"/>
              </a:pPr>
              <a:endParaRPr lang="en-US" altLang="en-US" sz="900" b="1">
                <a:solidFill>
                  <a:schemeClr val="tx1"/>
                </a:solidFill>
                <a:sym typeface="Arial"/>
              </a:endParaRPr>
            </a:p>
          </p:txBody>
        </p:sp>
        <p:sp>
          <p:nvSpPr>
            <p:cNvPr id="17" name="矩形 16"/>
            <p:cNvSpPr/>
            <p:nvPr/>
          </p:nvSpPr>
          <p:spPr>
            <a:xfrm>
              <a:off x="3039972" y="3608056"/>
              <a:ext cx="850098" cy="582405"/>
            </a:xfrm>
            <a:prstGeom prst="rect">
              <a:avLst/>
            </a:prstGeom>
          </p:spPr>
          <p:txBody>
            <a:bodyPr wrap="square" anchor="ctr">
              <a:spAutoFit/>
            </a:bodyPr>
            <a:lstStyle/>
            <a:p>
              <a:pPr algn="ctr">
                <a:lnSpc>
                  <a:spcPct val="130000"/>
                </a:lnSpc>
                <a:buNone/>
              </a:pPr>
              <a:r>
                <a:rPr lang="zh-CN" altLang="en-US" sz="1400" dirty="0" smtClean="0">
                  <a:solidFill>
                    <a:schemeClr val="tx1"/>
                  </a:solidFill>
                  <a:latin typeface="+mn-lt"/>
                  <a:ea typeface="+mn-ea"/>
                </a:rPr>
                <a:t>先进研发工具</a:t>
              </a:r>
              <a:endParaRPr lang="zh-CN" altLang="en-US" sz="1400" dirty="0">
                <a:solidFill>
                  <a:schemeClr val="tx1"/>
                </a:solidFill>
                <a:latin typeface="+mn-lt"/>
                <a:ea typeface="+mn-ea"/>
              </a:endParaRPr>
            </a:p>
          </p:txBody>
        </p:sp>
      </p:grpSp>
      <p:sp>
        <p:nvSpPr>
          <p:cNvPr id="178" name="文本占位符 177"/>
          <p:cNvSpPr>
            <a:spLocks noGrp="1"/>
          </p:cNvSpPr>
          <p:nvPr>
            <p:ph type="body" sz="quarter" idx="10"/>
          </p:nvPr>
        </p:nvSpPr>
        <p:spPr/>
        <p:txBody>
          <a:bodyPr/>
          <a:lstStyle/>
          <a:p>
            <a:pPr marL="0" lvl="0" indent="0">
              <a:buNone/>
            </a:pPr>
            <a:r>
              <a:rPr lang="zh-CN" altLang="en-US" sz="1600" dirty="0"/>
              <a:t>软件开发云（DevCloud ）是集华为研发实践、前沿研发理念、先进研发工具为一体的研发云平台；面向开发者提供研发工具服务，让软件开发简单高效</a:t>
            </a:r>
            <a:endParaRPr lang="en-US" altLang="zh-CN" sz="1600" dirty="0"/>
          </a:p>
          <a:p>
            <a:endParaRPr lang="zh-CN" altLang="en-US" sz="2000" dirty="0"/>
          </a:p>
        </p:txBody>
      </p:sp>
      <p:sp>
        <p:nvSpPr>
          <p:cNvPr id="4" name="圆角矩形 3"/>
          <p:cNvSpPr/>
          <p:nvPr/>
        </p:nvSpPr>
        <p:spPr>
          <a:xfrm>
            <a:off x="5271310" y="2661722"/>
            <a:ext cx="2583674" cy="428894"/>
          </a:xfrm>
          <a:prstGeom prst="roundRect">
            <a:avLst>
              <a:gd name="adj" fmla="val 8174"/>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sp>
        <p:nvSpPr>
          <p:cNvPr id="23" name="矩形 22"/>
          <p:cNvSpPr/>
          <p:nvPr/>
        </p:nvSpPr>
        <p:spPr>
          <a:xfrm>
            <a:off x="6033279" y="2763105"/>
            <a:ext cx="1059733" cy="307777"/>
          </a:xfrm>
          <a:prstGeom prst="rect">
            <a:avLst/>
          </a:prstGeom>
        </p:spPr>
        <p:txBody>
          <a:bodyPr wrap="square">
            <a:spAutoFit/>
          </a:bodyPr>
          <a:lstStyle/>
          <a:p>
            <a:pPr algn="ctr" defTabSz="914118">
              <a:defRPr/>
            </a:pPr>
            <a:r>
              <a:rPr lang="en-US" altLang="zh-CN" sz="1400" kern="0" dirty="0" smtClean="0">
                <a:latin typeface="+mn-lt"/>
                <a:ea typeface="+mn-ea"/>
                <a:cs typeface="Segoe UI" pitchFamily="34" charset="0"/>
              </a:rPr>
              <a:t>Web</a:t>
            </a:r>
            <a:r>
              <a:rPr lang="zh-CN" altLang="en-US" sz="1400" kern="0" dirty="0" smtClean="0">
                <a:latin typeface="+mn-lt"/>
                <a:ea typeface="+mn-ea"/>
                <a:cs typeface="Segoe UI" pitchFamily="34" charset="0"/>
              </a:rPr>
              <a:t>开发</a:t>
            </a:r>
            <a:endParaRPr lang="en-US" altLang="zh-CN" sz="1400" kern="0" dirty="0">
              <a:latin typeface="+mn-lt"/>
              <a:ea typeface="+mn-ea"/>
              <a:cs typeface="Segoe UI" pitchFamily="34" charset="0"/>
            </a:endParaRPr>
          </a:p>
        </p:txBody>
      </p:sp>
      <p:sp>
        <p:nvSpPr>
          <p:cNvPr id="24" name="圆角矩形 23"/>
          <p:cNvSpPr/>
          <p:nvPr/>
        </p:nvSpPr>
        <p:spPr>
          <a:xfrm>
            <a:off x="5267656" y="3237764"/>
            <a:ext cx="2583674" cy="428894"/>
          </a:xfrm>
          <a:prstGeom prst="roundRect">
            <a:avLst>
              <a:gd name="adj" fmla="val 8174"/>
            </a:avLst>
          </a:prstGeom>
          <a:solidFill>
            <a:srgbClr val="E7C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sp>
        <p:nvSpPr>
          <p:cNvPr id="25" name="矩形 24"/>
          <p:cNvSpPr/>
          <p:nvPr/>
        </p:nvSpPr>
        <p:spPr>
          <a:xfrm>
            <a:off x="5906627" y="3265568"/>
            <a:ext cx="1366192" cy="372410"/>
          </a:xfrm>
          <a:prstGeom prst="rect">
            <a:avLst/>
          </a:prstGeom>
        </p:spPr>
        <p:txBody>
          <a:bodyPr wrap="square">
            <a:spAutoFit/>
          </a:bodyPr>
          <a:lstStyle/>
          <a:p>
            <a:pPr algn="ctr" defTabSz="914118">
              <a:lnSpc>
                <a:spcPct val="130000"/>
              </a:lnSpc>
              <a:defRPr/>
            </a:pPr>
            <a:r>
              <a:rPr lang="zh-CN" altLang="en-US" sz="1400" kern="0" dirty="0">
                <a:latin typeface="+mn-lt"/>
                <a:ea typeface="+mn-ea"/>
                <a:cs typeface="Segoe UI" pitchFamily="34" charset="0"/>
              </a:rPr>
              <a:t>微</a:t>
            </a:r>
            <a:r>
              <a:rPr lang="zh-CN" altLang="en-US" sz="1400" kern="0" dirty="0" smtClean="0">
                <a:latin typeface="+mn-lt"/>
                <a:ea typeface="+mn-ea"/>
                <a:cs typeface="Segoe UI" pitchFamily="34" charset="0"/>
              </a:rPr>
              <a:t>服务开发</a:t>
            </a:r>
            <a:endParaRPr lang="zh-CN" altLang="en-US" sz="1400" kern="0" dirty="0">
              <a:latin typeface="+mn-lt"/>
              <a:ea typeface="+mn-ea"/>
              <a:cs typeface="Segoe UI" pitchFamily="34" charset="0"/>
            </a:endParaRPr>
          </a:p>
        </p:txBody>
      </p:sp>
      <p:sp>
        <p:nvSpPr>
          <p:cNvPr id="26" name="圆角矩形 25"/>
          <p:cNvSpPr/>
          <p:nvPr/>
        </p:nvSpPr>
        <p:spPr>
          <a:xfrm>
            <a:off x="5274559" y="3813446"/>
            <a:ext cx="2583674" cy="428894"/>
          </a:xfrm>
          <a:prstGeom prst="roundRect">
            <a:avLst>
              <a:gd name="adj" fmla="val 8174"/>
            </a:avLst>
          </a:prstGeom>
          <a:solidFill>
            <a:srgbClr val="AAA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sp>
        <p:nvSpPr>
          <p:cNvPr id="27" name="矩形 26"/>
          <p:cNvSpPr/>
          <p:nvPr/>
        </p:nvSpPr>
        <p:spPr>
          <a:xfrm>
            <a:off x="5906627" y="3824580"/>
            <a:ext cx="1553532" cy="372410"/>
          </a:xfrm>
          <a:prstGeom prst="rect">
            <a:avLst/>
          </a:prstGeom>
        </p:spPr>
        <p:txBody>
          <a:bodyPr wrap="square">
            <a:spAutoFit/>
          </a:bodyPr>
          <a:lstStyle/>
          <a:p>
            <a:pPr algn="ctr" defTabSz="914118">
              <a:lnSpc>
                <a:spcPct val="130000"/>
              </a:lnSpc>
              <a:defRPr/>
            </a:pPr>
            <a:r>
              <a:rPr lang="zh-CN" altLang="en-US" sz="1400" kern="0" dirty="0">
                <a:latin typeface="+mn-lt"/>
                <a:ea typeface="+mn-ea"/>
                <a:cs typeface="Segoe UI" pitchFamily="34" charset="0"/>
              </a:rPr>
              <a:t>移动应用开发</a:t>
            </a:r>
          </a:p>
        </p:txBody>
      </p:sp>
      <p:sp>
        <p:nvSpPr>
          <p:cNvPr id="28" name="标题 1"/>
          <p:cNvSpPr txBox="1">
            <a:spLocks/>
          </p:cNvSpPr>
          <p:nvPr/>
        </p:nvSpPr>
        <p:spPr bwMode="auto">
          <a:xfrm>
            <a:off x="3576263" y="5476914"/>
            <a:ext cx="615553" cy="184666"/>
          </a:xfrm>
          <a:prstGeom prst="rect">
            <a:avLst/>
          </a:prstGeom>
          <a:noFill/>
          <a:ln w="9525">
            <a:noFill/>
            <a:miter lim="800000"/>
            <a:headEnd/>
            <a:tailEnd/>
          </a:ln>
        </p:spPr>
        <p:txBody>
          <a:bodyPr wrap="none" lIns="0" tIns="0" rIns="0" bIns="0" anchor="ctr">
            <a:spAutoFit/>
          </a:bodyPr>
          <a:lstStyle/>
          <a:p>
            <a:pPr eaLnBrk="0" hangingPunct="0">
              <a:buNone/>
            </a:pPr>
            <a:r>
              <a:rPr lang="zh-CN" altLang="en-US" sz="1200" dirty="0" smtClean="0">
                <a:solidFill>
                  <a:schemeClr val="tx1"/>
                </a:solidFill>
                <a:latin typeface="+mn-lt"/>
                <a:ea typeface="+mn-ea"/>
                <a:cs typeface="Arial" pitchFamily="34" charset="0"/>
              </a:rPr>
              <a:t>代码检查</a:t>
            </a:r>
            <a:endParaRPr lang="zh-CN" altLang="en-US" sz="1200" dirty="0">
              <a:solidFill>
                <a:schemeClr val="tx1"/>
              </a:solidFill>
              <a:latin typeface="+mn-lt"/>
              <a:ea typeface="+mn-ea"/>
              <a:cs typeface="Arial" pitchFamily="34" charset="0"/>
            </a:endParaRPr>
          </a:p>
        </p:txBody>
      </p:sp>
      <p:sp>
        <p:nvSpPr>
          <p:cNvPr id="29" name="标题 1"/>
          <p:cNvSpPr txBox="1">
            <a:spLocks/>
          </p:cNvSpPr>
          <p:nvPr/>
        </p:nvSpPr>
        <p:spPr bwMode="auto">
          <a:xfrm>
            <a:off x="4373665" y="5476914"/>
            <a:ext cx="615553" cy="184666"/>
          </a:xfrm>
          <a:prstGeom prst="rect">
            <a:avLst/>
          </a:prstGeom>
          <a:noFill/>
          <a:ln w="9525">
            <a:noFill/>
            <a:miter lim="800000"/>
            <a:headEnd/>
            <a:tailEnd/>
          </a:ln>
        </p:spPr>
        <p:txBody>
          <a:bodyPr wrap="none" lIns="0" tIns="0" rIns="0" bIns="0" anchor="ctr">
            <a:spAutoFit/>
          </a:bodyPr>
          <a:lstStyle/>
          <a:p>
            <a:pPr eaLnBrk="0" hangingPunct="0">
              <a:buNone/>
            </a:pPr>
            <a:r>
              <a:rPr lang="zh-CN" altLang="en-US" sz="1200" dirty="0" smtClean="0">
                <a:solidFill>
                  <a:schemeClr val="tx1"/>
                </a:solidFill>
                <a:latin typeface="+mn-lt"/>
                <a:ea typeface="+mn-ea"/>
                <a:cs typeface="Arial" pitchFamily="34" charset="0"/>
              </a:rPr>
              <a:t>编译构建</a:t>
            </a:r>
            <a:endParaRPr lang="zh-CN" altLang="en-US" sz="1200" dirty="0">
              <a:solidFill>
                <a:schemeClr val="tx1"/>
              </a:solidFill>
              <a:latin typeface="+mn-lt"/>
              <a:ea typeface="+mn-ea"/>
              <a:cs typeface="Arial" pitchFamily="34" charset="0"/>
            </a:endParaRPr>
          </a:p>
        </p:txBody>
      </p:sp>
      <p:sp>
        <p:nvSpPr>
          <p:cNvPr id="30" name="标题 1"/>
          <p:cNvSpPr txBox="1">
            <a:spLocks/>
          </p:cNvSpPr>
          <p:nvPr/>
        </p:nvSpPr>
        <p:spPr bwMode="auto">
          <a:xfrm>
            <a:off x="7663240" y="5476914"/>
            <a:ext cx="610245" cy="184666"/>
          </a:xfrm>
          <a:prstGeom prst="rect">
            <a:avLst/>
          </a:prstGeom>
          <a:noFill/>
          <a:ln w="9525">
            <a:noFill/>
            <a:miter lim="800000"/>
            <a:headEnd/>
            <a:tailEnd/>
          </a:ln>
        </p:spPr>
        <p:txBody>
          <a:bodyPr wrap="square" lIns="0" tIns="0" rIns="0" bIns="0" anchor="ctr">
            <a:spAutoFit/>
          </a:bodyPr>
          <a:lstStyle/>
          <a:p>
            <a:pPr eaLnBrk="0" hangingPunct="0">
              <a:buNone/>
            </a:pPr>
            <a:r>
              <a:rPr lang="zh-CN" altLang="en-US" sz="1200" dirty="0" smtClean="0">
                <a:solidFill>
                  <a:schemeClr val="tx1"/>
                </a:solidFill>
                <a:latin typeface="+mn-lt"/>
                <a:ea typeface="+mn-ea"/>
                <a:cs typeface="Arial" pitchFamily="34" charset="0"/>
              </a:rPr>
              <a:t>流水线</a:t>
            </a:r>
            <a:endParaRPr lang="zh-CN" altLang="en-US" sz="1200" dirty="0">
              <a:solidFill>
                <a:schemeClr val="tx1"/>
              </a:solidFill>
              <a:latin typeface="+mn-lt"/>
              <a:ea typeface="+mn-ea"/>
              <a:cs typeface="Arial" pitchFamily="34" charset="0"/>
            </a:endParaRPr>
          </a:p>
        </p:txBody>
      </p:sp>
      <p:sp>
        <p:nvSpPr>
          <p:cNvPr id="31" name="标题 1"/>
          <p:cNvSpPr txBox="1">
            <a:spLocks/>
          </p:cNvSpPr>
          <p:nvPr/>
        </p:nvSpPr>
        <p:spPr bwMode="auto">
          <a:xfrm>
            <a:off x="5377820" y="5476914"/>
            <a:ext cx="307777" cy="184666"/>
          </a:xfrm>
          <a:prstGeom prst="rect">
            <a:avLst/>
          </a:prstGeom>
          <a:noFill/>
          <a:ln w="9525">
            <a:noFill/>
            <a:miter lim="800000"/>
            <a:headEnd/>
            <a:tailEnd/>
          </a:ln>
        </p:spPr>
        <p:txBody>
          <a:bodyPr wrap="none" lIns="0" tIns="0" rIns="0" bIns="0" anchor="ctr">
            <a:spAutoFit/>
          </a:bodyPr>
          <a:lstStyle/>
          <a:p>
            <a:pPr eaLnBrk="0" hangingPunct="0">
              <a:buNone/>
            </a:pPr>
            <a:r>
              <a:rPr lang="zh-CN" altLang="en-US" sz="1200" dirty="0" smtClean="0">
                <a:solidFill>
                  <a:schemeClr val="tx1"/>
                </a:solidFill>
                <a:latin typeface="+mn-lt"/>
                <a:ea typeface="+mn-ea"/>
                <a:cs typeface="Arial" pitchFamily="34" charset="0"/>
              </a:rPr>
              <a:t>测试</a:t>
            </a:r>
            <a:endParaRPr lang="zh-CN" altLang="en-US" sz="1200" dirty="0">
              <a:solidFill>
                <a:schemeClr val="tx1"/>
              </a:solidFill>
              <a:latin typeface="+mn-lt"/>
              <a:ea typeface="+mn-ea"/>
              <a:cs typeface="Arial" pitchFamily="34" charset="0"/>
            </a:endParaRPr>
          </a:p>
        </p:txBody>
      </p:sp>
      <p:sp>
        <p:nvSpPr>
          <p:cNvPr id="32" name="标题 1"/>
          <p:cNvSpPr txBox="1">
            <a:spLocks/>
          </p:cNvSpPr>
          <p:nvPr/>
        </p:nvSpPr>
        <p:spPr bwMode="auto">
          <a:xfrm>
            <a:off x="2778860" y="5476914"/>
            <a:ext cx="615553" cy="184666"/>
          </a:xfrm>
          <a:prstGeom prst="rect">
            <a:avLst/>
          </a:prstGeom>
          <a:noFill/>
          <a:ln w="9525">
            <a:noFill/>
            <a:miter lim="800000"/>
            <a:headEnd/>
            <a:tailEnd/>
          </a:ln>
        </p:spPr>
        <p:txBody>
          <a:bodyPr wrap="none" lIns="0" tIns="0" rIns="0" bIns="0" anchor="ctr">
            <a:spAutoFit/>
          </a:bodyPr>
          <a:lstStyle/>
          <a:p>
            <a:pPr eaLnBrk="0" hangingPunct="0">
              <a:buNone/>
            </a:pPr>
            <a:r>
              <a:rPr lang="zh-CN" altLang="en-US" sz="1200" dirty="0" smtClean="0">
                <a:solidFill>
                  <a:schemeClr val="tx1"/>
                </a:solidFill>
                <a:latin typeface="+mn-lt"/>
                <a:ea typeface="+mn-ea"/>
                <a:cs typeface="Arial" pitchFamily="34" charset="0"/>
              </a:rPr>
              <a:t>配置管理</a:t>
            </a:r>
            <a:endParaRPr lang="zh-CN" altLang="en-US" sz="1200" dirty="0">
              <a:solidFill>
                <a:schemeClr val="tx1"/>
              </a:solidFill>
              <a:latin typeface="+mn-lt"/>
              <a:ea typeface="+mn-ea"/>
              <a:cs typeface="Arial" pitchFamily="34" charset="0"/>
            </a:endParaRPr>
          </a:p>
        </p:txBody>
      </p:sp>
      <p:sp>
        <p:nvSpPr>
          <p:cNvPr id="33" name="标题 1"/>
          <p:cNvSpPr txBox="1">
            <a:spLocks/>
          </p:cNvSpPr>
          <p:nvPr/>
        </p:nvSpPr>
        <p:spPr bwMode="auto">
          <a:xfrm>
            <a:off x="6119195" y="5476914"/>
            <a:ext cx="468768" cy="184666"/>
          </a:xfrm>
          <a:prstGeom prst="rect">
            <a:avLst/>
          </a:prstGeom>
          <a:noFill/>
          <a:ln w="9525">
            <a:noFill/>
            <a:miter lim="800000"/>
            <a:headEnd/>
            <a:tailEnd/>
          </a:ln>
        </p:spPr>
        <p:txBody>
          <a:bodyPr wrap="square" lIns="0" tIns="0" rIns="0" bIns="0" anchor="ctr">
            <a:spAutoFit/>
          </a:bodyPr>
          <a:lstStyle/>
          <a:p>
            <a:pPr algn="ctr" eaLnBrk="0" hangingPunct="0"/>
            <a:r>
              <a:rPr lang="zh-CN" altLang="en-US" sz="1200" dirty="0" smtClean="0">
                <a:solidFill>
                  <a:schemeClr val="tx1"/>
                </a:solidFill>
                <a:latin typeface="+mn-lt"/>
                <a:ea typeface="+mn-ea"/>
                <a:cs typeface="Arial" pitchFamily="34" charset="0"/>
              </a:rPr>
              <a:t>部署</a:t>
            </a:r>
            <a:endParaRPr lang="zh-CN" altLang="en-US" sz="1200" dirty="0">
              <a:solidFill>
                <a:schemeClr val="tx1"/>
              </a:solidFill>
              <a:latin typeface="+mn-lt"/>
              <a:ea typeface="+mn-ea"/>
              <a:cs typeface="Arial" pitchFamily="34" charset="0"/>
            </a:endParaRPr>
          </a:p>
        </p:txBody>
      </p:sp>
      <p:sp>
        <p:nvSpPr>
          <p:cNvPr id="34" name="标题 1"/>
          <p:cNvSpPr txBox="1">
            <a:spLocks/>
          </p:cNvSpPr>
          <p:nvPr/>
        </p:nvSpPr>
        <p:spPr bwMode="auto">
          <a:xfrm>
            <a:off x="1981458" y="5476914"/>
            <a:ext cx="615553" cy="184666"/>
          </a:xfrm>
          <a:prstGeom prst="rect">
            <a:avLst/>
          </a:prstGeom>
          <a:noFill/>
          <a:ln w="9525">
            <a:noFill/>
            <a:miter lim="800000"/>
            <a:headEnd/>
            <a:tailEnd/>
          </a:ln>
        </p:spPr>
        <p:txBody>
          <a:bodyPr wrap="none" lIns="0" tIns="0" rIns="0" bIns="0" anchor="ctr">
            <a:spAutoFit/>
          </a:bodyPr>
          <a:lstStyle/>
          <a:p>
            <a:pPr eaLnBrk="0" hangingPunct="0">
              <a:buNone/>
            </a:pPr>
            <a:r>
              <a:rPr lang="zh-CN" altLang="en-US" sz="1200" dirty="0" smtClean="0">
                <a:solidFill>
                  <a:schemeClr val="tx1"/>
                </a:solidFill>
                <a:latin typeface="+mn-lt"/>
                <a:ea typeface="+mn-ea"/>
                <a:cs typeface="Arial" pitchFamily="34" charset="0"/>
              </a:rPr>
              <a:t>项目管理</a:t>
            </a:r>
            <a:endParaRPr lang="zh-CN" altLang="en-US" sz="1200" dirty="0">
              <a:solidFill>
                <a:schemeClr val="tx1"/>
              </a:solidFill>
              <a:latin typeface="+mn-lt"/>
              <a:ea typeface="+mn-ea"/>
              <a:cs typeface="Arial" pitchFamily="34" charset="0"/>
            </a:endParaRPr>
          </a:p>
        </p:txBody>
      </p:sp>
      <p:sp>
        <p:nvSpPr>
          <p:cNvPr id="35" name="标题 1"/>
          <p:cNvSpPr txBox="1">
            <a:spLocks/>
          </p:cNvSpPr>
          <p:nvPr/>
        </p:nvSpPr>
        <p:spPr bwMode="auto">
          <a:xfrm>
            <a:off x="6917277" y="5476914"/>
            <a:ext cx="307777" cy="184666"/>
          </a:xfrm>
          <a:prstGeom prst="rect">
            <a:avLst/>
          </a:prstGeom>
          <a:noFill/>
          <a:ln w="9525">
            <a:noFill/>
            <a:miter lim="800000"/>
            <a:headEnd/>
            <a:tailEnd/>
          </a:ln>
        </p:spPr>
        <p:txBody>
          <a:bodyPr wrap="none" lIns="0" tIns="0" rIns="0" bIns="0" anchor="ctr">
            <a:spAutoFit/>
          </a:bodyPr>
          <a:lstStyle/>
          <a:p>
            <a:pPr eaLnBrk="0" hangingPunct="0">
              <a:buNone/>
            </a:pPr>
            <a:r>
              <a:rPr lang="zh-CN" altLang="en-US" sz="1200" dirty="0" smtClean="0">
                <a:solidFill>
                  <a:schemeClr val="tx1"/>
                </a:solidFill>
                <a:latin typeface="+mn-lt"/>
                <a:ea typeface="+mn-ea"/>
                <a:cs typeface="Arial" pitchFamily="34" charset="0"/>
              </a:rPr>
              <a:t>发布</a:t>
            </a:r>
            <a:endParaRPr lang="zh-CN" altLang="en-US" sz="1200" dirty="0">
              <a:solidFill>
                <a:schemeClr val="tx1"/>
              </a:solidFill>
              <a:latin typeface="+mn-lt"/>
              <a:ea typeface="+mn-ea"/>
              <a:cs typeface="Arial" pitchFamily="34" charset="0"/>
            </a:endParaRPr>
          </a:p>
        </p:txBody>
      </p:sp>
      <p:cxnSp>
        <p:nvCxnSpPr>
          <p:cNvPr id="36" name="直接连接符 219"/>
          <p:cNvCxnSpPr/>
          <p:nvPr/>
        </p:nvCxnSpPr>
        <p:spPr bwMode="auto">
          <a:xfrm>
            <a:off x="4225717" y="5087083"/>
            <a:ext cx="140416" cy="0"/>
          </a:xfrm>
          <a:prstGeom prst="line">
            <a:avLst/>
          </a:prstGeom>
          <a:ln w="1905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37" name="直接连接符 220"/>
          <p:cNvCxnSpPr/>
          <p:nvPr/>
        </p:nvCxnSpPr>
        <p:spPr bwMode="auto">
          <a:xfrm>
            <a:off x="7408829" y="5061354"/>
            <a:ext cx="140416" cy="0"/>
          </a:xfrm>
          <a:prstGeom prst="line">
            <a:avLst/>
          </a:prstGeom>
          <a:ln w="1905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38" name="直接连接符 221"/>
          <p:cNvCxnSpPr/>
          <p:nvPr/>
        </p:nvCxnSpPr>
        <p:spPr bwMode="auto">
          <a:xfrm>
            <a:off x="5023118" y="5103540"/>
            <a:ext cx="140416" cy="0"/>
          </a:xfrm>
          <a:prstGeom prst="line">
            <a:avLst/>
          </a:prstGeom>
          <a:ln w="1905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39" name="直接连接符 222"/>
          <p:cNvCxnSpPr/>
          <p:nvPr/>
        </p:nvCxnSpPr>
        <p:spPr bwMode="auto">
          <a:xfrm>
            <a:off x="5811446" y="5087083"/>
            <a:ext cx="140416" cy="0"/>
          </a:xfrm>
          <a:prstGeom prst="line">
            <a:avLst/>
          </a:prstGeom>
          <a:ln w="1905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40" name="直接连接符 223"/>
          <p:cNvCxnSpPr/>
          <p:nvPr/>
        </p:nvCxnSpPr>
        <p:spPr bwMode="auto">
          <a:xfrm>
            <a:off x="3428315" y="5087083"/>
            <a:ext cx="140416" cy="0"/>
          </a:xfrm>
          <a:prstGeom prst="line">
            <a:avLst/>
          </a:prstGeom>
          <a:ln w="1905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41" name="直接连接符 224"/>
          <p:cNvCxnSpPr/>
          <p:nvPr/>
        </p:nvCxnSpPr>
        <p:spPr bwMode="auto">
          <a:xfrm>
            <a:off x="2630912" y="5087083"/>
            <a:ext cx="140416" cy="0"/>
          </a:xfrm>
          <a:prstGeom prst="line">
            <a:avLst/>
          </a:prstGeom>
          <a:ln w="1905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42" name="直接连接符 225"/>
          <p:cNvCxnSpPr/>
          <p:nvPr/>
        </p:nvCxnSpPr>
        <p:spPr bwMode="auto">
          <a:xfrm>
            <a:off x="6608849" y="5087083"/>
            <a:ext cx="140416" cy="0"/>
          </a:xfrm>
          <a:prstGeom prst="line">
            <a:avLst/>
          </a:prstGeom>
          <a:ln w="19050">
            <a:solidFill>
              <a:srgbClr val="009999"/>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bwMode="auto">
          <a:xfrm>
            <a:off x="1973925" y="4758702"/>
            <a:ext cx="656986" cy="656760"/>
          </a:xfrm>
          <a:prstGeom prst="ellipse">
            <a:avLst/>
          </a:prstGeom>
          <a:solidFill>
            <a:srgbClr val="4994AB"/>
          </a:solidFill>
          <a:ln w="6350" cap="flat" cmpd="sng" algn="ctr">
            <a:no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900" dirty="0">
              <a:solidFill>
                <a:schemeClr val="tx1"/>
              </a:solidFill>
              <a:latin typeface="+mn-lt"/>
              <a:ea typeface="微软雅黑" pitchFamily="34" charset="-122"/>
              <a:sym typeface="Arial" pitchFamily="34" charset="0"/>
            </a:endParaRPr>
          </a:p>
        </p:txBody>
      </p:sp>
      <p:sp>
        <p:nvSpPr>
          <p:cNvPr id="44" name="椭圆 43"/>
          <p:cNvSpPr/>
          <p:nvPr/>
        </p:nvSpPr>
        <p:spPr bwMode="auto">
          <a:xfrm>
            <a:off x="2771327" y="4758702"/>
            <a:ext cx="656986" cy="656760"/>
          </a:xfrm>
          <a:prstGeom prst="ellipse">
            <a:avLst/>
          </a:prstGeom>
          <a:solidFill>
            <a:srgbClr val="4994AB"/>
          </a:solidFill>
          <a:ln w="6350" cap="flat" cmpd="sng" algn="ctr">
            <a:no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900" dirty="0">
              <a:solidFill>
                <a:schemeClr val="tx1"/>
              </a:solidFill>
              <a:latin typeface="+mn-lt"/>
              <a:ea typeface="微软雅黑" pitchFamily="34" charset="-122"/>
              <a:sym typeface="Arial" pitchFamily="34" charset="0"/>
            </a:endParaRPr>
          </a:p>
        </p:txBody>
      </p:sp>
      <p:sp>
        <p:nvSpPr>
          <p:cNvPr id="45" name="椭圆 44"/>
          <p:cNvSpPr/>
          <p:nvPr/>
        </p:nvSpPr>
        <p:spPr bwMode="auto">
          <a:xfrm>
            <a:off x="3568730" y="4758702"/>
            <a:ext cx="656986" cy="656760"/>
          </a:xfrm>
          <a:prstGeom prst="ellipse">
            <a:avLst/>
          </a:prstGeom>
          <a:solidFill>
            <a:srgbClr val="4994AB"/>
          </a:solidFill>
          <a:ln w="6350" cap="flat" cmpd="sng" algn="ctr">
            <a:no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900" dirty="0">
              <a:solidFill>
                <a:schemeClr val="tx1"/>
              </a:solidFill>
              <a:latin typeface="+mn-lt"/>
              <a:ea typeface="微软雅黑" pitchFamily="34" charset="-122"/>
              <a:sym typeface="Arial" pitchFamily="34" charset="0"/>
            </a:endParaRPr>
          </a:p>
        </p:txBody>
      </p:sp>
      <p:sp>
        <p:nvSpPr>
          <p:cNvPr id="46" name="椭圆 45"/>
          <p:cNvSpPr/>
          <p:nvPr/>
        </p:nvSpPr>
        <p:spPr bwMode="auto">
          <a:xfrm>
            <a:off x="4366131" y="4758702"/>
            <a:ext cx="656986" cy="656760"/>
          </a:xfrm>
          <a:prstGeom prst="ellipse">
            <a:avLst/>
          </a:prstGeom>
          <a:solidFill>
            <a:srgbClr val="4994AB"/>
          </a:solidFill>
          <a:ln w="6350" cap="flat" cmpd="sng" algn="ctr">
            <a:no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900" dirty="0">
              <a:solidFill>
                <a:schemeClr val="tx1"/>
              </a:solidFill>
              <a:latin typeface="+mn-lt"/>
              <a:ea typeface="微软雅黑" pitchFamily="34" charset="-122"/>
              <a:sym typeface="Arial" pitchFamily="34" charset="0"/>
            </a:endParaRPr>
          </a:p>
        </p:txBody>
      </p:sp>
      <p:sp>
        <p:nvSpPr>
          <p:cNvPr id="47" name="椭圆 46"/>
          <p:cNvSpPr/>
          <p:nvPr/>
        </p:nvSpPr>
        <p:spPr bwMode="auto">
          <a:xfrm>
            <a:off x="7549245" y="4732974"/>
            <a:ext cx="656986" cy="656760"/>
          </a:xfrm>
          <a:prstGeom prst="ellipse">
            <a:avLst/>
          </a:prstGeom>
          <a:solidFill>
            <a:srgbClr val="4994AB"/>
          </a:solidFill>
          <a:ln w="6350" cap="flat" cmpd="sng" algn="ctr">
            <a:no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900" dirty="0">
              <a:solidFill>
                <a:schemeClr val="tx1"/>
              </a:solidFill>
              <a:latin typeface="+mn-lt"/>
              <a:ea typeface="微软雅黑" pitchFamily="34" charset="-122"/>
              <a:sym typeface="Arial" pitchFamily="34" charset="0"/>
            </a:endParaRPr>
          </a:p>
        </p:txBody>
      </p:sp>
      <p:sp>
        <p:nvSpPr>
          <p:cNvPr id="48" name="椭圆 47"/>
          <p:cNvSpPr/>
          <p:nvPr/>
        </p:nvSpPr>
        <p:spPr bwMode="auto">
          <a:xfrm>
            <a:off x="5154459" y="4758702"/>
            <a:ext cx="656986" cy="656760"/>
          </a:xfrm>
          <a:prstGeom prst="ellipse">
            <a:avLst/>
          </a:prstGeom>
          <a:solidFill>
            <a:srgbClr val="4994AB"/>
          </a:solidFill>
          <a:ln w="6350" cap="flat" cmpd="sng" algn="ctr">
            <a:no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900" dirty="0">
              <a:solidFill>
                <a:schemeClr val="tx1"/>
              </a:solidFill>
              <a:latin typeface="+mn-lt"/>
              <a:ea typeface="微软雅黑" pitchFamily="34" charset="-122"/>
              <a:sym typeface="Arial" pitchFamily="34" charset="0"/>
            </a:endParaRPr>
          </a:p>
        </p:txBody>
      </p:sp>
      <p:sp>
        <p:nvSpPr>
          <p:cNvPr id="49" name="椭圆 48"/>
          <p:cNvSpPr/>
          <p:nvPr/>
        </p:nvSpPr>
        <p:spPr bwMode="auto">
          <a:xfrm>
            <a:off x="5951862" y="4758702"/>
            <a:ext cx="656986" cy="656760"/>
          </a:xfrm>
          <a:prstGeom prst="ellipse">
            <a:avLst/>
          </a:prstGeom>
          <a:solidFill>
            <a:srgbClr val="4994AB"/>
          </a:solidFill>
          <a:ln w="6350" cap="flat" cmpd="sng" algn="ctr">
            <a:no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900" dirty="0">
              <a:solidFill>
                <a:schemeClr val="tx1"/>
              </a:solidFill>
              <a:latin typeface="+mn-lt"/>
              <a:ea typeface="微软雅黑" pitchFamily="34" charset="-122"/>
              <a:sym typeface="Arial" pitchFamily="34" charset="0"/>
            </a:endParaRPr>
          </a:p>
        </p:txBody>
      </p:sp>
      <p:sp>
        <p:nvSpPr>
          <p:cNvPr id="50" name="椭圆 49"/>
          <p:cNvSpPr/>
          <p:nvPr/>
        </p:nvSpPr>
        <p:spPr bwMode="auto">
          <a:xfrm>
            <a:off x="6749264" y="4758702"/>
            <a:ext cx="656986" cy="656760"/>
          </a:xfrm>
          <a:prstGeom prst="ellipse">
            <a:avLst/>
          </a:prstGeom>
          <a:solidFill>
            <a:srgbClr val="4994AB"/>
          </a:solidFill>
          <a:ln w="6350" cap="flat" cmpd="sng" algn="ctr">
            <a:no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900" dirty="0">
              <a:solidFill>
                <a:schemeClr val="tx1"/>
              </a:solidFill>
              <a:latin typeface="+mn-lt"/>
              <a:ea typeface="微软雅黑" pitchFamily="34" charset="-122"/>
              <a:sym typeface="Arial" pitchFamily="34" charset="0"/>
            </a:endParaRPr>
          </a:p>
        </p:txBody>
      </p:sp>
      <p:grpSp>
        <p:nvGrpSpPr>
          <p:cNvPr id="51" name="组合 130"/>
          <p:cNvGrpSpPr/>
          <p:nvPr/>
        </p:nvGrpSpPr>
        <p:grpSpPr bwMode="auto">
          <a:xfrm>
            <a:off x="2098607" y="4860522"/>
            <a:ext cx="407622" cy="453120"/>
            <a:chOff x="20500975" y="2476500"/>
            <a:chExt cx="1104900" cy="1200150"/>
          </a:xfrm>
          <a:solidFill>
            <a:schemeClr val="bg1">
              <a:alpha val="14000"/>
            </a:schemeClr>
          </a:solidFill>
        </p:grpSpPr>
        <p:sp>
          <p:nvSpPr>
            <p:cNvPr id="52" name="Freeform 90"/>
            <p:cNvSpPr>
              <a:spLocks/>
            </p:cNvSpPr>
            <p:nvPr/>
          </p:nvSpPr>
          <p:spPr bwMode="auto">
            <a:xfrm>
              <a:off x="20500975" y="2476500"/>
              <a:ext cx="1104900" cy="1200150"/>
            </a:xfrm>
            <a:custGeom>
              <a:avLst/>
              <a:gdLst/>
              <a:ahLst/>
              <a:cxnLst>
                <a:cxn ang="0">
                  <a:pos x="380" y="756"/>
                </a:cxn>
                <a:cxn ang="0">
                  <a:pos x="0" y="574"/>
                </a:cxn>
                <a:cxn ang="0">
                  <a:pos x="321" y="0"/>
                </a:cxn>
                <a:cxn ang="0">
                  <a:pos x="696" y="73"/>
                </a:cxn>
                <a:cxn ang="0">
                  <a:pos x="380" y="756"/>
                </a:cxn>
              </a:cxnLst>
              <a:rect l="0" t="0" r="r" b="b"/>
              <a:pathLst>
                <a:path w="696" h="756">
                  <a:moveTo>
                    <a:pt x="380" y="756"/>
                  </a:moveTo>
                  <a:lnTo>
                    <a:pt x="0" y="574"/>
                  </a:lnTo>
                  <a:lnTo>
                    <a:pt x="321" y="0"/>
                  </a:lnTo>
                  <a:lnTo>
                    <a:pt x="696" y="73"/>
                  </a:lnTo>
                  <a:lnTo>
                    <a:pt x="380" y="756"/>
                  </a:ln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53" name="Line 91"/>
            <p:cNvSpPr>
              <a:spLocks noChangeShapeType="1"/>
            </p:cNvSpPr>
            <p:nvPr/>
          </p:nvSpPr>
          <p:spPr bwMode="auto">
            <a:xfrm flipV="1">
              <a:off x="20605750" y="2495550"/>
              <a:ext cx="509588" cy="944563"/>
            </a:xfrm>
            <a:prstGeom prst="line">
              <a:avLst/>
            </a:prstGeom>
            <a:grpFill/>
            <a:ln w="9" cap="flat">
              <a:solidFill>
                <a:srgbClr val="FFFFFF"/>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54" name="Line 92"/>
            <p:cNvSpPr>
              <a:spLocks noChangeShapeType="1"/>
            </p:cNvSpPr>
            <p:nvPr/>
          </p:nvSpPr>
          <p:spPr bwMode="auto">
            <a:xfrm>
              <a:off x="21024850" y="2667000"/>
              <a:ext cx="492125" cy="120650"/>
            </a:xfrm>
            <a:prstGeom prst="line">
              <a:avLst/>
            </a:prstGeom>
            <a:grpFill/>
            <a:ln w="9" cap="flat">
              <a:solidFill>
                <a:srgbClr val="FFFFFF"/>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55" name="Line 93"/>
            <p:cNvSpPr>
              <a:spLocks noChangeShapeType="1"/>
            </p:cNvSpPr>
            <p:nvPr/>
          </p:nvSpPr>
          <p:spPr bwMode="auto">
            <a:xfrm>
              <a:off x="20928013" y="2843213"/>
              <a:ext cx="495300" cy="146050"/>
            </a:xfrm>
            <a:prstGeom prst="line">
              <a:avLst/>
            </a:prstGeom>
            <a:grpFill/>
            <a:ln w="9" cap="flat">
              <a:solidFill>
                <a:srgbClr val="FFFFFF"/>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56" name="Line 94"/>
            <p:cNvSpPr>
              <a:spLocks noChangeShapeType="1"/>
            </p:cNvSpPr>
            <p:nvPr/>
          </p:nvSpPr>
          <p:spPr bwMode="auto">
            <a:xfrm>
              <a:off x="20718463" y="3230563"/>
              <a:ext cx="498475" cy="201613"/>
            </a:xfrm>
            <a:prstGeom prst="line">
              <a:avLst/>
            </a:prstGeom>
            <a:grpFill/>
            <a:ln w="9" cap="flat">
              <a:solidFill>
                <a:srgbClr val="FFFFFF"/>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57" name="Line 95"/>
            <p:cNvSpPr>
              <a:spLocks noChangeShapeType="1"/>
            </p:cNvSpPr>
            <p:nvPr/>
          </p:nvSpPr>
          <p:spPr bwMode="auto">
            <a:xfrm>
              <a:off x="20826413" y="3030538"/>
              <a:ext cx="495300" cy="173038"/>
            </a:xfrm>
            <a:prstGeom prst="line">
              <a:avLst/>
            </a:prstGeom>
            <a:grpFill/>
            <a:ln w="9" cap="flat">
              <a:solidFill>
                <a:srgbClr val="FFFFFF"/>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58" name="Line 96"/>
            <p:cNvSpPr>
              <a:spLocks noChangeShapeType="1"/>
            </p:cNvSpPr>
            <p:nvPr/>
          </p:nvSpPr>
          <p:spPr bwMode="auto">
            <a:xfrm flipV="1">
              <a:off x="20718463" y="2517775"/>
              <a:ext cx="509588" cy="974725"/>
            </a:xfrm>
            <a:prstGeom prst="line">
              <a:avLst/>
            </a:prstGeom>
            <a:grpFill/>
            <a:ln w="9" cap="flat">
              <a:solidFill>
                <a:srgbClr val="FFFFFF"/>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59" name="Line 97"/>
            <p:cNvSpPr>
              <a:spLocks noChangeShapeType="1"/>
            </p:cNvSpPr>
            <p:nvPr/>
          </p:nvSpPr>
          <p:spPr bwMode="auto">
            <a:xfrm flipV="1">
              <a:off x="20842288" y="2543175"/>
              <a:ext cx="504825" cy="1006475"/>
            </a:xfrm>
            <a:prstGeom prst="line">
              <a:avLst/>
            </a:prstGeom>
            <a:grpFill/>
            <a:ln w="9" cap="flat">
              <a:solidFill>
                <a:srgbClr val="FFFFFF"/>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60" name="Line 98"/>
            <p:cNvSpPr>
              <a:spLocks noChangeShapeType="1"/>
            </p:cNvSpPr>
            <p:nvPr/>
          </p:nvSpPr>
          <p:spPr bwMode="auto">
            <a:xfrm flipV="1">
              <a:off x="20969288" y="2565400"/>
              <a:ext cx="501650" cy="1047750"/>
            </a:xfrm>
            <a:prstGeom prst="line">
              <a:avLst/>
            </a:prstGeom>
            <a:grpFill/>
            <a:ln w="9" cap="flat">
              <a:solidFill>
                <a:srgbClr val="FFFFFF"/>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61" name="Freeform 99"/>
            <p:cNvSpPr>
              <a:spLocks/>
            </p:cNvSpPr>
            <p:nvPr/>
          </p:nvSpPr>
          <p:spPr bwMode="auto">
            <a:xfrm>
              <a:off x="20901025" y="2576513"/>
              <a:ext cx="93663" cy="142875"/>
            </a:xfrm>
            <a:custGeom>
              <a:avLst/>
              <a:gdLst/>
              <a:ahLst/>
              <a:cxnLst>
                <a:cxn ang="0">
                  <a:pos x="12" y="90"/>
                </a:cxn>
                <a:cxn ang="0">
                  <a:pos x="0" y="86"/>
                </a:cxn>
                <a:cxn ang="0">
                  <a:pos x="48" y="0"/>
                </a:cxn>
                <a:cxn ang="0">
                  <a:pos x="59" y="3"/>
                </a:cxn>
                <a:cxn ang="0">
                  <a:pos x="12" y="90"/>
                </a:cxn>
              </a:cxnLst>
              <a:rect l="0" t="0" r="r" b="b"/>
              <a:pathLst>
                <a:path w="59" h="90">
                  <a:moveTo>
                    <a:pt x="12" y="90"/>
                  </a:moveTo>
                  <a:lnTo>
                    <a:pt x="0" y="86"/>
                  </a:lnTo>
                  <a:lnTo>
                    <a:pt x="48" y="0"/>
                  </a:lnTo>
                  <a:lnTo>
                    <a:pt x="59" y="3"/>
                  </a:lnTo>
                  <a:lnTo>
                    <a:pt x="12" y="90"/>
                  </a:ln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62" name="Freeform 100"/>
            <p:cNvSpPr>
              <a:spLocks/>
            </p:cNvSpPr>
            <p:nvPr/>
          </p:nvSpPr>
          <p:spPr bwMode="auto">
            <a:xfrm>
              <a:off x="20801013" y="2749550"/>
              <a:ext cx="100013" cy="146050"/>
            </a:xfrm>
            <a:custGeom>
              <a:avLst/>
              <a:gdLst/>
              <a:ahLst/>
              <a:cxnLst>
                <a:cxn ang="0">
                  <a:pos x="14" y="92"/>
                </a:cxn>
                <a:cxn ang="0">
                  <a:pos x="0" y="90"/>
                </a:cxn>
                <a:cxn ang="0">
                  <a:pos x="49" y="0"/>
                </a:cxn>
                <a:cxn ang="0">
                  <a:pos x="63" y="3"/>
                </a:cxn>
                <a:cxn ang="0">
                  <a:pos x="14" y="92"/>
                </a:cxn>
              </a:cxnLst>
              <a:rect l="0" t="0" r="r" b="b"/>
              <a:pathLst>
                <a:path w="63" h="92">
                  <a:moveTo>
                    <a:pt x="14" y="92"/>
                  </a:moveTo>
                  <a:lnTo>
                    <a:pt x="0" y="90"/>
                  </a:lnTo>
                  <a:lnTo>
                    <a:pt x="49" y="0"/>
                  </a:lnTo>
                  <a:lnTo>
                    <a:pt x="63" y="3"/>
                  </a:lnTo>
                  <a:lnTo>
                    <a:pt x="14" y="92"/>
                  </a:ln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63" name="Freeform 101"/>
            <p:cNvSpPr>
              <a:spLocks/>
            </p:cNvSpPr>
            <p:nvPr/>
          </p:nvSpPr>
          <p:spPr bwMode="auto">
            <a:xfrm>
              <a:off x="20699413" y="2925763"/>
              <a:ext cx="101600" cy="158750"/>
            </a:xfrm>
            <a:custGeom>
              <a:avLst/>
              <a:gdLst/>
              <a:ahLst/>
              <a:cxnLst>
                <a:cxn ang="0">
                  <a:pos x="12" y="100"/>
                </a:cxn>
                <a:cxn ang="0">
                  <a:pos x="0" y="95"/>
                </a:cxn>
                <a:cxn ang="0">
                  <a:pos x="52" y="0"/>
                </a:cxn>
                <a:cxn ang="0">
                  <a:pos x="64" y="5"/>
                </a:cxn>
                <a:cxn ang="0">
                  <a:pos x="12" y="100"/>
                </a:cxn>
              </a:cxnLst>
              <a:rect l="0" t="0" r="r" b="b"/>
              <a:pathLst>
                <a:path w="64" h="100">
                  <a:moveTo>
                    <a:pt x="12" y="100"/>
                  </a:moveTo>
                  <a:lnTo>
                    <a:pt x="0" y="95"/>
                  </a:lnTo>
                  <a:lnTo>
                    <a:pt x="52" y="0"/>
                  </a:lnTo>
                  <a:lnTo>
                    <a:pt x="64" y="5"/>
                  </a:lnTo>
                  <a:lnTo>
                    <a:pt x="12" y="100"/>
                  </a:ln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64" name="Freeform 102"/>
            <p:cNvSpPr>
              <a:spLocks/>
            </p:cNvSpPr>
            <p:nvPr/>
          </p:nvSpPr>
          <p:spPr bwMode="auto">
            <a:xfrm>
              <a:off x="20589875" y="3117850"/>
              <a:ext cx="109538" cy="165100"/>
            </a:xfrm>
            <a:custGeom>
              <a:avLst/>
              <a:gdLst/>
              <a:ahLst/>
              <a:cxnLst>
                <a:cxn ang="0">
                  <a:pos x="12" y="104"/>
                </a:cxn>
                <a:cxn ang="0">
                  <a:pos x="0" y="99"/>
                </a:cxn>
                <a:cxn ang="0">
                  <a:pos x="55" y="0"/>
                </a:cxn>
                <a:cxn ang="0">
                  <a:pos x="69" y="5"/>
                </a:cxn>
                <a:cxn ang="0">
                  <a:pos x="12" y="104"/>
                </a:cxn>
              </a:cxnLst>
              <a:rect l="0" t="0" r="r" b="b"/>
              <a:pathLst>
                <a:path w="69" h="104">
                  <a:moveTo>
                    <a:pt x="12" y="104"/>
                  </a:moveTo>
                  <a:lnTo>
                    <a:pt x="0" y="99"/>
                  </a:lnTo>
                  <a:lnTo>
                    <a:pt x="55" y="0"/>
                  </a:lnTo>
                  <a:lnTo>
                    <a:pt x="69" y="5"/>
                  </a:lnTo>
                  <a:lnTo>
                    <a:pt x="12" y="104"/>
                  </a:ln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65" name="Freeform 103"/>
            <p:cNvSpPr>
              <a:spLocks/>
            </p:cNvSpPr>
            <p:nvPr/>
          </p:nvSpPr>
          <p:spPr bwMode="auto">
            <a:xfrm>
              <a:off x="20605750" y="3030538"/>
              <a:ext cx="333375" cy="461963"/>
            </a:xfrm>
            <a:custGeom>
              <a:avLst/>
              <a:gdLst/>
              <a:ahLst/>
              <a:cxnLst>
                <a:cxn ang="0">
                  <a:pos x="71" y="291"/>
                </a:cxn>
                <a:cxn ang="0">
                  <a:pos x="0" y="258"/>
                </a:cxn>
                <a:cxn ang="0">
                  <a:pos x="139" y="0"/>
                </a:cxn>
                <a:cxn ang="0">
                  <a:pos x="210" y="26"/>
                </a:cxn>
                <a:cxn ang="0">
                  <a:pos x="71" y="291"/>
                </a:cxn>
              </a:cxnLst>
              <a:rect l="0" t="0" r="r" b="b"/>
              <a:pathLst>
                <a:path w="210" h="291">
                  <a:moveTo>
                    <a:pt x="71" y="291"/>
                  </a:moveTo>
                  <a:lnTo>
                    <a:pt x="0" y="258"/>
                  </a:lnTo>
                  <a:lnTo>
                    <a:pt x="139" y="0"/>
                  </a:lnTo>
                  <a:lnTo>
                    <a:pt x="210" y="26"/>
                  </a:lnTo>
                  <a:lnTo>
                    <a:pt x="71" y="291"/>
                  </a:ln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66" name="Freeform 104"/>
            <p:cNvSpPr>
              <a:spLocks/>
            </p:cNvSpPr>
            <p:nvPr/>
          </p:nvSpPr>
          <p:spPr bwMode="auto">
            <a:xfrm>
              <a:off x="20834350" y="2878138"/>
              <a:ext cx="325438" cy="446088"/>
            </a:xfrm>
            <a:custGeom>
              <a:avLst/>
              <a:gdLst/>
              <a:ahLst/>
              <a:cxnLst>
                <a:cxn ang="0">
                  <a:pos x="75" y="281"/>
                </a:cxn>
                <a:cxn ang="0">
                  <a:pos x="0" y="250"/>
                </a:cxn>
                <a:cxn ang="0">
                  <a:pos x="130" y="0"/>
                </a:cxn>
                <a:cxn ang="0">
                  <a:pos x="205" y="21"/>
                </a:cxn>
                <a:cxn ang="0">
                  <a:pos x="75" y="281"/>
                </a:cxn>
              </a:cxnLst>
              <a:rect l="0" t="0" r="r" b="b"/>
              <a:pathLst>
                <a:path w="205" h="281">
                  <a:moveTo>
                    <a:pt x="75" y="281"/>
                  </a:moveTo>
                  <a:lnTo>
                    <a:pt x="0" y="250"/>
                  </a:lnTo>
                  <a:lnTo>
                    <a:pt x="130" y="0"/>
                  </a:lnTo>
                  <a:lnTo>
                    <a:pt x="205" y="21"/>
                  </a:lnTo>
                  <a:lnTo>
                    <a:pt x="75" y="281"/>
                  </a:ln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67" name="Freeform 105"/>
            <p:cNvSpPr>
              <a:spLocks/>
            </p:cNvSpPr>
            <p:nvPr/>
          </p:nvSpPr>
          <p:spPr bwMode="auto">
            <a:xfrm>
              <a:off x="21059775" y="2724150"/>
              <a:ext cx="322263" cy="434975"/>
            </a:xfrm>
            <a:custGeom>
              <a:avLst/>
              <a:gdLst/>
              <a:ahLst/>
              <a:cxnLst>
                <a:cxn ang="0">
                  <a:pos x="80" y="274"/>
                </a:cxn>
                <a:cxn ang="0">
                  <a:pos x="0" y="245"/>
                </a:cxn>
                <a:cxn ang="0">
                  <a:pos x="125" y="0"/>
                </a:cxn>
                <a:cxn ang="0">
                  <a:pos x="203" y="19"/>
                </a:cxn>
                <a:cxn ang="0">
                  <a:pos x="80" y="274"/>
                </a:cxn>
              </a:cxnLst>
              <a:rect l="0" t="0" r="r" b="b"/>
              <a:pathLst>
                <a:path w="203" h="274">
                  <a:moveTo>
                    <a:pt x="80" y="274"/>
                  </a:moveTo>
                  <a:lnTo>
                    <a:pt x="0" y="245"/>
                  </a:lnTo>
                  <a:lnTo>
                    <a:pt x="125" y="0"/>
                  </a:lnTo>
                  <a:lnTo>
                    <a:pt x="203" y="19"/>
                  </a:lnTo>
                  <a:lnTo>
                    <a:pt x="80" y="274"/>
                  </a:ln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68" name="Freeform 106"/>
            <p:cNvSpPr>
              <a:spLocks/>
            </p:cNvSpPr>
            <p:nvPr/>
          </p:nvSpPr>
          <p:spPr bwMode="auto">
            <a:xfrm>
              <a:off x="21288375" y="2565400"/>
              <a:ext cx="317500" cy="423863"/>
            </a:xfrm>
            <a:custGeom>
              <a:avLst/>
              <a:gdLst/>
              <a:ahLst/>
              <a:cxnLst>
                <a:cxn ang="0">
                  <a:pos x="85" y="267"/>
                </a:cxn>
                <a:cxn ang="0">
                  <a:pos x="0" y="241"/>
                </a:cxn>
                <a:cxn ang="0">
                  <a:pos x="115" y="0"/>
                </a:cxn>
                <a:cxn ang="0">
                  <a:pos x="200" y="17"/>
                </a:cxn>
                <a:cxn ang="0">
                  <a:pos x="85" y="267"/>
                </a:cxn>
              </a:cxnLst>
              <a:rect l="0" t="0" r="r" b="b"/>
              <a:pathLst>
                <a:path w="200" h="267">
                  <a:moveTo>
                    <a:pt x="85" y="267"/>
                  </a:moveTo>
                  <a:lnTo>
                    <a:pt x="0" y="241"/>
                  </a:lnTo>
                  <a:lnTo>
                    <a:pt x="115" y="0"/>
                  </a:lnTo>
                  <a:lnTo>
                    <a:pt x="200" y="17"/>
                  </a:lnTo>
                  <a:lnTo>
                    <a:pt x="85" y="267"/>
                  </a:ln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grpSp>
      <p:grpSp>
        <p:nvGrpSpPr>
          <p:cNvPr id="69" name="组合 133"/>
          <p:cNvGrpSpPr/>
          <p:nvPr/>
        </p:nvGrpSpPr>
        <p:grpSpPr bwMode="auto">
          <a:xfrm>
            <a:off x="3721462" y="4919532"/>
            <a:ext cx="351522" cy="335102"/>
            <a:chOff x="11807823" y="2697163"/>
            <a:chExt cx="655640" cy="611188"/>
          </a:xfrm>
          <a:solidFill>
            <a:srgbClr val="00B0F0">
              <a:alpha val="15000"/>
            </a:srgbClr>
          </a:solidFill>
        </p:grpSpPr>
        <p:sp>
          <p:nvSpPr>
            <p:cNvPr id="70" name="Freeform 5"/>
            <p:cNvSpPr>
              <a:spLocks/>
            </p:cNvSpPr>
            <p:nvPr/>
          </p:nvSpPr>
          <p:spPr bwMode="auto">
            <a:xfrm>
              <a:off x="11807823" y="2697163"/>
              <a:ext cx="655638" cy="495300"/>
            </a:xfrm>
            <a:custGeom>
              <a:avLst/>
              <a:gdLst/>
              <a:ahLst/>
              <a:cxnLst>
                <a:cxn ang="0">
                  <a:pos x="175" y="128"/>
                </a:cxn>
                <a:cxn ang="0">
                  <a:pos x="171" y="132"/>
                </a:cxn>
                <a:cxn ang="0">
                  <a:pos x="4" y="132"/>
                </a:cxn>
                <a:cxn ang="0">
                  <a:pos x="0" y="128"/>
                </a:cxn>
                <a:cxn ang="0">
                  <a:pos x="0" y="4"/>
                </a:cxn>
                <a:cxn ang="0">
                  <a:pos x="4" y="0"/>
                </a:cxn>
                <a:cxn ang="0">
                  <a:pos x="171" y="0"/>
                </a:cxn>
                <a:cxn ang="0">
                  <a:pos x="175" y="4"/>
                </a:cxn>
                <a:cxn ang="0">
                  <a:pos x="175" y="128"/>
                </a:cxn>
              </a:cxnLst>
              <a:rect l="0" t="0" r="r" b="b"/>
              <a:pathLst>
                <a:path w="175" h="132">
                  <a:moveTo>
                    <a:pt x="175" y="128"/>
                  </a:moveTo>
                  <a:cubicBezTo>
                    <a:pt x="175" y="130"/>
                    <a:pt x="173" y="132"/>
                    <a:pt x="171" y="132"/>
                  </a:cubicBezTo>
                  <a:cubicBezTo>
                    <a:pt x="4" y="132"/>
                    <a:pt x="4" y="132"/>
                    <a:pt x="4" y="132"/>
                  </a:cubicBezTo>
                  <a:cubicBezTo>
                    <a:pt x="2" y="132"/>
                    <a:pt x="0" y="130"/>
                    <a:pt x="0" y="128"/>
                  </a:cubicBezTo>
                  <a:cubicBezTo>
                    <a:pt x="0" y="4"/>
                    <a:pt x="0" y="4"/>
                    <a:pt x="0" y="4"/>
                  </a:cubicBezTo>
                  <a:cubicBezTo>
                    <a:pt x="0" y="2"/>
                    <a:pt x="2" y="0"/>
                    <a:pt x="4" y="0"/>
                  </a:cubicBezTo>
                  <a:cubicBezTo>
                    <a:pt x="171" y="0"/>
                    <a:pt x="171" y="0"/>
                    <a:pt x="171" y="0"/>
                  </a:cubicBezTo>
                  <a:cubicBezTo>
                    <a:pt x="173" y="0"/>
                    <a:pt x="175" y="2"/>
                    <a:pt x="175" y="4"/>
                  </a:cubicBezTo>
                  <a:lnTo>
                    <a:pt x="175" y="128"/>
                  </a:ln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71" name="Freeform 6"/>
            <p:cNvSpPr>
              <a:spLocks/>
            </p:cNvSpPr>
            <p:nvPr/>
          </p:nvSpPr>
          <p:spPr bwMode="auto">
            <a:xfrm>
              <a:off x="11807825" y="3068639"/>
              <a:ext cx="655638" cy="123825"/>
            </a:xfrm>
            <a:custGeom>
              <a:avLst/>
              <a:gdLst/>
              <a:ahLst/>
              <a:cxnLst>
                <a:cxn ang="0">
                  <a:pos x="0" y="0"/>
                </a:cxn>
                <a:cxn ang="0">
                  <a:pos x="0" y="29"/>
                </a:cxn>
                <a:cxn ang="0">
                  <a:pos x="4" y="33"/>
                </a:cxn>
                <a:cxn ang="0">
                  <a:pos x="171" y="33"/>
                </a:cxn>
                <a:cxn ang="0">
                  <a:pos x="175" y="29"/>
                </a:cxn>
                <a:cxn ang="0">
                  <a:pos x="175" y="0"/>
                </a:cxn>
                <a:cxn ang="0">
                  <a:pos x="0" y="0"/>
                </a:cxn>
              </a:cxnLst>
              <a:rect l="0" t="0" r="r" b="b"/>
              <a:pathLst>
                <a:path w="175" h="33">
                  <a:moveTo>
                    <a:pt x="0" y="0"/>
                  </a:moveTo>
                  <a:cubicBezTo>
                    <a:pt x="0" y="29"/>
                    <a:pt x="0" y="29"/>
                    <a:pt x="0" y="29"/>
                  </a:cubicBezTo>
                  <a:cubicBezTo>
                    <a:pt x="0" y="31"/>
                    <a:pt x="2" y="33"/>
                    <a:pt x="4" y="33"/>
                  </a:cubicBezTo>
                  <a:cubicBezTo>
                    <a:pt x="171" y="33"/>
                    <a:pt x="171" y="33"/>
                    <a:pt x="171" y="33"/>
                  </a:cubicBezTo>
                  <a:cubicBezTo>
                    <a:pt x="173" y="33"/>
                    <a:pt x="175" y="31"/>
                    <a:pt x="175" y="29"/>
                  </a:cubicBezTo>
                  <a:cubicBezTo>
                    <a:pt x="175" y="0"/>
                    <a:pt x="175" y="0"/>
                    <a:pt x="175" y="0"/>
                  </a:cubicBezTo>
                  <a:lnTo>
                    <a:pt x="0" y="0"/>
                  </a:lnTo>
                  <a:close/>
                </a:path>
              </a:pathLst>
            </a:custGeom>
            <a:solidFill>
              <a:schemeClr val="bg1"/>
            </a:solid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72" name="Rectangle 7"/>
            <p:cNvSpPr>
              <a:spLocks noChangeArrowheads="1"/>
            </p:cNvSpPr>
            <p:nvPr/>
          </p:nvSpPr>
          <p:spPr bwMode="auto">
            <a:xfrm>
              <a:off x="12047538" y="3192463"/>
              <a:ext cx="176213" cy="85725"/>
            </a:xfrm>
            <a:prstGeom prst="rect">
              <a:avLst/>
            </a:prstGeom>
            <a:grpFill/>
            <a:ln w="9525">
              <a:solidFill>
                <a:srgbClr val="FFFFFF"/>
              </a:solidFill>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73" name="Rectangle 8"/>
            <p:cNvSpPr>
              <a:spLocks noChangeArrowheads="1"/>
            </p:cNvSpPr>
            <p:nvPr/>
          </p:nvSpPr>
          <p:spPr bwMode="auto">
            <a:xfrm>
              <a:off x="11984038" y="3278188"/>
              <a:ext cx="303213" cy="30163"/>
            </a:xfrm>
            <a:prstGeom prst="rect">
              <a:avLst/>
            </a:prstGeom>
            <a:grpFill/>
            <a:ln w="9525">
              <a:solidFill>
                <a:srgbClr val="FFFFFF"/>
              </a:solidFill>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grpSp>
      <p:grpSp>
        <p:nvGrpSpPr>
          <p:cNvPr id="74" name="组合 134"/>
          <p:cNvGrpSpPr/>
          <p:nvPr/>
        </p:nvGrpSpPr>
        <p:grpSpPr bwMode="auto">
          <a:xfrm>
            <a:off x="2932077" y="4885015"/>
            <a:ext cx="335487" cy="404135"/>
            <a:chOff x="13484225" y="2446338"/>
            <a:chExt cx="914400" cy="1076325"/>
          </a:xfrm>
          <a:solidFill>
            <a:schemeClr val="bg1">
              <a:alpha val="15000"/>
            </a:schemeClr>
          </a:solidFill>
        </p:grpSpPr>
        <p:sp>
          <p:nvSpPr>
            <p:cNvPr id="75" name="Oval 9"/>
            <p:cNvSpPr>
              <a:spLocks noChangeArrowheads="1"/>
            </p:cNvSpPr>
            <p:nvPr/>
          </p:nvSpPr>
          <p:spPr bwMode="auto">
            <a:xfrm>
              <a:off x="13484225" y="3065463"/>
              <a:ext cx="914400" cy="220663"/>
            </a:xfrm>
            <a:prstGeom prst="ellipse">
              <a:avLst/>
            </a:pr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76" name="Freeform 10"/>
            <p:cNvSpPr>
              <a:spLocks/>
            </p:cNvSpPr>
            <p:nvPr/>
          </p:nvSpPr>
          <p:spPr bwMode="auto">
            <a:xfrm>
              <a:off x="13484225" y="3178175"/>
              <a:ext cx="914400" cy="344488"/>
            </a:xfrm>
            <a:custGeom>
              <a:avLst/>
              <a:gdLst/>
              <a:ahLst/>
              <a:cxnLst>
                <a:cxn ang="0">
                  <a:pos x="122" y="29"/>
                </a:cxn>
                <a:cxn ang="0">
                  <a:pos x="0" y="0"/>
                </a:cxn>
                <a:cxn ang="0">
                  <a:pos x="0" y="62"/>
                </a:cxn>
                <a:cxn ang="0">
                  <a:pos x="122" y="92"/>
                </a:cxn>
                <a:cxn ang="0">
                  <a:pos x="244" y="62"/>
                </a:cxn>
                <a:cxn ang="0">
                  <a:pos x="244" y="0"/>
                </a:cxn>
                <a:cxn ang="0">
                  <a:pos x="122" y="29"/>
                </a:cxn>
              </a:cxnLst>
              <a:rect l="0" t="0" r="r" b="b"/>
              <a:pathLst>
                <a:path w="244" h="92">
                  <a:moveTo>
                    <a:pt x="122" y="29"/>
                  </a:moveTo>
                  <a:cubicBezTo>
                    <a:pt x="55" y="29"/>
                    <a:pt x="0" y="16"/>
                    <a:pt x="0" y="0"/>
                  </a:cubicBezTo>
                  <a:cubicBezTo>
                    <a:pt x="0" y="62"/>
                    <a:pt x="0" y="62"/>
                    <a:pt x="0" y="62"/>
                  </a:cubicBezTo>
                  <a:cubicBezTo>
                    <a:pt x="0" y="79"/>
                    <a:pt x="55" y="92"/>
                    <a:pt x="122" y="92"/>
                  </a:cubicBezTo>
                  <a:cubicBezTo>
                    <a:pt x="190" y="92"/>
                    <a:pt x="244" y="79"/>
                    <a:pt x="244" y="62"/>
                  </a:cubicBezTo>
                  <a:cubicBezTo>
                    <a:pt x="244" y="0"/>
                    <a:pt x="244" y="0"/>
                    <a:pt x="244" y="0"/>
                  </a:cubicBezTo>
                  <a:cubicBezTo>
                    <a:pt x="244" y="16"/>
                    <a:pt x="190" y="29"/>
                    <a:pt x="122" y="29"/>
                  </a:cubicBez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77" name="Oval 11"/>
            <p:cNvSpPr>
              <a:spLocks noChangeArrowheads="1"/>
            </p:cNvSpPr>
            <p:nvPr/>
          </p:nvSpPr>
          <p:spPr bwMode="auto">
            <a:xfrm>
              <a:off x="13484225" y="2978150"/>
              <a:ext cx="914400" cy="225425"/>
            </a:xfrm>
            <a:prstGeom prst="ellipse">
              <a:avLst/>
            </a:pr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78" name="Oval 12"/>
            <p:cNvSpPr>
              <a:spLocks noChangeArrowheads="1"/>
            </p:cNvSpPr>
            <p:nvPr/>
          </p:nvSpPr>
          <p:spPr bwMode="auto">
            <a:xfrm>
              <a:off x="13484225" y="2906713"/>
              <a:ext cx="914400" cy="222250"/>
            </a:xfrm>
            <a:prstGeom prst="ellipse">
              <a:avLst/>
            </a:pr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79" name="Oval 13"/>
            <p:cNvSpPr>
              <a:spLocks noChangeArrowheads="1"/>
            </p:cNvSpPr>
            <p:nvPr/>
          </p:nvSpPr>
          <p:spPr bwMode="auto">
            <a:xfrm>
              <a:off x="13484225" y="2832100"/>
              <a:ext cx="914400" cy="225425"/>
            </a:xfrm>
            <a:prstGeom prst="ellipse">
              <a:avLst/>
            </a:pr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80" name="Oval 14"/>
            <p:cNvSpPr>
              <a:spLocks noChangeArrowheads="1"/>
            </p:cNvSpPr>
            <p:nvPr/>
          </p:nvSpPr>
          <p:spPr bwMode="auto">
            <a:xfrm>
              <a:off x="13484225" y="2760663"/>
              <a:ext cx="914400" cy="222250"/>
            </a:xfrm>
            <a:prstGeom prst="ellipse">
              <a:avLst/>
            </a:pr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81" name="Oval 15"/>
            <p:cNvSpPr>
              <a:spLocks noChangeArrowheads="1"/>
            </p:cNvSpPr>
            <p:nvPr/>
          </p:nvSpPr>
          <p:spPr bwMode="auto">
            <a:xfrm>
              <a:off x="13484225" y="2446338"/>
              <a:ext cx="914400" cy="225425"/>
            </a:xfrm>
            <a:prstGeom prst="ellipse">
              <a:avLst/>
            </a:pr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82" name="Freeform 16"/>
            <p:cNvSpPr>
              <a:spLocks/>
            </p:cNvSpPr>
            <p:nvPr/>
          </p:nvSpPr>
          <p:spPr bwMode="auto">
            <a:xfrm>
              <a:off x="13484225" y="2559050"/>
              <a:ext cx="914400" cy="344488"/>
            </a:xfrm>
            <a:custGeom>
              <a:avLst/>
              <a:gdLst/>
              <a:ahLst/>
              <a:cxnLst>
                <a:cxn ang="0">
                  <a:pos x="122" y="30"/>
                </a:cxn>
                <a:cxn ang="0">
                  <a:pos x="0" y="0"/>
                </a:cxn>
                <a:cxn ang="0">
                  <a:pos x="0" y="62"/>
                </a:cxn>
                <a:cxn ang="0">
                  <a:pos x="122" y="92"/>
                </a:cxn>
                <a:cxn ang="0">
                  <a:pos x="244" y="62"/>
                </a:cxn>
                <a:cxn ang="0">
                  <a:pos x="244" y="0"/>
                </a:cxn>
                <a:cxn ang="0">
                  <a:pos x="122" y="30"/>
                </a:cxn>
              </a:cxnLst>
              <a:rect l="0" t="0" r="r" b="b"/>
              <a:pathLst>
                <a:path w="244" h="92">
                  <a:moveTo>
                    <a:pt x="122" y="30"/>
                  </a:moveTo>
                  <a:cubicBezTo>
                    <a:pt x="55" y="30"/>
                    <a:pt x="0" y="17"/>
                    <a:pt x="0" y="0"/>
                  </a:cubicBezTo>
                  <a:cubicBezTo>
                    <a:pt x="0" y="62"/>
                    <a:pt x="0" y="62"/>
                    <a:pt x="0" y="62"/>
                  </a:cubicBezTo>
                  <a:cubicBezTo>
                    <a:pt x="0" y="79"/>
                    <a:pt x="55" y="92"/>
                    <a:pt x="122" y="92"/>
                  </a:cubicBezTo>
                  <a:cubicBezTo>
                    <a:pt x="190" y="92"/>
                    <a:pt x="244" y="79"/>
                    <a:pt x="244" y="62"/>
                  </a:cubicBezTo>
                  <a:cubicBezTo>
                    <a:pt x="244" y="0"/>
                    <a:pt x="244" y="0"/>
                    <a:pt x="244" y="0"/>
                  </a:cubicBezTo>
                  <a:cubicBezTo>
                    <a:pt x="244" y="17"/>
                    <a:pt x="190" y="30"/>
                    <a:pt x="122" y="30"/>
                  </a:cubicBezTo>
                  <a:close/>
                </a:path>
              </a:pathLst>
            </a:custGeom>
            <a:grpFill/>
            <a:ln w="9525">
              <a:solidFill>
                <a:srgbClr val="FFFFFF"/>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grpSp>
      <p:grpSp>
        <p:nvGrpSpPr>
          <p:cNvPr id="83" name="组合 131"/>
          <p:cNvGrpSpPr/>
          <p:nvPr/>
        </p:nvGrpSpPr>
        <p:grpSpPr bwMode="auto">
          <a:xfrm>
            <a:off x="4510023" y="4903386"/>
            <a:ext cx="369203" cy="367396"/>
            <a:chOff x="18767425" y="2413000"/>
            <a:chExt cx="1125538" cy="1095376"/>
          </a:xfrm>
          <a:solidFill>
            <a:schemeClr val="bg1">
              <a:alpha val="14000"/>
            </a:schemeClr>
          </a:solidFill>
        </p:grpSpPr>
        <p:sp>
          <p:nvSpPr>
            <p:cNvPr id="84" name="Freeform 88"/>
            <p:cNvSpPr>
              <a:spLocks noEditPoints="1"/>
            </p:cNvSpPr>
            <p:nvPr/>
          </p:nvSpPr>
          <p:spPr bwMode="auto">
            <a:xfrm>
              <a:off x="18767425" y="2413000"/>
              <a:ext cx="1095375" cy="1095375"/>
            </a:xfrm>
            <a:custGeom>
              <a:avLst/>
              <a:gdLst/>
              <a:ahLst/>
              <a:cxnLst>
                <a:cxn ang="0">
                  <a:pos x="288" y="126"/>
                </a:cxn>
                <a:cxn ang="0">
                  <a:pos x="248" y="117"/>
                </a:cxn>
                <a:cxn ang="0">
                  <a:pos x="239" y="94"/>
                </a:cxn>
                <a:cxn ang="0">
                  <a:pos x="259" y="58"/>
                </a:cxn>
                <a:cxn ang="0">
                  <a:pos x="259" y="53"/>
                </a:cxn>
                <a:cxn ang="0">
                  <a:pos x="238" y="32"/>
                </a:cxn>
                <a:cxn ang="0">
                  <a:pos x="232" y="32"/>
                </a:cxn>
                <a:cxn ang="0">
                  <a:pos x="198" y="53"/>
                </a:cxn>
                <a:cxn ang="0">
                  <a:pos x="175" y="43"/>
                </a:cxn>
                <a:cxn ang="0">
                  <a:pos x="165" y="4"/>
                </a:cxn>
                <a:cxn ang="0">
                  <a:pos x="161" y="0"/>
                </a:cxn>
                <a:cxn ang="0">
                  <a:pos x="131" y="0"/>
                </a:cxn>
                <a:cxn ang="0">
                  <a:pos x="127" y="4"/>
                </a:cxn>
                <a:cxn ang="0">
                  <a:pos x="117" y="43"/>
                </a:cxn>
                <a:cxn ang="0">
                  <a:pos x="94" y="53"/>
                </a:cxn>
                <a:cxn ang="0">
                  <a:pos x="59" y="32"/>
                </a:cxn>
                <a:cxn ang="0">
                  <a:pos x="53" y="32"/>
                </a:cxn>
                <a:cxn ang="0">
                  <a:pos x="32" y="53"/>
                </a:cxn>
                <a:cxn ang="0">
                  <a:pos x="32" y="58"/>
                </a:cxn>
                <a:cxn ang="0">
                  <a:pos x="53" y="94"/>
                </a:cxn>
                <a:cxn ang="0">
                  <a:pos x="43" y="117"/>
                </a:cxn>
                <a:cxn ang="0">
                  <a:pos x="4" y="126"/>
                </a:cxn>
                <a:cxn ang="0">
                  <a:pos x="0" y="130"/>
                </a:cxn>
                <a:cxn ang="0">
                  <a:pos x="0" y="160"/>
                </a:cxn>
                <a:cxn ang="0">
                  <a:pos x="4" y="164"/>
                </a:cxn>
                <a:cxn ang="0">
                  <a:pos x="43" y="175"/>
                </a:cxn>
                <a:cxn ang="0">
                  <a:pos x="53" y="198"/>
                </a:cxn>
                <a:cxn ang="0">
                  <a:pos x="31" y="233"/>
                </a:cxn>
                <a:cxn ang="0">
                  <a:pos x="31" y="238"/>
                </a:cxn>
                <a:cxn ang="0">
                  <a:pos x="53" y="259"/>
                </a:cxn>
                <a:cxn ang="0">
                  <a:pos x="58" y="259"/>
                </a:cxn>
                <a:cxn ang="0">
                  <a:pos x="94" y="239"/>
                </a:cxn>
                <a:cxn ang="0">
                  <a:pos x="117" y="249"/>
                </a:cxn>
                <a:cxn ang="0">
                  <a:pos x="127" y="288"/>
                </a:cxn>
                <a:cxn ang="0">
                  <a:pos x="131" y="292"/>
                </a:cxn>
                <a:cxn ang="0">
                  <a:pos x="161" y="292"/>
                </a:cxn>
                <a:cxn ang="0">
                  <a:pos x="165" y="288"/>
                </a:cxn>
                <a:cxn ang="0">
                  <a:pos x="175" y="248"/>
                </a:cxn>
                <a:cxn ang="0">
                  <a:pos x="198" y="239"/>
                </a:cxn>
                <a:cxn ang="0">
                  <a:pos x="233" y="259"/>
                </a:cxn>
                <a:cxn ang="0">
                  <a:pos x="239" y="259"/>
                </a:cxn>
                <a:cxn ang="0">
                  <a:pos x="260" y="238"/>
                </a:cxn>
                <a:cxn ang="0">
                  <a:pos x="260" y="233"/>
                </a:cxn>
                <a:cxn ang="0">
                  <a:pos x="239" y="198"/>
                </a:cxn>
                <a:cxn ang="0">
                  <a:pos x="248" y="175"/>
                </a:cxn>
                <a:cxn ang="0">
                  <a:pos x="288" y="164"/>
                </a:cxn>
                <a:cxn ang="0">
                  <a:pos x="292" y="160"/>
                </a:cxn>
                <a:cxn ang="0">
                  <a:pos x="292" y="130"/>
                </a:cxn>
                <a:cxn ang="0">
                  <a:pos x="288" y="126"/>
                </a:cxn>
                <a:cxn ang="0">
                  <a:pos x="146" y="199"/>
                </a:cxn>
                <a:cxn ang="0">
                  <a:pos x="93" y="146"/>
                </a:cxn>
                <a:cxn ang="0">
                  <a:pos x="146" y="93"/>
                </a:cxn>
                <a:cxn ang="0">
                  <a:pos x="198" y="146"/>
                </a:cxn>
                <a:cxn ang="0">
                  <a:pos x="146" y="199"/>
                </a:cxn>
              </a:cxnLst>
              <a:rect l="0" t="0" r="r" b="b"/>
              <a:pathLst>
                <a:path w="292" h="292">
                  <a:moveTo>
                    <a:pt x="288" y="126"/>
                  </a:moveTo>
                  <a:cubicBezTo>
                    <a:pt x="248" y="117"/>
                    <a:pt x="248" y="117"/>
                    <a:pt x="248" y="117"/>
                  </a:cubicBezTo>
                  <a:cubicBezTo>
                    <a:pt x="246" y="109"/>
                    <a:pt x="243" y="101"/>
                    <a:pt x="239" y="94"/>
                  </a:cubicBezTo>
                  <a:cubicBezTo>
                    <a:pt x="259" y="58"/>
                    <a:pt x="259" y="58"/>
                    <a:pt x="259" y="58"/>
                  </a:cubicBezTo>
                  <a:cubicBezTo>
                    <a:pt x="259" y="58"/>
                    <a:pt x="261" y="55"/>
                    <a:pt x="259" y="53"/>
                  </a:cubicBezTo>
                  <a:cubicBezTo>
                    <a:pt x="238" y="32"/>
                    <a:pt x="238" y="32"/>
                    <a:pt x="238" y="32"/>
                  </a:cubicBezTo>
                  <a:cubicBezTo>
                    <a:pt x="236" y="29"/>
                    <a:pt x="232" y="32"/>
                    <a:pt x="232" y="32"/>
                  </a:cubicBezTo>
                  <a:cubicBezTo>
                    <a:pt x="198" y="53"/>
                    <a:pt x="198" y="53"/>
                    <a:pt x="198" y="53"/>
                  </a:cubicBezTo>
                  <a:cubicBezTo>
                    <a:pt x="191" y="49"/>
                    <a:pt x="183" y="46"/>
                    <a:pt x="175" y="43"/>
                  </a:cubicBezTo>
                  <a:cubicBezTo>
                    <a:pt x="165" y="4"/>
                    <a:pt x="165" y="4"/>
                    <a:pt x="165" y="4"/>
                  </a:cubicBezTo>
                  <a:cubicBezTo>
                    <a:pt x="165" y="4"/>
                    <a:pt x="164" y="0"/>
                    <a:pt x="161" y="0"/>
                  </a:cubicBezTo>
                  <a:cubicBezTo>
                    <a:pt x="131" y="0"/>
                    <a:pt x="131" y="0"/>
                    <a:pt x="131" y="0"/>
                  </a:cubicBezTo>
                  <a:cubicBezTo>
                    <a:pt x="129" y="0"/>
                    <a:pt x="127" y="4"/>
                    <a:pt x="127" y="4"/>
                  </a:cubicBezTo>
                  <a:cubicBezTo>
                    <a:pt x="117" y="43"/>
                    <a:pt x="117" y="43"/>
                    <a:pt x="117" y="43"/>
                  </a:cubicBezTo>
                  <a:cubicBezTo>
                    <a:pt x="109" y="46"/>
                    <a:pt x="101" y="49"/>
                    <a:pt x="94" y="53"/>
                  </a:cubicBezTo>
                  <a:cubicBezTo>
                    <a:pt x="59" y="32"/>
                    <a:pt x="59" y="32"/>
                    <a:pt x="59" y="32"/>
                  </a:cubicBezTo>
                  <a:cubicBezTo>
                    <a:pt x="59" y="32"/>
                    <a:pt x="56" y="29"/>
                    <a:pt x="53" y="32"/>
                  </a:cubicBezTo>
                  <a:cubicBezTo>
                    <a:pt x="32" y="53"/>
                    <a:pt x="32" y="53"/>
                    <a:pt x="32" y="53"/>
                  </a:cubicBezTo>
                  <a:cubicBezTo>
                    <a:pt x="30" y="55"/>
                    <a:pt x="32" y="58"/>
                    <a:pt x="32" y="58"/>
                  </a:cubicBezTo>
                  <a:cubicBezTo>
                    <a:pt x="53" y="94"/>
                    <a:pt x="53" y="94"/>
                    <a:pt x="53" y="94"/>
                  </a:cubicBezTo>
                  <a:cubicBezTo>
                    <a:pt x="49" y="101"/>
                    <a:pt x="46" y="109"/>
                    <a:pt x="43" y="117"/>
                  </a:cubicBezTo>
                  <a:cubicBezTo>
                    <a:pt x="4" y="126"/>
                    <a:pt x="4" y="126"/>
                    <a:pt x="4" y="126"/>
                  </a:cubicBezTo>
                  <a:cubicBezTo>
                    <a:pt x="4" y="126"/>
                    <a:pt x="0" y="127"/>
                    <a:pt x="0" y="130"/>
                  </a:cubicBezTo>
                  <a:cubicBezTo>
                    <a:pt x="0" y="160"/>
                    <a:pt x="0" y="160"/>
                    <a:pt x="0" y="160"/>
                  </a:cubicBezTo>
                  <a:cubicBezTo>
                    <a:pt x="0" y="163"/>
                    <a:pt x="4" y="164"/>
                    <a:pt x="4" y="164"/>
                  </a:cubicBezTo>
                  <a:cubicBezTo>
                    <a:pt x="43" y="175"/>
                    <a:pt x="43" y="175"/>
                    <a:pt x="43" y="175"/>
                  </a:cubicBezTo>
                  <a:cubicBezTo>
                    <a:pt x="45" y="183"/>
                    <a:pt x="49" y="191"/>
                    <a:pt x="53" y="198"/>
                  </a:cubicBezTo>
                  <a:cubicBezTo>
                    <a:pt x="31" y="233"/>
                    <a:pt x="31" y="233"/>
                    <a:pt x="31" y="233"/>
                  </a:cubicBezTo>
                  <a:cubicBezTo>
                    <a:pt x="31" y="233"/>
                    <a:pt x="29" y="236"/>
                    <a:pt x="31" y="238"/>
                  </a:cubicBezTo>
                  <a:cubicBezTo>
                    <a:pt x="53" y="259"/>
                    <a:pt x="53" y="259"/>
                    <a:pt x="53" y="259"/>
                  </a:cubicBezTo>
                  <a:cubicBezTo>
                    <a:pt x="54" y="261"/>
                    <a:pt x="58" y="259"/>
                    <a:pt x="58" y="259"/>
                  </a:cubicBezTo>
                  <a:cubicBezTo>
                    <a:pt x="94" y="239"/>
                    <a:pt x="94" y="239"/>
                    <a:pt x="94" y="239"/>
                  </a:cubicBezTo>
                  <a:cubicBezTo>
                    <a:pt x="101" y="243"/>
                    <a:pt x="109" y="246"/>
                    <a:pt x="117" y="249"/>
                  </a:cubicBezTo>
                  <a:cubicBezTo>
                    <a:pt x="127" y="288"/>
                    <a:pt x="127" y="288"/>
                    <a:pt x="127" y="288"/>
                  </a:cubicBezTo>
                  <a:cubicBezTo>
                    <a:pt x="127" y="288"/>
                    <a:pt x="129" y="292"/>
                    <a:pt x="131" y="292"/>
                  </a:cubicBezTo>
                  <a:cubicBezTo>
                    <a:pt x="161" y="292"/>
                    <a:pt x="161" y="292"/>
                    <a:pt x="161" y="292"/>
                  </a:cubicBezTo>
                  <a:cubicBezTo>
                    <a:pt x="164" y="292"/>
                    <a:pt x="165" y="288"/>
                    <a:pt x="165" y="288"/>
                  </a:cubicBezTo>
                  <a:cubicBezTo>
                    <a:pt x="175" y="248"/>
                    <a:pt x="175" y="248"/>
                    <a:pt x="175" y="248"/>
                  </a:cubicBezTo>
                  <a:cubicBezTo>
                    <a:pt x="183" y="246"/>
                    <a:pt x="191" y="243"/>
                    <a:pt x="198" y="239"/>
                  </a:cubicBezTo>
                  <a:cubicBezTo>
                    <a:pt x="233" y="259"/>
                    <a:pt x="233" y="259"/>
                    <a:pt x="233" y="259"/>
                  </a:cubicBezTo>
                  <a:cubicBezTo>
                    <a:pt x="233" y="259"/>
                    <a:pt x="237" y="261"/>
                    <a:pt x="239" y="259"/>
                  </a:cubicBezTo>
                  <a:cubicBezTo>
                    <a:pt x="260" y="238"/>
                    <a:pt x="260" y="238"/>
                    <a:pt x="260" y="238"/>
                  </a:cubicBezTo>
                  <a:cubicBezTo>
                    <a:pt x="262" y="236"/>
                    <a:pt x="260" y="233"/>
                    <a:pt x="260" y="233"/>
                  </a:cubicBezTo>
                  <a:cubicBezTo>
                    <a:pt x="239" y="198"/>
                    <a:pt x="239" y="198"/>
                    <a:pt x="239" y="198"/>
                  </a:cubicBezTo>
                  <a:cubicBezTo>
                    <a:pt x="243" y="191"/>
                    <a:pt x="246" y="183"/>
                    <a:pt x="248" y="175"/>
                  </a:cubicBezTo>
                  <a:cubicBezTo>
                    <a:pt x="288" y="164"/>
                    <a:pt x="288" y="164"/>
                    <a:pt x="288" y="164"/>
                  </a:cubicBezTo>
                  <a:cubicBezTo>
                    <a:pt x="288" y="164"/>
                    <a:pt x="292" y="163"/>
                    <a:pt x="292" y="160"/>
                  </a:cubicBezTo>
                  <a:cubicBezTo>
                    <a:pt x="292" y="130"/>
                    <a:pt x="292" y="130"/>
                    <a:pt x="292" y="130"/>
                  </a:cubicBezTo>
                  <a:cubicBezTo>
                    <a:pt x="292" y="127"/>
                    <a:pt x="288" y="126"/>
                    <a:pt x="288" y="126"/>
                  </a:cubicBezTo>
                  <a:close/>
                  <a:moveTo>
                    <a:pt x="146" y="199"/>
                  </a:moveTo>
                  <a:cubicBezTo>
                    <a:pt x="117" y="199"/>
                    <a:pt x="93" y="175"/>
                    <a:pt x="93" y="146"/>
                  </a:cubicBezTo>
                  <a:cubicBezTo>
                    <a:pt x="93" y="117"/>
                    <a:pt x="117" y="93"/>
                    <a:pt x="146" y="93"/>
                  </a:cubicBezTo>
                  <a:cubicBezTo>
                    <a:pt x="175" y="93"/>
                    <a:pt x="198" y="117"/>
                    <a:pt x="198" y="146"/>
                  </a:cubicBezTo>
                  <a:cubicBezTo>
                    <a:pt x="198" y="175"/>
                    <a:pt x="175" y="199"/>
                    <a:pt x="146" y="199"/>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85" name="Freeform 89"/>
            <p:cNvSpPr>
              <a:spLocks/>
            </p:cNvSpPr>
            <p:nvPr/>
          </p:nvSpPr>
          <p:spPr bwMode="auto">
            <a:xfrm>
              <a:off x="19232563" y="3043238"/>
              <a:ext cx="660400" cy="465138"/>
            </a:xfrm>
            <a:custGeom>
              <a:avLst/>
              <a:gdLst/>
              <a:ahLst/>
              <a:cxnLst>
                <a:cxn ang="0">
                  <a:pos x="62" y="99"/>
                </a:cxn>
                <a:cxn ang="0">
                  <a:pos x="0" y="158"/>
                </a:cxn>
                <a:cxn ang="0">
                  <a:pos x="175" y="293"/>
                </a:cxn>
                <a:cxn ang="0">
                  <a:pos x="416" y="63"/>
                </a:cxn>
                <a:cxn ang="0">
                  <a:pos x="357" y="0"/>
                </a:cxn>
                <a:cxn ang="0">
                  <a:pos x="173" y="189"/>
                </a:cxn>
                <a:cxn ang="0">
                  <a:pos x="62" y="99"/>
                </a:cxn>
              </a:cxnLst>
              <a:rect l="0" t="0" r="r" b="b"/>
              <a:pathLst>
                <a:path w="416" h="293">
                  <a:moveTo>
                    <a:pt x="62" y="99"/>
                  </a:moveTo>
                  <a:lnTo>
                    <a:pt x="0" y="158"/>
                  </a:lnTo>
                  <a:lnTo>
                    <a:pt x="175" y="293"/>
                  </a:lnTo>
                  <a:lnTo>
                    <a:pt x="416" y="63"/>
                  </a:lnTo>
                  <a:lnTo>
                    <a:pt x="357" y="0"/>
                  </a:lnTo>
                  <a:lnTo>
                    <a:pt x="173" y="189"/>
                  </a:lnTo>
                  <a:lnTo>
                    <a:pt x="62" y="99"/>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grpSp>
      <p:grpSp>
        <p:nvGrpSpPr>
          <p:cNvPr id="86" name="组合 269"/>
          <p:cNvGrpSpPr/>
          <p:nvPr/>
        </p:nvGrpSpPr>
        <p:grpSpPr>
          <a:xfrm>
            <a:off x="6075445" y="4945737"/>
            <a:ext cx="409820" cy="282694"/>
            <a:chOff x="14287263" y="4520083"/>
            <a:chExt cx="785973" cy="542351"/>
          </a:xfrm>
        </p:grpSpPr>
        <p:sp>
          <p:nvSpPr>
            <p:cNvPr id="87" name="Freeform 107"/>
            <p:cNvSpPr>
              <a:spLocks noEditPoints="1"/>
            </p:cNvSpPr>
            <p:nvPr/>
          </p:nvSpPr>
          <p:spPr bwMode="auto">
            <a:xfrm>
              <a:off x="14287263" y="4520083"/>
              <a:ext cx="151073" cy="148465"/>
            </a:xfrm>
            <a:custGeom>
              <a:avLst/>
              <a:gdLst>
                <a:gd name="T0" fmla="*/ 2147483647 w 153"/>
                <a:gd name="T1" fmla="*/ 2147483647 h 147"/>
                <a:gd name="T2" fmla="*/ 2147483647 w 153"/>
                <a:gd name="T3" fmla="*/ 2147483647 h 147"/>
                <a:gd name="T4" fmla="*/ 2147483647 w 153"/>
                <a:gd name="T5" fmla="*/ 2147483647 h 147"/>
                <a:gd name="T6" fmla="*/ 2147483647 w 153"/>
                <a:gd name="T7" fmla="*/ 2147483647 h 147"/>
                <a:gd name="T8" fmla="*/ 2147483647 w 153"/>
                <a:gd name="T9" fmla="*/ 2147483647 h 147"/>
                <a:gd name="T10" fmla="*/ 2147483647 w 153"/>
                <a:gd name="T11" fmla="*/ 0 h 147"/>
                <a:gd name="T12" fmla="*/ 2147483647 w 153"/>
                <a:gd name="T13" fmla="*/ 0 h 147"/>
                <a:gd name="T14" fmla="*/ 2147483647 w 153"/>
                <a:gd name="T15" fmla="*/ 0 h 147"/>
                <a:gd name="T16" fmla="*/ 2147483647 w 153"/>
                <a:gd name="T17" fmla="*/ 2147483647 h 147"/>
                <a:gd name="T18" fmla="*/ 2147483647 w 153"/>
                <a:gd name="T19" fmla="*/ 2147483647 h 147"/>
                <a:gd name="T20" fmla="*/ 2147483647 w 153"/>
                <a:gd name="T21" fmla="*/ 2147483647 h 147"/>
                <a:gd name="T22" fmla="*/ 2147483647 w 153"/>
                <a:gd name="T23" fmla="*/ 2147483647 h 147"/>
                <a:gd name="T24" fmla="*/ 2147483647 w 153"/>
                <a:gd name="T25" fmla="*/ 2147483647 h 147"/>
                <a:gd name="T26" fmla="*/ 2147483647 w 153"/>
                <a:gd name="T27" fmla="*/ 2147483647 h 147"/>
                <a:gd name="T28" fmla="*/ 2147483647 w 153"/>
                <a:gd name="T29" fmla="*/ 2147483647 h 147"/>
                <a:gd name="T30" fmla="*/ 2147483647 w 153"/>
                <a:gd name="T31" fmla="*/ 2147483647 h 147"/>
                <a:gd name="T32" fmla="*/ 2147483647 w 153"/>
                <a:gd name="T33" fmla="*/ 2147483647 h 147"/>
                <a:gd name="T34" fmla="*/ 2147483647 w 153"/>
                <a:gd name="T35" fmla="*/ 2147483647 h 147"/>
                <a:gd name="T36" fmla="*/ 2147483647 w 153"/>
                <a:gd name="T37" fmla="*/ 2147483647 h 147"/>
                <a:gd name="T38" fmla="*/ 2147483647 w 153"/>
                <a:gd name="T39" fmla="*/ 2147483647 h 147"/>
                <a:gd name="T40" fmla="*/ 2147483647 w 153"/>
                <a:gd name="T41" fmla="*/ 2147483647 h 147"/>
                <a:gd name="T42" fmla="*/ 2147483647 w 153"/>
                <a:gd name="T43" fmla="*/ 2147483647 h 147"/>
                <a:gd name="T44" fmla="*/ 2147483647 w 153"/>
                <a:gd name="T45" fmla="*/ 2147483647 h 147"/>
                <a:gd name="T46" fmla="*/ 2147483647 w 153"/>
                <a:gd name="T47" fmla="*/ 2147483647 h 147"/>
                <a:gd name="T48" fmla="*/ 2147483647 w 153"/>
                <a:gd name="T49" fmla="*/ 2147483647 h 147"/>
                <a:gd name="T50" fmla="*/ 2147483647 w 153"/>
                <a:gd name="T51" fmla="*/ 2147483647 h 147"/>
                <a:gd name="T52" fmla="*/ 0 w 153"/>
                <a:gd name="T53" fmla="*/ 2147483647 h 147"/>
                <a:gd name="T54" fmla="*/ 0 w 153"/>
                <a:gd name="T55" fmla="*/ 2147483647 h 147"/>
                <a:gd name="T56" fmla="*/ 2147483647 w 153"/>
                <a:gd name="T57" fmla="*/ 2147483647 h 147"/>
                <a:gd name="T58" fmla="*/ 2147483647 w 153"/>
                <a:gd name="T59" fmla="*/ 2147483647 h 147"/>
                <a:gd name="T60" fmla="*/ 2147483647 w 153"/>
                <a:gd name="T61" fmla="*/ 2147483647 h 147"/>
                <a:gd name="T62" fmla="*/ 2147483647 w 153"/>
                <a:gd name="T63" fmla="*/ 2147483647 h 147"/>
                <a:gd name="T64" fmla="*/ 2147483647 w 153"/>
                <a:gd name="T65" fmla="*/ 2147483647 h 147"/>
                <a:gd name="T66" fmla="*/ 2147483647 w 153"/>
                <a:gd name="T67" fmla="*/ 2147483647 h 147"/>
                <a:gd name="T68" fmla="*/ 2147483647 w 153"/>
                <a:gd name="T69" fmla="*/ 2147483647 h 147"/>
                <a:gd name="T70" fmla="*/ 2147483647 w 153"/>
                <a:gd name="T71" fmla="*/ 2147483647 h 147"/>
                <a:gd name="T72" fmla="*/ 2147483647 w 153"/>
                <a:gd name="T73" fmla="*/ 2147483647 h 147"/>
                <a:gd name="T74" fmla="*/ 2147483647 w 153"/>
                <a:gd name="T75" fmla="*/ 2147483647 h 147"/>
                <a:gd name="T76" fmla="*/ 2147483647 w 153"/>
                <a:gd name="T77" fmla="*/ 2147483647 h 147"/>
                <a:gd name="T78" fmla="*/ 2147483647 w 153"/>
                <a:gd name="T79" fmla="*/ 2147483647 h 147"/>
                <a:gd name="T80" fmla="*/ 2147483647 w 153"/>
                <a:gd name="T81" fmla="*/ 2147483647 h 147"/>
                <a:gd name="T82" fmla="*/ 2147483647 w 153"/>
                <a:gd name="T83" fmla="*/ 2147483647 h 147"/>
                <a:gd name="T84" fmla="*/ 2147483647 w 153"/>
                <a:gd name="T85" fmla="*/ 2147483647 h 147"/>
                <a:gd name="T86" fmla="*/ 2147483647 w 153"/>
                <a:gd name="T87" fmla="*/ 2147483647 h 147"/>
                <a:gd name="T88" fmla="*/ 2147483647 w 153"/>
                <a:gd name="T89" fmla="*/ 2147483647 h 147"/>
                <a:gd name="T90" fmla="*/ 2147483647 w 153"/>
                <a:gd name="T91" fmla="*/ 2147483647 h 147"/>
                <a:gd name="T92" fmla="*/ 2147483647 w 153"/>
                <a:gd name="T93" fmla="*/ 2147483647 h 147"/>
                <a:gd name="T94" fmla="*/ 2147483647 w 153"/>
                <a:gd name="T95" fmla="*/ 2147483647 h 147"/>
                <a:gd name="T96" fmla="*/ 2147483647 w 153"/>
                <a:gd name="T97" fmla="*/ 2147483647 h 1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3"/>
                <a:gd name="T148" fmla="*/ 0 h 147"/>
                <a:gd name="T149" fmla="*/ 153 w 153"/>
                <a:gd name="T150" fmla="*/ 147 h 14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3" h="147">
                  <a:moveTo>
                    <a:pt x="16" y="99"/>
                  </a:moveTo>
                  <a:lnTo>
                    <a:pt x="139" y="99"/>
                  </a:lnTo>
                  <a:lnTo>
                    <a:pt x="144" y="97"/>
                  </a:lnTo>
                  <a:lnTo>
                    <a:pt x="146" y="97"/>
                  </a:lnTo>
                  <a:lnTo>
                    <a:pt x="149" y="92"/>
                  </a:lnTo>
                  <a:lnTo>
                    <a:pt x="149" y="88"/>
                  </a:lnTo>
                  <a:lnTo>
                    <a:pt x="149" y="10"/>
                  </a:lnTo>
                  <a:lnTo>
                    <a:pt x="149" y="5"/>
                  </a:lnTo>
                  <a:lnTo>
                    <a:pt x="146" y="3"/>
                  </a:lnTo>
                  <a:lnTo>
                    <a:pt x="144" y="0"/>
                  </a:lnTo>
                  <a:lnTo>
                    <a:pt x="139" y="0"/>
                  </a:lnTo>
                  <a:lnTo>
                    <a:pt x="16" y="0"/>
                  </a:lnTo>
                  <a:lnTo>
                    <a:pt x="12" y="0"/>
                  </a:lnTo>
                  <a:lnTo>
                    <a:pt x="7" y="3"/>
                  </a:lnTo>
                  <a:lnTo>
                    <a:pt x="5" y="5"/>
                  </a:lnTo>
                  <a:lnTo>
                    <a:pt x="5" y="10"/>
                  </a:lnTo>
                  <a:lnTo>
                    <a:pt x="5" y="88"/>
                  </a:lnTo>
                  <a:lnTo>
                    <a:pt x="5" y="92"/>
                  </a:lnTo>
                  <a:lnTo>
                    <a:pt x="7" y="97"/>
                  </a:lnTo>
                  <a:lnTo>
                    <a:pt x="12" y="97"/>
                  </a:lnTo>
                  <a:lnTo>
                    <a:pt x="16" y="99"/>
                  </a:lnTo>
                  <a:close/>
                  <a:moveTo>
                    <a:pt x="14" y="12"/>
                  </a:moveTo>
                  <a:lnTo>
                    <a:pt x="14" y="12"/>
                  </a:lnTo>
                  <a:lnTo>
                    <a:pt x="16" y="10"/>
                  </a:lnTo>
                  <a:lnTo>
                    <a:pt x="19" y="7"/>
                  </a:lnTo>
                  <a:lnTo>
                    <a:pt x="135" y="7"/>
                  </a:lnTo>
                  <a:lnTo>
                    <a:pt x="139" y="10"/>
                  </a:lnTo>
                  <a:lnTo>
                    <a:pt x="139" y="12"/>
                  </a:lnTo>
                  <a:lnTo>
                    <a:pt x="139" y="83"/>
                  </a:lnTo>
                  <a:lnTo>
                    <a:pt x="139" y="85"/>
                  </a:lnTo>
                  <a:lnTo>
                    <a:pt x="135" y="88"/>
                  </a:lnTo>
                  <a:lnTo>
                    <a:pt x="19" y="88"/>
                  </a:lnTo>
                  <a:lnTo>
                    <a:pt x="16" y="85"/>
                  </a:lnTo>
                  <a:lnTo>
                    <a:pt x="14" y="83"/>
                  </a:lnTo>
                  <a:lnTo>
                    <a:pt x="14" y="12"/>
                  </a:lnTo>
                  <a:close/>
                  <a:moveTo>
                    <a:pt x="132" y="107"/>
                  </a:moveTo>
                  <a:lnTo>
                    <a:pt x="21" y="107"/>
                  </a:lnTo>
                  <a:lnTo>
                    <a:pt x="14" y="109"/>
                  </a:lnTo>
                  <a:lnTo>
                    <a:pt x="7" y="114"/>
                  </a:lnTo>
                  <a:lnTo>
                    <a:pt x="2" y="118"/>
                  </a:lnTo>
                  <a:lnTo>
                    <a:pt x="0" y="125"/>
                  </a:lnTo>
                  <a:lnTo>
                    <a:pt x="0" y="130"/>
                  </a:lnTo>
                  <a:lnTo>
                    <a:pt x="2" y="137"/>
                  </a:lnTo>
                  <a:lnTo>
                    <a:pt x="7" y="142"/>
                  </a:lnTo>
                  <a:lnTo>
                    <a:pt x="14" y="147"/>
                  </a:lnTo>
                  <a:lnTo>
                    <a:pt x="21" y="147"/>
                  </a:lnTo>
                  <a:lnTo>
                    <a:pt x="132" y="147"/>
                  </a:lnTo>
                  <a:lnTo>
                    <a:pt x="142" y="147"/>
                  </a:lnTo>
                  <a:lnTo>
                    <a:pt x="149" y="142"/>
                  </a:lnTo>
                  <a:lnTo>
                    <a:pt x="151" y="137"/>
                  </a:lnTo>
                  <a:lnTo>
                    <a:pt x="153" y="130"/>
                  </a:lnTo>
                  <a:lnTo>
                    <a:pt x="153" y="125"/>
                  </a:lnTo>
                  <a:lnTo>
                    <a:pt x="151" y="118"/>
                  </a:lnTo>
                  <a:lnTo>
                    <a:pt x="149" y="114"/>
                  </a:lnTo>
                  <a:lnTo>
                    <a:pt x="142" y="109"/>
                  </a:lnTo>
                  <a:lnTo>
                    <a:pt x="132" y="107"/>
                  </a:lnTo>
                  <a:close/>
                  <a:moveTo>
                    <a:pt x="130" y="135"/>
                  </a:moveTo>
                  <a:lnTo>
                    <a:pt x="130" y="135"/>
                  </a:lnTo>
                  <a:lnTo>
                    <a:pt x="127" y="135"/>
                  </a:lnTo>
                  <a:lnTo>
                    <a:pt x="123" y="133"/>
                  </a:lnTo>
                  <a:lnTo>
                    <a:pt x="123" y="130"/>
                  </a:lnTo>
                  <a:lnTo>
                    <a:pt x="123" y="128"/>
                  </a:lnTo>
                  <a:lnTo>
                    <a:pt x="123" y="125"/>
                  </a:lnTo>
                  <a:lnTo>
                    <a:pt x="123" y="121"/>
                  </a:lnTo>
                  <a:lnTo>
                    <a:pt x="127" y="118"/>
                  </a:lnTo>
                  <a:lnTo>
                    <a:pt x="130" y="118"/>
                  </a:lnTo>
                  <a:lnTo>
                    <a:pt x="132" y="118"/>
                  </a:lnTo>
                  <a:lnTo>
                    <a:pt x="135" y="121"/>
                  </a:lnTo>
                  <a:lnTo>
                    <a:pt x="137" y="125"/>
                  </a:lnTo>
                  <a:lnTo>
                    <a:pt x="137" y="128"/>
                  </a:lnTo>
                  <a:lnTo>
                    <a:pt x="137" y="130"/>
                  </a:lnTo>
                  <a:lnTo>
                    <a:pt x="135" y="133"/>
                  </a:lnTo>
                  <a:lnTo>
                    <a:pt x="132" y="135"/>
                  </a:lnTo>
                  <a:lnTo>
                    <a:pt x="130" y="135"/>
                  </a:lnTo>
                  <a:close/>
                </a:path>
              </a:pathLst>
            </a:custGeom>
            <a:solidFill>
              <a:schemeClr val="bg1">
                <a:lumMod val="95000"/>
              </a:schemeClr>
            </a:solidFill>
            <a:ln w="9525">
              <a:solidFill>
                <a:srgbClr val="3FCDFF">
                  <a:alpha val="16862"/>
                </a:srgbClr>
              </a:solidFill>
              <a:round/>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88" name="Freeform 108"/>
            <p:cNvSpPr>
              <a:spLocks noEditPoints="1"/>
            </p:cNvSpPr>
            <p:nvPr/>
          </p:nvSpPr>
          <p:spPr bwMode="auto">
            <a:xfrm>
              <a:off x="14604219" y="4520083"/>
              <a:ext cx="152060" cy="148465"/>
            </a:xfrm>
            <a:custGeom>
              <a:avLst/>
              <a:gdLst>
                <a:gd name="T0" fmla="*/ 2147483647 w 154"/>
                <a:gd name="T1" fmla="*/ 2147483647 h 147"/>
                <a:gd name="T2" fmla="*/ 2147483647 w 154"/>
                <a:gd name="T3" fmla="*/ 2147483647 h 147"/>
                <a:gd name="T4" fmla="*/ 2147483647 w 154"/>
                <a:gd name="T5" fmla="*/ 2147483647 h 147"/>
                <a:gd name="T6" fmla="*/ 2147483647 w 154"/>
                <a:gd name="T7" fmla="*/ 2147483647 h 147"/>
                <a:gd name="T8" fmla="*/ 2147483647 w 154"/>
                <a:gd name="T9" fmla="*/ 2147483647 h 147"/>
                <a:gd name="T10" fmla="*/ 2147483647 w 154"/>
                <a:gd name="T11" fmla="*/ 0 h 147"/>
                <a:gd name="T12" fmla="*/ 2147483647 w 154"/>
                <a:gd name="T13" fmla="*/ 0 h 147"/>
                <a:gd name="T14" fmla="*/ 2147483647 w 154"/>
                <a:gd name="T15" fmla="*/ 0 h 147"/>
                <a:gd name="T16" fmla="*/ 2147483647 w 154"/>
                <a:gd name="T17" fmla="*/ 2147483647 h 147"/>
                <a:gd name="T18" fmla="*/ 2147483647 w 154"/>
                <a:gd name="T19" fmla="*/ 2147483647 h 147"/>
                <a:gd name="T20" fmla="*/ 2147483647 w 154"/>
                <a:gd name="T21" fmla="*/ 2147483647 h 147"/>
                <a:gd name="T22" fmla="*/ 2147483647 w 154"/>
                <a:gd name="T23" fmla="*/ 2147483647 h 147"/>
                <a:gd name="T24" fmla="*/ 2147483647 w 154"/>
                <a:gd name="T25" fmla="*/ 2147483647 h 147"/>
                <a:gd name="T26" fmla="*/ 2147483647 w 154"/>
                <a:gd name="T27" fmla="*/ 2147483647 h 147"/>
                <a:gd name="T28" fmla="*/ 2147483647 w 154"/>
                <a:gd name="T29" fmla="*/ 2147483647 h 147"/>
                <a:gd name="T30" fmla="*/ 2147483647 w 154"/>
                <a:gd name="T31" fmla="*/ 2147483647 h 147"/>
                <a:gd name="T32" fmla="*/ 2147483647 w 154"/>
                <a:gd name="T33" fmla="*/ 2147483647 h 147"/>
                <a:gd name="T34" fmla="*/ 2147483647 w 154"/>
                <a:gd name="T35" fmla="*/ 2147483647 h 147"/>
                <a:gd name="T36" fmla="*/ 2147483647 w 154"/>
                <a:gd name="T37" fmla="*/ 2147483647 h 147"/>
                <a:gd name="T38" fmla="*/ 2147483647 w 154"/>
                <a:gd name="T39" fmla="*/ 2147483647 h 147"/>
                <a:gd name="T40" fmla="*/ 2147483647 w 154"/>
                <a:gd name="T41" fmla="*/ 2147483647 h 147"/>
                <a:gd name="T42" fmla="*/ 2147483647 w 154"/>
                <a:gd name="T43" fmla="*/ 2147483647 h 147"/>
                <a:gd name="T44" fmla="*/ 2147483647 w 154"/>
                <a:gd name="T45" fmla="*/ 2147483647 h 147"/>
                <a:gd name="T46" fmla="*/ 2147483647 w 154"/>
                <a:gd name="T47" fmla="*/ 2147483647 h 147"/>
                <a:gd name="T48" fmla="*/ 2147483647 w 154"/>
                <a:gd name="T49" fmla="*/ 2147483647 h 147"/>
                <a:gd name="T50" fmla="*/ 2147483647 w 154"/>
                <a:gd name="T51" fmla="*/ 2147483647 h 147"/>
                <a:gd name="T52" fmla="*/ 0 w 154"/>
                <a:gd name="T53" fmla="*/ 2147483647 h 147"/>
                <a:gd name="T54" fmla="*/ 0 w 154"/>
                <a:gd name="T55" fmla="*/ 2147483647 h 147"/>
                <a:gd name="T56" fmla="*/ 2147483647 w 154"/>
                <a:gd name="T57" fmla="*/ 2147483647 h 147"/>
                <a:gd name="T58" fmla="*/ 2147483647 w 154"/>
                <a:gd name="T59" fmla="*/ 2147483647 h 147"/>
                <a:gd name="T60" fmla="*/ 2147483647 w 154"/>
                <a:gd name="T61" fmla="*/ 2147483647 h 147"/>
                <a:gd name="T62" fmla="*/ 2147483647 w 154"/>
                <a:gd name="T63" fmla="*/ 2147483647 h 147"/>
                <a:gd name="T64" fmla="*/ 2147483647 w 154"/>
                <a:gd name="T65" fmla="*/ 2147483647 h 147"/>
                <a:gd name="T66" fmla="*/ 2147483647 w 154"/>
                <a:gd name="T67" fmla="*/ 2147483647 h 147"/>
                <a:gd name="T68" fmla="*/ 2147483647 w 154"/>
                <a:gd name="T69" fmla="*/ 2147483647 h 147"/>
                <a:gd name="T70" fmla="*/ 2147483647 w 154"/>
                <a:gd name="T71" fmla="*/ 2147483647 h 147"/>
                <a:gd name="T72" fmla="*/ 2147483647 w 154"/>
                <a:gd name="T73" fmla="*/ 2147483647 h 147"/>
                <a:gd name="T74" fmla="*/ 2147483647 w 154"/>
                <a:gd name="T75" fmla="*/ 2147483647 h 147"/>
                <a:gd name="T76" fmla="*/ 2147483647 w 154"/>
                <a:gd name="T77" fmla="*/ 2147483647 h 147"/>
                <a:gd name="T78" fmla="*/ 2147483647 w 154"/>
                <a:gd name="T79" fmla="*/ 2147483647 h 147"/>
                <a:gd name="T80" fmla="*/ 2147483647 w 154"/>
                <a:gd name="T81" fmla="*/ 2147483647 h 147"/>
                <a:gd name="T82" fmla="*/ 2147483647 w 154"/>
                <a:gd name="T83" fmla="*/ 2147483647 h 147"/>
                <a:gd name="T84" fmla="*/ 2147483647 w 154"/>
                <a:gd name="T85" fmla="*/ 2147483647 h 147"/>
                <a:gd name="T86" fmla="*/ 2147483647 w 154"/>
                <a:gd name="T87" fmla="*/ 2147483647 h 147"/>
                <a:gd name="T88" fmla="*/ 2147483647 w 154"/>
                <a:gd name="T89" fmla="*/ 2147483647 h 147"/>
                <a:gd name="T90" fmla="*/ 2147483647 w 154"/>
                <a:gd name="T91" fmla="*/ 2147483647 h 147"/>
                <a:gd name="T92" fmla="*/ 2147483647 w 154"/>
                <a:gd name="T93" fmla="*/ 2147483647 h 147"/>
                <a:gd name="T94" fmla="*/ 2147483647 w 154"/>
                <a:gd name="T95" fmla="*/ 2147483647 h 147"/>
                <a:gd name="T96" fmla="*/ 2147483647 w 154"/>
                <a:gd name="T97" fmla="*/ 2147483647 h 1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4"/>
                <a:gd name="T148" fmla="*/ 0 h 147"/>
                <a:gd name="T149" fmla="*/ 154 w 154"/>
                <a:gd name="T150" fmla="*/ 147 h 14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4" h="147">
                  <a:moveTo>
                    <a:pt x="14" y="99"/>
                  </a:moveTo>
                  <a:lnTo>
                    <a:pt x="140" y="99"/>
                  </a:lnTo>
                  <a:lnTo>
                    <a:pt x="142" y="97"/>
                  </a:lnTo>
                  <a:lnTo>
                    <a:pt x="147" y="97"/>
                  </a:lnTo>
                  <a:lnTo>
                    <a:pt x="149" y="92"/>
                  </a:lnTo>
                  <a:lnTo>
                    <a:pt x="149" y="88"/>
                  </a:lnTo>
                  <a:lnTo>
                    <a:pt x="149" y="10"/>
                  </a:lnTo>
                  <a:lnTo>
                    <a:pt x="149" y="5"/>
                  </a:lnTo>
                  <a:lnTo>
                    <a:pt x="147" y="3"/>
                  </a:lnTo>
                  <a:lnTo>
                    <a:pt x="142" y="0"/>
                  </a:lnTo>
                  <a:lnTo>
                    <a:pt x="140" y="0"/>
                  </a:lnTo>
                  <a:lnTo>
                    <a:pt x="14" y="0"/>
                  </a:lnTo>
                  <a:lnTo>
                    <a:pt x="10" y="0"/>
                  </a:lnTo>
                  <a:lnTo>
                    <a:pt x="7" y="3"/>
                  </a:lnTo>
                  <a:lnTo>
                    <a:pt x="5" y="5"/>
                  </a:lnTo>
                  <a:lnTo>
                    <a:pt x="5" y="10"/>
                  </a:lnTo>
                  <a:lnTo>
                    <a:pt x="5" y="88"/>
                  </a:lnTo>
                  <a:lnTo>
                    <a:pt x="5" y="92"/>
                  </a:lnTo>
                  <a:lnTo>
                    <a:pt x="7" y="97"/>
                  </a:lnTo>
                  <a:lnTo>
                    <a:pt x="10" y="97"/>
                  </a:lnTo>
                  <a:lnTo>
                    <a:pt x="14" y="99"/>
                  </a:lnTo>
                  <a:close/>
                  <a:moveTo>
                    <a:pt x="14" y="12"/>
                  </a:moveTo>
                  <a:lnTo>
                    <a:pt x="14" y="12"/>
                  </a:lnTo>
                  <a:lnTo>
                    <a:pt x="14" y="10"/>
                  </a:lnTo>
                  <a:lnTo>
                    <a:pt x="19" y="7"/>
                  </a:lnTo>
                  <a:lnTo>
                    <a:pt x="135" y="7"/>
                  </a:lnTo>
                  <a:lnTo>
                    <a:pt x="137" y="10"/>
                  </a:lnTo>
                  <a:lnTo>
                    <a:pt x="140" y="12"/>
                  </a:lnTo>
                  <a:lnTo>
                    <a:pt x="140" y="83"/>
                  </a:lnTo>
                  <a:lnTo>
                    <a:pt x="137" y="85"/>
                  </a:lnTo>
                  <a:lnTo>
                    <a:pt x="135" y="88"/>
                  </a:lnTo>
                  <a:lnTo>
                    <a:pt x="19" y="88"/>
                  </a:lnTo>
                  <a:lnTo>
                    <a:pt x="14" y="85"/>
                  </a:lnTo>
                  <a:lnTo>
                    <a:pt x="14" y="83"/>
                  </a:lnTo>
                  <a:lnTo>
                    <a:pt x="14" y="12"/>
                  </a:lnTo>
                  <a:close/>
                  <a:moveTo>
                    <a:pt x="132" y="107"/>
                  </a:moveTo>
                  <a:lnTo>
                    <a:pt x="21" y="107"/>
                  </a:lnTo>
                  <a:lnTo>
                    <a:pt x="14" y="109"/>
                  </a:lnTo>
                  <a:lnTo>
                    <a:pt x="7" y="114"/>
                  </a:lnTo>
                  <a:lnTo>
                    <a:pt x="3" y="118"/>
                  </a:lnTo>
                  <a:lnTo>
                    <a:pt x="0" y="125"/>
                  </a:lnTo>
                  <a:lnTo>
                    <a:pt x="0" y="130"/>
                  </a:lnTo>
                  <a:lnTo>
                    <a:pt x="3" y="137"/>
                  </a:lnTo>
                  <a:lnTo>
                    <a:pt x="7" y="142"/>
                  </a:lnTo>
                  <a:lnTo>
                    <a:pt x="14" y="147"/>
                  </a:lnTo>
                  <a:lnTo>
                    <a:pt x="21" y="147"/>
                  </a:lnTo>
                  <a:lnTo>
                    <a:pt x="132" y="147"/>
                  </a:lnTo>
                  <a:lnTo>
                    <a:pt x="142" y="147"/>
                  </a:lnTo>
                  <a:lnTo>
                    <a:pt x="149" y="142"/>
                  </a:lnTo>
                  <a:lnTo>
                    <a:pt x="151" y="137"/>
                  </a:lnTo>
                  <a:lnTo>
                    <a:pt x="154" y="130"/>
                  </a:lnTo>
                  <a:lnTo>
                    <a:pt x="154" y="125"/>
                  </a:lnTo>
                  <a:lnTo>
                    <a:pt x="151" y="118"/>
                  </a:lnTo>
                  <a:lnTo>
                    <a:pt x="149" y="114"/>
                  </a:lnTo>
                  <a:lnTo>
                    <a:pt x="142" y="109"/>
                  </a:lnTo>
                  <a:lnTo>
                    <a:pt x="132" y="107"/>
                  </a:lnTo>
                  <a:close/>
                  <a:moveTo>
                    <a:pt x="130" y="135"/>
                  </a:moveTo>
                  <a:lnTo>
                    <a:pt x="130" y="135"/>
                  </a:lnTo>
                  <a:lnTo>
                    <a:pt x="125" y="135"/>
                  </a:lnTo>
                  <a:lnTo>
                    <a:pt x="123" y="133"/>
                  </a:lnTo>
                  <a:lnTo>
                    <a:pt x="121" y="130"/>
                  </a:lnTo>
                  <a:lnTo>
                    <a:pt x="121" y="128"/>
                  </a:lnTo>
                  <a:lnTo>
                    <a:pt x="121" y="125"/>
                  </a:lnTo>
                  <a:lnTo>
                    <a:pt x="123" y="121"/>
                  </a:lnTo>
                  <a:lnTo>
                    <a:pt x="125" y="118"/>
                  </a:lnTo>
                  <a:lnTo>
                    <a:pt x="130" y="118"/>
                  </a:lnTo>
                  <a:lnTo>
                    <a:pt x="132" y="118"/>
                  </a:lnTo>
                  <a:lnTo>
                    <a:pt x="135" y="121"/>
                  </a:lnTo>
                  <a:lnTo>
                    <a:pt x="137" y="125"/>
                  </a:lnTo>
                  <a:lnTo>
                    <a:pt x="137" y="128"/>
                  </a:lnTo>
                  <a:lnTo>
                    <a:pt x="137" y="130"/>
                  </a:lnTo>
                  <a:lnTo>
                    <a:pt x="135" y="133"/>
                  </a:lnTo>
                  <a:lnTo>
                    <a:pt x="132" y="135"/>
                  </a:lnTo>
                  <a:lnTo>
                    <a:pt x="130" y="135"/>
                  </a:lnTo>
                  <a:close/>
                </a:path>
              </a:pathLst>
            </a:custGeom>
            <a:solidFill>
              <a:schemeClr val="bg1">
                <a:lumMod val="95000"/>
              </a:schemeClr>
            </a:solidFill>
            <a:ln w="9525">
              <a:solidFill>
                <a:srgbClr val="3FCDFF">
                  <a:alpha val="16862"/>
                </a:srgbClr>
              </a:solidFill>
              <a:round/>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89" name="Freeform 109"/>
            <p:cNvSpPr>
              <a:spLocks noEditPoints="1"/>
            </p:cNvSpPr>
            <p:nvPr/>
          </p:nvSpPr>
          <p:spPr bwMode="auto">
            <a:xfrm>
              <a:off x="14921176" y="4520083"/>
              <a:ext cx="152060" cy="148465"/>
            </a:xfrm>
            <a:custGeom>
              <a:avLst/>
              <a:gdLst>
                <a:gd name="T0" fmla="*/ 2147483647 w 154"/>
                <a:gd name="T1" fmla="*/ 2147483647 h 147"/>
                <a:gd name="T2" fmla="*/ 2147483647 w 154"/>
                <a:gd name="T3" fmla="*/ 2147483647 h 147"/>
                <a:gd name="T4" fmla="*/ 2147483647 w 154"/>
                <a:gd name="T5" fmla="*/ 2147483647 h 147"/>
                <a:gd name="T6" fmla="*/ 2147483647 w 154"/>
                <a:gd name="T7" fmla="*/ 2147483647 h 147"/>
                <a:gd name="T8" fmla="*/ 2147483647 w 154"/>
                <a:gd name="T9" fmla="*/ 2147483647 h 147"/>
                <a:gd name="T10" fmla="*/ 2147483647 w 154"/>
                <a:gd name="T11" fmla="*/ 0 h 147"/>
                <a:gd name="T12" fmla="*/ 2147483647 w 154"/>
                <a:gd name="T13" fmla="*/ 0 h 147"/>
                <a:gd name="T14" fmla="*/ 2147483647 w 154"/>
                <a:gd name="T15" fmla="*/ 0 h 147"/>
                <a:gd name="T16" fmla="*/ 2147483647 w 154"/>
                <a:gd name="T17" fmla="*/ 2147483647 h 147"/>
                <a:gd name="T18" fmla="*/ 2147483647 w 154"/>
                <a:gd name="T19" fmla="*/ 2147483647 h 147"/>
                <a:gd name="T20" fmla="*/ 2147483647 w 154"/>
                <a:gd name="T21" fmla="*/ 2147483647 h 147"/>
                <a:gd name="T22" fmla="*/ 2147483647 w 154"/>
                <a:gd name="T23" fmla="*/ 2147483647 h 147"/>
                <a:gd name="T24" fmla="*/ 2147483647 w 154"/>
                <a:gd name="T25" fmla="*/ 2147483647 h 147"/>
                <a:gd name="T26" fmla="*/ 2147483647 w 154"/>
                <a:gd name="T27" fmla="*/ 2147483647 h 147"/>
                <a:gd name="T28" fmla="*/ 2147483647 w 154"/>
                <a:gd name="T29" fmla="*/ 2147483647 h 147"/>
                <a:gd name="T30" fmla="*/ 2147483647 w 154"/>
                <a:gd name="T31" fmla="*/ 2147483647 h 147"/>
                <a:gd name="T32" fmla="*/ 2147483647 w 154"/>
                <a:gd name="T33" fmla="*/ 2147483647 h 147"/>
                <a:gd name="T34" fmla="*/ 2147483647 w 154"/>
                <a:gd name="T35" fmla="*/ 2147483647 h 147"/>
                <a:gd name="T36" fmla="*/ 2147483647 w 154"/>
                <a:gd name="T37" fmla="*/ 2147483647 h 147"/>
                <a:gd name="T38" fmla="*/ 2147483647 w 154"/>
                <a:gd name="T39" fmla="*/ 2147483647 h 147"/>
                <a:gd name="T40" fmla="*/ 2147483647 w 154"/>
                <a:gd name="T41" fmla="*/ 2147483647 h 147"/>
                <a:gd name="T42" fmla="*/ 2147483647 w 154"/>
                <a:gd name="T43" fmla="*/ 2147483647 h 147"/>
                <a:gd name="T44" fmla="*/ 2147483647 w 154"/>
                <a:gd name="T45" fmla="*/ 2147483647 h 147"/>
                <a:gd name="T46" fmla="*/ 2147483647 w 154"/>
                <a:gd name="T47" fmla="*/ 2147483647 h 147"/>
                <a:gd name="T48" fmla="*/ 2147483647 w 154"/>
                <a:gd name="T49" fmla="*/ 2147483647 h 147"/>
                <a:gd name="T50" fmla="*/ 2147483647 w 154"/>
                <a:gd name="T51" fmla="*/ 2147483647 h 147"/>
                <a:gd name="T52" fmla="*/ 0 w 154"/>
                <a:gd name="T53" fmla="*/ 2147483647 h 147"/>
                <a:gd name="T54" fmla="*/ 0 w 154"/>
                <a:gd name="T55" fmla="*/ 2147483647 h 147"/>
                <a:gd name="T56" fmla="*/ 2147483647 w 154"/>
                <a:gd name="T57" fmla="*/ 2147483647 h 147"/>
                <a:gd name="T58" fmla="*/ 2147483647 w 154"/>
                <a:gd name="T59" fmla="*/ 2147483647 h 147"/>
                <a:gd name="T60" fmla="*/ 2147483647 w 154"/>
                <a:gd name="T61" fmla="*/ 2147483647 h 147"/>
                <a:gd name="T62" fmla="*/ 2147483647 w 154"/>
                <a:gd name="T63" fmla="*/ 2147483647 h 147"/>
                <a:gd name="T64" fmla="*/ 2147483647 w 154"/>
                <a:gd name="T65" fmla="*/ 2147483647 h 147"/>
                <a:gd name="T66" fmla="*/ 2147483647 w 154"/>
                <a:gd name="T67" fmla="*/ 2147483647 h 147"/>
                <a:gd name="T68" fmla="*/ 2147483647 w 154"/>
                <a:gd name="T69" fmla="*/ 2147483647 h 147"/>
                <a:gd name="T70" fmla="*/ 2147483647 w 154"/>
                <a:gd name="T71" fmla="*/ 2147483647 h 147"/>
                <a:gd name="T72" fmla="*/ 2147483647 w 154"/>
                <a:gd name="T73" fmla="*/ 2147483647 h 147"/>
                <a:gd name="T74" fmla="*/ 2147483647 w 154"/>
                <a:gd name="T75" fmla="*/ 2147483647 h 147"/>
                <a:gd name="T76" fmla="*/ 2147483647 w 154"/>
                <a:gd name="T77" fmla="*/ 2147483647 h 147"/>
                <a:gd name="T78" fmla="*/ 2147483647 w 154"/>
                <a:gd name="T79" fmla="*/ 2147483647 h 147"/>
                <a:gd name="T80" fmla="*/ 2147483647 w 154"/>
                <a:gd name="T81" fmla="*/ 2147483647 h 147"/>
                <a:gd name="T82" fmla="*/ 2147483647 w 154"/>
                <a:gd name="T83" fmla="*/ 2147483647 h 147"/>
                <a:gd name="T84" fmla="*/ 2147483647 w 154"/>
                <a:gd name="T85" fmla="*/ 2147483647 h 147"/>
                <a:gd name="T86" fmla="*/ 2147483647 w 154"/>
                <a:gd name="T87" fmla="*/ 2147483647 h 147"/>
                <a:gd name="T88" fmla="*/ 2147483647 w 154"/>
                <a:gd name="T89" fmla="*/ 2147483647 h 147"/>
                <a:gd name="T90" fmla="*/ 2147483647 w 154"/>
                <a:gd name="T91" fmla="*/ 2147483647 h 147"/>
                <a:gd name="T92" fmla="*/ 2147483647 w 154"/>
                <a:gd name="T93" fmla="*/ 2147483647 h 147"/>
                <a:gd name="T94" fmla="*/ 2147483647 w 154"/>
                <a:gd name="T95" fmla="*/ 2147483647 h 147"/>
                <a:gd name="T96" fmla="*/ 2147483647 w 154"/>
                <a:gd name="T97" fmla="*/ 2147483647 h 1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4"/>
                <a:gd name="T148" fmla="*/ 0 h 147"/>
                <a:gd name="T149" fmla="*/ 154 w 154"/>
                <a:gd name="T150" fmla="*/ 147 h 14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4" h="147">
                  <a:moveTo>
                    <a:pt x="15" y="99"/>
                  </a:moveTo>
                  <a:lnTo>
                    <a:pt x="140" y="99"/>
                  </a:lnTo>
                  <a:lnTo>
                    <a:pt x="142" y="97"/>
                  </a:lnTo>
                  <a:lnTo>
                    <a:pt x="147" y="97"/>
                  </a:lnTo>
                  <a:lnTo>
                    <a:pt x="149" y="92"/>
                  </a:lnTo>
                  <a:lnTo>
                    <a:pt x="149" y="88"/>
                  </a:lnTo>
                  <a:lnTo>
                    <a:pt x="149" y="10"/>
                  </a:lnTo>
                  <a:lnTo>
                    <a:pt x="149" y="5"/>
                  </a:lnTo>
                  <a:lnTo>
                    <a:pt x="147" y="3"/>
                  </a:lnTo>
                  <a:lnTo>
                    <a:pt x="142" y="0"/>
                  </a:lnTo>
                  <a:lnTo>
                    <a:pt x="140" y="0"/>
                  </a:lnTo>
                  <a:lnTo>
                    <a:pt x="15" y="0"/>
                  </a:lnTo>
                  <a:lnTo>
                    <a:pt x="10" y="0"/>
                  </a:lnTo>
                  <a:lnTo>
                    <a:pt x="8" y="3"/>
                  </a:lnTo>
                  <a:lnTo>
                    <a:pt x="5" y="5"/>
                  </a:lnTo>
                  <a:lnTo>
                    <a:pt x="3" y="10"/>
                  </a:lnTo>
                  <a:lnTo>
                    <a:pt x="3" y="88"/>
                  </a:lnTo>
                  <a:lnTo>
                    <a:pt x="5" y="92"/>
                  </a:lnTo>
                  <a:lnTo>
                    <a:pt x="8" y="97"/>
                  </a:lnTo>
                  <a:lnTo>
                    <a:pt x="10" y="97"/>
                  </a:lnTo>
                  <a:lnTo>
                    <a:pt x="15" y="99"/>
                  </a:lnTo>
                  <a:close/>
                  <a:moveTo>
                    <a:pt x="15" y="12"/>
                  </a:moveTo>
                  <a:lnTo>
                    <a:pt x="15" y="12"/>
                  </a:lnTo>
                  <a:lnTo>
                    <a:pt x="15" y="10"/>
                  </a:lnTo>
                  <a:lnTo>
                    <a:pt x="19" y="7"/>
                  </a:lnTo>
                  <a:lnTo>
                    <a:pt x="135" y="7"/>
                  </a:lnTo>
                  <a:lnTo>
                    <a:pt x="137" y="10"/>
                  </a:lnTo>
                  <a:lnTo>
                    <a:pt x="140" y="12"/>
                  </a:lnTo>
                  <a:lnTo>
                    <a:pt x="140" y="83"/>
                  </a:lnTo>
                  <a:lnTo>
                    <a:pt x="137" y="85"/>
                  </a:lnTo>
                  <a:lnTo>
                    <a:pt x="135" y="88"/>
                  </a:lnTo>
                  <a:lnTo>
                    <a:pt x="19" y="88"/>
                  </a:lnTo>
                  <a:lnTo>
                    <a:pt x="15" y="85"/>
                  </a:lnTo>
                  <a:lnTo>
                    <a:pt x="15" y="83"/>
                  </a:lnTo>
                  <a:lnTo>
                    <a:pt x="15" y="12"/>
                  </a:lnTo>
                  <a:close/>
                  <a:moveTo>
                    <a:pt x="133" y="107"/>
                  </a:moveTo>
                  <a:lnTo>
                    <a:pt x="19" y="107"/>
                  </a:lnTo>
                  <a:lnTo>
                    <a:pt x="15" y="109"/>
                  </a:lnTo>
                  <a:lnTo>
                    <a:pt x="8" y="114"/>
                  </a:lnTo>
                  <a:lnTo>
                    <a:pt x="3" y="118"/>
                  </a:lnTo>
                  <a:lnTo>
                    <a:pt x="0" y="125"/>
                  </a:lnTo>
                  <a:lnTo>
                    <a:pt x="0" y="130"/>
                  </a:lnTo>
                  <a:lnTo>
                    <a:pt x="3" y="137"/>
                  </a:lnTo>
                  <a:lnTo>
                    <a:pt x="8" y="142"/>
                  </a:lnTo>
                  <a:lnTo>
                    <a:pt x="15" y="147"/>
                  </a:lnTo>
                  <a:lnTo>
                    <a:pt x="19" y="147"/>
                  </a:lnTo>
                  <a:lnTo>
                    <a:pt x="133" y="147"/>
                  </a:lnTo>
                  <a:lnTo>
                    <a:pt x="142" y="147"/>
                  </a:lnTo>
                  <a:lnTo>
                    <a:pt x="147" y="142"/>
                  </a:lnTo>
                  <a:lnTo>
                    <a:pt x="152" y="137"/>
                  </a:lnTo>
                  <a:lnTo>
                    <a:pt x="154" y="130"/>
                  </a:lnTo>
                  <a:lnTo>
                    <a:pt x="154" y="125"/>
                  </a:lnTo>
                  <a:lnTo>
                    <a:pt x="152" y="118"/>
                  </a:lnTo>
                  <a:lnTo>
                    <a:pt x="147" y="114"/>
                  </a:lnTo>
                  <a:lnTo>
                    <a:pt x="142" y="109"/>
                  </a:lnTo>
                  <a:lnTo>
                    <a:pt x="133" y="107"/>
                  </a:lnTo>
                  <a:close/>
                  <a:moveTo>
                    <a:pt x="130" y="135"/>
                  </a:moveTo>
                  <a:lnTo>
                    <a:pt x="130" y="135"/>
                  </a:lnTo>
                  <a:lnTo>
                    <a:pt x="126" y="135"/>
                  </a:lnTo>
                  <a:lnTo>
                    <a:pt x="123" y="133"/>
                  </a:lnTo>
                  <a:lnTo>
                    <a:pt x="121" y="130"/>
                  </a:lnTo>
                  <a:lnTo>
                    <a:pt x="121" y="128"/>
                  </a:lnTo>
                  <a:lnTo>
                    <a:pt x="121" y="125"/>
                  </a:lnTo>
                  <a:lnTo>
                    <a:pt x="123" y="121"/>
                  </a:lnTo>
                  <a:lnTo>
                    <a:pt x="126" y="118"/>
                  </a:lnTo>
                  <a:lnTo>
                    <a:pt x="130" y="118"/>
                  </a:lnTo>
                  <a:lnTo>
                    <a:pt x="135" y="121"/>
                  </a:lnTo>
                  <a:lnTo>
                    <a:pt x="135" y="125"/>
                  </a:lnTo>
                  <a:lnTo>
                    <a:pt x="135" y="128"/>
                  </a:lnTo>
                  <a:lnTo>
                    <a:pt x="135" y="130"/>
                  </a:lnTo>
                  <a:lnTo>
                    <a:pt x="135" y="133"/>
                  </a:lnTo>
                  <a:lnTo>
                    <a:pt x="130" y="135"/>
                  </a:lnTo>
                  <a:close/>
                </a:path>
              </a:pathLst>
            </a:custGeom>
            <a:solidFill>
              <a:schemeClr val="bg1">
                <a:lumMod val="95000"/>
              </a:schemeClr>
            </a:solidFill>
            <a:ln w="9525">
              <a:solidFill>
                <a:srgbClr val="3FCDFF">
                  <a:alpha val="16862"/>
                </a:srgbClr>
              </a:solidFill>
              <a:round/>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90" name="Freeform 110"/>
            <p:cNvSpPr>
              <a:spLocks noEditPoints="1"/>
            </p:cNvSpPr>
            <p:nvPr/>
          </p:nvSpPr>
          <p:spPr bwMode="auto">
            <a:xfrm>
              <a:off x="14306023" y="4906899"/>
              <a:ext cx="116513" cy="155535"/>
            </a:xfrm>
            <a:custGeom>
              <a:avLst/>
              <a:gdLst>
                <a:gd name="T0" fmla="*/ 0 w 118"/>
                <a:gd name="T1" fmla="*/ 2147483647 h 154"/>
                <a:gd name="T2" fmla="*/ 2147483647 w 118"/>
                <a:gd name="T3" fmla="*/ 2147483647 h 154"/>
                <a:gd name="T4" fmla="*/ 2147483647 w 118"/>
                <a:gd name="T5" fmla="*/ 2147483647 h 154"/>
                <a:gd name="T6" fmla="*/ 2147483647 w 118"/>
                <a:gd name="T7" fmla="*/ 2147483647 h 154"/>
                <a:gd name="T8" fmla="*/ 2147483647 w 118"/>
                <a:gd name="T9" fmla="*/ 2147483647 h 154"/>
                <a:gd name="T10" fmla="*/ 2147483647 w 118"/>
                <a:gd name="T11" fmla="*/ 2147483647 h 154"/>
                <a:gd name="T12" fmla="*/ 2147483647 w 118"/>
                <a:gd name="T13" fmla="*/ 2147483647 h 154"/>
                <a:gd name="T14" fmla="*/ 2147483647 w 118"/>
                <a:gd name="T15" fmla="*/ 2147483647 h 154"/>
                <a:gd name="T16" fmla="*/ 2147483647 w 118"/>
                <a:gd name="T17" fmla="*/ 2147483647 h 154"/>
                <a:gd name="T18" fmla="*/ 2147483647 w 118"/>
                <a:gd name="T19" fmla="*/ 2147483647 h 154"/>
                <a:gd name="T20" fmla="*/ 2147483647 w 118"/>
                <a:gd name="T21" fmla="*/ 2147483647 h 154"/>
                <a:gd name="T22" fmla="*/ 2147483647 w 118"/>
                <a:gd name="T23" fmla="*/ 2147483647 h 154"/>
                <a:gd name="T24" fmla="*/ 2147483647 w 118"/>
                <a:gd name="T25" fmla="*/ 2147483647 h 154"/>
                <a:gd name="T26" fmla="*/ 2147483647 w 118"/>
                <a:gd name="T27" fmla="*/ 2147483647 h 154"/>
                <a:gd name="T28" fmla="*/ 2147483647 w 118"/>
                <a:gd name="T29" fmla="*/ 2147483647 h 154"/>
                <a:gd name="T30" fmla="*/ 2147483647 w 118"/>
                <a:gd name="T31" fmla="*/ 2147483647 h 154"/>
                <a:gd name="T32" fmla="*/ 2147483647 w 118"/>
                <a:gd name="T33" fmla="*/ 2147483647 h 154"/>
                <a:gd name="T34" fmla="*/ 2147483647 w 118"/>
                <a:gd name="T35" fmla="*/ 2147483647 h 154"/>
                <a:gd name="T36" fmla="*/ 2147483647 w 118"/>
                <a:gd name="T37" fmla="*/ 2147483647 h 154"/>
                <a:gd name="T38" fmla="*/ 2147483647 w 118"/>
                <a:gd name="T39" fmla="*/ 2147483647 h 154"/>
                <a:gd name="T40" fmla="*/ 2147483647 w 118"/>
                <a:gd name="T41" fmla="*/ 0 h 154"/>
                <a:gd name="T42" fmla="*/ 2147483647 w 118"/>
                <a:gd name="T43" fmla="*/ 2147483647 h 154"/>
                <a:gd name="T44" fmla="*/ 2147483647 w 118"/>
                <a:gd name="T45" fmla="*/ 2147483647 h 154"/>
                <a:gd name="T46" fmla="*/ 0 w 118"/>
                <a:gd name="T47" fmla="*/ 2147483647 h 154"/>
                <a:gd name="T48" fmla="*/ 2147483647 w 118"/>
                <a:gd name="T49" fmla="*/ 2147483647 h 154"/>
                <a:gd name="T50" fmla="*/ 2147483647 w 118"/>
                <a:gd name="T51" fmla="*/ 2147483647 h 154"/>
                <a:gd name="T52" fmla="*/ 2147483647 w 118"/>
                <a:gd name="T53" fmla="*/ 2147483647 h 154"/>
                <a:gd name="T54" fmla="*/ 0 w 118"/>
                <a:gd name="T55" fmla="*/ 2147483647 h 154"/>
                <a:gd name="T56" fmla="*/ 2147483647 w 118"/>
                <a:gd name="T57" fmla="*/ 2147483647 h 154"/>
                <a:gd name="T58" fmla="*/ 2147483647 w 118"/>
                <a:gd name="T59" fmla="*/ 2147483647 h 154"/>
                <a:gd name="T60" fmla="*/ 2147483647 w 118"/>
                <a:gd name="T61" fmla="*/ 2147483647 h 154"/>
                <a:gd name="T62" fmla="*/ 2147483647 w 118"/>
                <a:gd name="T63" fmla="*/ 2147483647 h 154"/>
                <a:gd name="T64" fmla="*/ 2147483647 w 118"/>
                <a:gd name="T65" fmla="*/ 2147483647 h 154"/>
                <a:gd name="T66" fmla="*/ 2147483647 w 118"/>
                <a:gd name="T67" fmla="*/ 2147483647 h 154"/>
                <a:gd name="T68" fmla="*/ 2147483647 w 118"/>
                <a:gd name="T69" fmla="*/ 2147483647 h 154"/>
                <a:gd name="T70" fmla="*/ 2147483647 w 118"/>
                <a:gd name="T71" fmla="*/ 2147483647 h 154"/>
                <a:gd name="T72" fmla="*/ 2147483647 w 118"/>
                <a:gd name="T73" fmla="*/ 2147483647 h 154"/>
                <a:gd name="T74" fmla="*/ 2147483647 w 118"/>
                <a:gd name="T75" fmla="*/ 2147483647 h 154"/>
                <a:gd name="T76" fmla="*/ 2147483647 w 118"/>
                <a:gd name="T77" fmla="*/ 2147483647 h 154"/>
                <a:gd name="T78" fmla="*/ 2147483647 w 118"/>
                <a:gd name="T79" fmla="*/ 2147483647 h 154"/>
                <a:gd name="T80" fmla="*/ 2147483647 w 118"/>
                <a:gd name="T81" fmla="*/ 2147483647 h 154"/>
                <a:gd name="T82" fmla="*/ 2147483647 w 118"/>
                <a:gd name="T83" fmla="*/ 2147483647 h 154"/>
                <a:gd name="T84" fmla="*/ 0 w 118"/>
                <a:gd name="T85" fmla="*/ 2147483647 h 154"/>
                <a:gd name="T86" fmla="*/ 2147483647 w 118"/>
                <a:gd name="T87" fmla="*/ 2147483647 h 154"/>
                <a:gd name="T88" fmla="*/ 2147483647 w 118"/>
                <a:gd name="T89" fmla="*/ 2147483647 h 154"/>
                <a:gd name="T90" fmla="*/ 2147483647 w 118"/>
                <a:gd name="T91" fmla="*/ 2147483647 h 154"/>
                <a:gd name="T92" fmla="*/ 2147483647 w 118"/>
                <a:gd name="T93" fmla="*/ 2147483647 h 154"/>
                <a:gd name="T94" fmla="*/ 2147483647 w 118"/>
                <a:gd name="T95" fmla="*/ 2147483647 h 154"/>
                <a:gd name="T96" fmla="*/ 2147483647 w 118"/>
                <a:gd name="T97" fmla="*/ 2147483647 h 154"/>
                <a:gd name="T98" fmla="*/ 2147483647 w 118"/>
                <a:gd name="T99" fmla="*/ 2147483647 h 154"/>
                <a:gd name="T100" fmla="*/ 2147483647 w 118"/>
                <a:gd name="T101" fmla="*/ 2147483647 h 154"/>
                <a:gd name="T102" fmla="*/ 2147483647 w 118"/>
                <a:gd name="T103" fmla="*/ 2147483647 h 154"/>
                <a:gd name="T104" fmla="*/ 2147483647 w 118"/>
                <a:gd name="T105" fmla="*/ 2147483647 h 154"/>
                <a:gd name="T106" fmla="*/ 2147483647 w 118"/>
                <a:gd name="T107" fmla="*/ 2147483647 h 154"/>
                <a:gd name="T108" fmla="*/ 2147483647 w 118"/>
                <a:gd name="T109" fmla="*/ 2147483647 h 154"/>
                <a:gd name="T110" fmla="*/ 2147483647 w 118"/>
                <a:gd name="T111" fmla="*/ 2147483647 h 154"/>
                <a:gd name="T112" fmla="*/ 2147483647 w 118"/>
                <a:gd name="T113" fmla="*/ 2147483647 h 1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8"/>
                <a:gd name="T172" fmla="*/ 0 h 154"/>
                <a:gd name="T173" fmla="*/ 118 w 118"/>
                <a:gd name="T174" fmla="*/ 154 h 1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8" h="154">
                  <a:moveTo>
                    <a:pt x="2" y="40"/>
                  </a:moveTo>
                  <a:lnTo>
                    <a:pt x="2" y="40"/>
                  </a:lnTo>
                  <a:lnTo>
                    <a:pt x="0" y="40"/>
                  </a:lnTo>
                  <a:lnTo>
                    <a:pt x="0" y="43"/>
                  </a:lnTo>
                  <a:lnTo>
                    <a:pt x="0" y="61"/>
                  </a:lnTo>
                  <a:lnTo>
                    <a:pt x="0" y="64"/>
                  </a:lnTo>
                  <a:lnTo>
                    <a:pt x="0" y="66"/>
                  </a:lnTo>
                  <a:lnTo>
                    <a:pt x="2" y="69"/>
                  </a:lnTo>
                  <a:lnTo>
                    <a:pt x="7" y="73"/>
                  </a:lnTo>
                  <a:lnTo>
                    <a:pt x="12" y="76"/>
                  </a:lnTo>
                  <a:lnTo>
                    <a:pt x="19" y="78"/>
                  </a:lnTo>
                  <a:lnTo>
                    <a:pt x="26" y="78"/>
                  </a:lnTo>
                  <a:lnTo>
                    <a:pt x="33" y="80"/>
                  </a:lnTo>
                  <a:lnTo>
                    <a:pt x="40" y="80"/>
                  </a:lnTo>
                  <a:lnTo>
                    <a:pt x="49" y="83"/>
                  </a:lnTo>
                  <a:lnTo>
                    <a:pt x="59" y="83"/>
                  </a:lnTo>
                  <a:lnTo>
                    <a:pt x="66" y="83"/>
                  </a:lnTo>
                  <a:lnTo>
                    <a:pt x="75" y="80"/>
                  </a:lnTo>
                  <a:lnTo>
                    <a:pt x="82" y="80"/>
                  </a:lnTo>
                  <a:lnTo>
                    <a:pt x="90" y="78"/>
                  </a:lnTo>
                  <a:lnTo>
                    <a:pt x="97" y="78"/>
                  </a:lnTo>
                  <a:lnTo>
                    <a:pt x="104" y="76"/>
                  </a:lnTo>
                  <a:lnTo>
                    <a:pt x="108" y="73"/>
                  </a:lnTo>
                  <a:lnTo>
                    <a:pt x="113" y="69"/>
                  </a:lnTo>
                  <a:lnTo>
                    <a:pt x="116" y="69"/>
                  </a:lnTo>
                  <a:lnTo>
                    <a:pt x="116" y="66"/>
                  </a:lnTo>
                  <a:lnTo>
                    <a:pt x="116" y="64"/>
                  </a:lnTo>
                  <a:lnTo>
                    <a:pt x="116" y="61"/>
                  </a:lnTo>
                  <a:lnTo>
                    <a:pt x="118" y="43"/>
                  </a:lnTo>
                  <a:lnTo>
                    <a:pt x="116" y="40"/>
                  </a:lnTo>
                  <a:lnTo>
                    <a:pt x="113" y="40"/>
                  </a:lnTo>
                  <a:lnTo>
                    <a:pt x="108" y="43"/>
                  </a:lnTo>
                  <a:lnTo>
                    <a:pt x="104" y="47"/>
                  </a:lnTo>
                  <a:lnTo>
                    <a:pt x="97" y="50"/>
                  </a:lnTo>
                  <a:lnTo>
                    <a:pt x="90" y="50"/>
                  </a:lnTo>
                  <a:lnTo>
                    <a:pt x="82" y="52"/>
                  </a:lnTo>
                  <a:lnTo>
                    <a:pt x="75" y="54"/>
                  </a:lnTo>
                  <a:lnTo>
                    <a:pt x="66" y="54"/>
                  </a:lnTo>
                  <a:lnTo>
                    <a:pt x="59" y="54"/>
                  </a:lnTo>
                  <a:lnTo>
                    <a:pt x="49" y="54"/>
                  </a:lnTo>
                  <a:lnTo>
                    <a:pt x="40" y="54"/>
                  </a:lnTo>
                  <a:lnTo>
                    <a:pt x="33" y="52"/>
                  </a:lnTo>
                  <a:lnTo>
                    <a:pt x="26" y="50"/>
                  </a:lnTo>
                  <a:lnTo>
                    <a:pt x="19" y="50"/>
                  </a:lnTo>
                  <a:lnTo>
                    <a:pt x="12" y="47"/>
                  </a:lnTo>
                  <a:lnTo>
                    <a:pt x="7" y="43"/>
                  </a:lnTo>
                  <a:lnTo>
                    <a:pt x="2" y="40"/>
                  </a:lnTo>
                  <a:close/>
                  <a:moveTo>
                    <a:pt x="12" y="66"/>
                  </a:moveTo>
                  <a:lnTo>
                    <a:pt x="12" y="66"/>
                  </a:lnTo>
                  <a:lnTo>
                    <a:pt x="9" y="64"/>
                  </a:lnTo>
                  <a:lnTo>
                    <a:pt x="9" y="61"/>
                  </a:lnTo>
                  <a:lnTo>
                    <a:pt x="9" y="59"/>
                  </a:lnTo>
                  <a:lnTo>
                    <a:pt x="9" y="57"/>
                  </a:lnTo>
                  <a:lnTo>
                    <a:pt x="9" y="54"/>
                  </a:lnTo>
                  <a:lnTo>
                    <a:pt x="12" y="54"/>
                  </a:lnTo>
                  <a:lnTo>
                    <a:pt x="14" y="54"/>
                  </a:lnTo>
                  <a:lnTo>
                    <a:pt x="14" y="57"/>
                  </a:lnTo>
                  <a:lnTo>
                    <a:pt x="16" y="57"/>
                  </a:lnTo>
                  <a:lnTo>
                    <a:pt x="16" y="59"/>
                  </a:lnTo>
                  <a:lnTo>
                    <a:pt x="16" y="61"/>
                  </a:lnTo>
                  <a:lnTo>
                    <a:pt x="14" y="64"/>
                  </a:lnTo>
                  <a:lnTo>
                    <a:pt x="14" y="66"/>
                  </a:lnTo>
                  <a:lnTo>
                    <a:pt x="12" y="66"/>
                  </a:lnTo>
                  <a:close/>
                  <a:moveTo>
                    <a:pt x="59" y="47"/>
                  </a:moveTo>
                  <a:lnTo>
                    <a:pt x="59" y="47"/>
                  </a:lnTo>
                  <a:lnTo>
                    <a:pt x="64" y="47"/>
                  </a:lnTo>
                  <a:lnTo>
                    <a:pt x="71" y="47"/>
                  </a:lnTo>
                  <a:lnTo>
                    <a:pt x="75" y="45"/>
                  </a:lnTo>
                  <a:lnTo>
                    <a:pt x="82" y="45"/>
                  </a:lnTo>
                  <a:lnTo>
                    <a:pt x="87" y="43"/>
                  </a:lnTo>
                  <a:lnTo>
                    <a:pt x="92" y="43"/>
                  </a:lnTo>
                  <a:lnTo>
                    <a:pt x="97" y="40"/>
                  </a:lnTo>
                  <a:lnTo>
                    <a:pt x="101" y="40"/>
                  </a:lnTo>
                  <a:lnTo>
                    <a:pt x="104" y="38"/>
                  </a:lnTo>
                  <a:lnTo>
                    <a:pt x="106" y="35"/>
                  </a:lnTo>
                  <a:lnTo>
                    <a:pt x="111" y="33"/>
                  </a:lnTo>
                  <a:lnTo>
                    <a:pt x="113" y="31"/>
                  </a:lnTo>
                  <a:lnTo>
                    <a:pt x="116" y="28"/>
                  </a:lnTo>
                  <a:lnTo>
                    <a:pt x="116" y="26"/>
                  </a:lnTo>
                  <a:lnTo>
                    <a:pt x="118" y="24"/>
                  </a:lnTo>
                  <a:lnTo>
                    <a:pt x="116" y="21"/>
                  </a:lnTo>
                  <a:lnTo>
                    <a:pt x="116" y="19"/>
                  </a:lnTo>
                  <a:lnTo>
                    <a:pt x="116" y="17"/>
                  </a:lnTo>
                  <a:lnTo>
                    <a:pt x="113" y="14"/>
                  </a:lnTo>
                  <a:lnTo>
                    <a:pt x="111" y="12"/>
                  </a:lnTo>
                  <a:lnTo>
                    <a:pt x="108" y="9"/>
                  </a:lnTo>
                  <a:lnTo>
                    <a:pt x="104" y="9"/>
                  </a:lnTo>
                  <a:lnTo>
                    <a:pt x="101" y="7"/>
                  </a:lnTo>
                  <a:lnTo>
                    <a:pt x="97" y="5"/>
                  </a:lnTo>
                  <a:lnTo>
                    <a:pt x="92" y="5"/>
                  </a:lnTo>
                  <a:lnTo>
                    <a:pt x="87" y="2"/>
                  </a:lnTo>
                  <a:lnTo>
                    <a:pt x="82" y="2"/>
                  </a:lnTo>
                  <a:lnTo>
                    <a:pt x="75" y="0"/>
                  </a:lnTo>
                  <a:lnTo>
                    <a:pt x="71" y="0"/>
                  </a:lnTo>
                  <a:lnTo>
                    <a:pt x="64" y="0"/>
                  </a:lnTo>
                  <a:lnTo>
                    <a:pt x="59" y="0"/>
                  </a:lnTo>
                  <a:lnTo>
                    <a:pt x="52" y="0"/>
                  </a:lnTo>
                  <a:lnTo>
                    <a:pt x="45" y="0"/>
                  </a:lnTo>
                  <a:lnTo>
                    <a:pt x="40" y="0"/>
                  </a:lnTo>
                  <a:lnTo>
                    <a:pt x="33" y="2"/>
                  </a:lnTo>
                  <a:lnTo>
                    <a:pt x="28" y="2"/>
                  </a:lnTo>
                  <a:lnTo>
                    <a:pt x="23" y="5"/>
                  </a:lnTo>
                  <a:lnTo>
                    <a:pt x="19" y="5"/>
                  </a:lnTo>
                  <a:lnTo>
                    <a:pt x="16" y="7"/>
                  </a:lnTo>
                  <a:lnTo>
                    <a:pt x="12" y="9"/>
                  </a:lnTo>
                  <a:lnTo>
                    <a:pt x="9" y="9"/>
                  </a:lnTo>
                  <a:lnTo>
                    <a:pt x="4" y="12"/>
                  </a:lnTo>
                  <a:lnTo>
                    <a:pt x="2" y="14"/>
                  </a:lnTo>
                  <a:lnTo>
                    <a:pt x="2" y="17"/>
                  </a:lnTo>
                  <a:lnTo>
                    <a:pt x="0" y="19"/>
                  </a:lnTo>
                  <a:lnTo>
                    <a:pt x="0" y="21"/>
                  </a:lnTo>
                  <a:lnTo>
                    <a:pt x="0" y="24"/>
                  </a:lnTo>
                  <a:lnTo>
                    <a:pt x="0" y="26"/>
                  </a:lnTo>
                  <a:lnTo>
                    <a:pt x="0" y="28"/>
                  </a:lnTo>
                  <a:lnTo>
                    <a:pt x="2" y="28"/>
                  </a:lnTo>
                  <a:lnTo>
                    <a:pt x="2" y="31"/>
                  </a:lnTo>
                  <a:lnTo>
                    <a:pt x="4" y="33"/>
                  </a:lnTo>
                  <a:lnTo>
                    <a:pt x="9" y="35"/>
                  </a:lnTo>
                  <a:lnTo>
                    <a:pt x="12" y="38"/>
                  </a:lnTo>
                  <a:lnTo>
                    <a:pt x="16" y="40"/>
                  </a:lnTo>
                  <a:lnTo>
                    <a:pt x="19" y="40"/>
                  </a:lnTo>
                  <a:lnTo>
                    <a:pt x="23" y="43"/>
                  </a:lnTo>
                  <a:lnTo>
                    <a:pt x="28" y="43"/>
                  </a:lnTo>
                  <a:lnTo>
                    <a:pt x="33" y="45"/>
                  </a:lnTo>
                  <a:lnTo>
                    <a:pt x="40" y="45"/>
                  </a:lnTo>
                  <a:lnTo>
                    <a:pt x="45" y="47"/>
                  </a:lnTo>
                  <a:lnTo>
                    <a:pt x="52" y="47"/>
                  </a:lnTo>
                  <a:lnTo>
                    <a:pt x="59" y="47"/>
                  </a:lnTo>
                  <a:close/>
                  <a:moveTo>
                    <a:pt x="2" y="78"/>
                  </a:moveTo>
                  <a:lnTo>
                    <a:pt x="2" y="78"/>
                  </a:lnTo>
                  <a:lnTo>
                    <a:pt x="0" y="78"/>
                  </a:lnTo>
                  <a:lnTo>
                    <a:pt x="0" y="80"/>
                  </a:lnTo>
                  <a:lnTo>
                    <a:pt x="0" y="97"/>
                  </a:lnTo>
                  <a:lnTo>
                    <a:pt x="0" y="99"/>
                  </a:lnTo>
                  <a:lnTo>
                    <a:pt x="0" y="102"/>
                  </a:lnTo>
                  <a:lnTo>
                    <a:pt x="2" y="104"/>
                  </a:lnTo>
                  <a:lnTo>
                    <a:pt x="7" y="109"/>
                  </a:lnTo>
                  <a:lnTo>
                    <a:pt x="12" y="111"/>
                  </a:lnTo>
                  <a:lnTo>
                    <a:pt x="19" y="111"/>
                  </a:lnTo>
                  <a:lnTo>
                    <a:pt x="26" y="113"/>
                  </a:lnTo>
                  <a:lnTo>
                    <a:pt x="33" y="116"/>
                  </a:lnTo>
                  <a:lnTo>
                    <a:pt x="40" y="116"/>
                  </a:lnTo>
                  <a:lnTo>
                    <a:pt x="49" y="118"/>
                  </a:lnTo>
                  <a:lnTo>
                    <a:pt x="59" y="118"/>
                  </a:lnTo>
                  <a:lnTo>
                    <a:pt x="66" y="118"/>
                  </a:lnTo>
                  <a:lnTo>
                    <a:pt x="75" y="116"/>
                  </a:lnTo>
                  <a:lnTo>
                    <a:pt x="82" y="116"/>
                  </a:lnTo>
                  <a:lnTo>
                    <a:pt x="90" y="113"/>
                  </a:lnTo>
                  <a:lnTo>
                    <a:pt x="97" y="111"/>
                  </a:lnTo>
                  <a:lnTo>
                    <a:pt x="104" y="111"/>
                  </a:lnTo>
                  <a:lnTo>
                    <a:pt x="108" y="109"/>
                  </a:lnTo>
                  <a:lnTo>
                    <a:pt x="113" y="104"/>
                  </a:lnTo>
                  <a:lnTo>
                    <a:pt x="116" y="102"/>
                  </a:lnTo>
                  <a:lnTo>
                    <a:pt x="116" y="99"/>
                  </a:lnTo>
                  <a:lnTo>
                    <a:pt x="116" y="97"/>
                  </a:lnTo>
                  <a:lnTo>
                    <a:pt x="116" y="80"/>
                  </a:lnTo>
                  <a:lnTo>
                    <a:pt x="116" y="78"/>
                  </a:lnTo>
                  <a:lnTo>
                    <a:pt x="113" y="78"/>
                  </a:lnTo>
                  <a:lnTo>
                    <a:pt x="106" y="80"/>
                  </a:lnTo>
                  <a:lnTo>
                    <a:pt x="101" y="83"/>
                  </a:lnTo>
                  <a:lnTo>
                    <a:pt x="94" y="85"/>
                  </a:lnTo>
                  <a:lnTo>
                    <a:pt x="90" y="87"/>
                  </a:lnTo>
                  <a:lnTo>
                    <a:pt x="82" y="87"/>
                  </a:lnTo>
                  <a:lnTo>
                    <a:pt x="73" y="90"/>
                  </a:lnTo>
                  <a:lnTo>
                    <a:pt x="66" y="90"/>
                  </a:lnTo>
                  <a:lnTo>
                    <a:pt x="59" y="90"/>
                  </a:lnTo>
                  <a:lnTo>
                    <a:pt x="49" y="90"/>
                  </a:lnTo>
                  <a:lnTo>
                    <a:pt x="42" y="90"/>
                  </a:lnTo>
                  <a:lnTo>
                    <a:pt x="35" y="87"/>
                  </a:lnTo>
                  <a:lnTo>
                    <a:pt x="28" y="87"/>
                  </a:lnTo>
                  <a:lnTo>
                    <a:pt x="21" y="85"/>
                  </a:lnTo>
                  <a:lnTo>
                    <a:pt x="14" y="83"/>
                  </a:lnTo>
                  <a:lnTo>
                    <a:pt x="9" y="80"/>
                  </a:lnTo>
                  <a:lnTo>
                    <a:pt x="2" y="78"/>
                  </a:lnTo>
                  <a:close/>
                  <a:moveTo>
                    <a:pt x="12" y="102"/>
                  </a:moveTo>
                  <a:lnTo>
                    <a:pt x="12" y="102"/>
                  </a:lnTo>
                  <a:lnTo>
                    <a:pt x="9" y="99"/>
                  </a:lnTo>
                  <a:lnTo>
                    <a:pt x="9" y="97"/>
                  </a:lnTo>
                  <a:lnTo>
                    <a:pt x="9" y="95"/>
                  </a:lnTo>
                  <a:lnTo>
                    <a:pt x="9" y="92"/>
                  </a:lnTo>
                  <a:lnTo>
                    <a:pt x="9" y="90"/>
                  </a:lnTo>
                  <a:lnTo>
                    <a:pt x="12" y="90"/>
                  </a:lnTo>
                  <a:lnTo>
                    <a:pt x="14" y="90"/>
                  </a:lnTo>
                  <a:lnTo>
                    <a:pt x="16" y="92"/>
                  </a:lnTo>
                  <a:lnTo>
                    <a:pt x="16" y="95"/>
                  </a:lnTo>
                  <a:lnTo>
                    <a:pt x="16" y="97"/>
                  </a:lnTo>
                  <a:lnTo>
                    <a:pt x="14" y="99"/>
                  </a:lnTo>
                  <a:lnTo>
                    <a:pt x="14" y="102"/>
                  </a:lnTo>
                  <a:lnTo>
                    <a:pt x="12" y="102"/>
                  </a:lnTo>
                  <a:close/>
                  <a:moveTo>
                    <a:pt x="4" y="113"/>
                  </a:moveTo>
                  <a:lnTo>
                    <a:pt x="4" y="113"/>
                  </a:lnTo>
                  <a:lnTo>
                    <a:pt x="2" y="113"/>
                  </a:lnTo>
                  <a:lnTo>
                    <a:pt x="0" y="113"/>
                  </a:lnTo>
                  <a:lnTo>
                    <a:pt x="0" y="116"/>
                  </a:lnTo>
                  <a:lnTo>
                    <a:pt x="0" y="132"/>
                  </a:lnTo>
                  <a:lnTo>
                    <a:pt x="0" y="135"/>
                  </a:lnTo>
                  <a:lnTo>
                    <a:pt x="0" y="137"/>
                  </a:lnTo>
                  <a:lnTo>
                    <a:pt x="2" y="139"/>
                  </a:lnTo>
                  <a:lnTo>
                    <a:pt x="4" y="139"/>
                  </a:lnTo>
                  <a:lnTo>
                    <a:pt x="7" y="142"/>
                  </a:lnTo>
                  <a:lnTo>
                    <a:pt x="14" y="144"/>
                  </a:lnTo>
                  <a:lnTo>
                    <a:pt x="19" y="147"/>
                  </a:lnTo>
                  <a:lnTo>
                    <a:pt x="26" y="149"/>
                  </a:lnTo>
                  <a:lnTo>
                    <a:pt x="33" y="151"/>
                  </a:lnTo>
                  <a:lnTo>
                    <a:pt x="40" y="151"/>
                  </a:lnTo>
                  <a:lnTo>
                    <a:pt x="49" y="151"/>
                  </a:lnTo>
                  <a:lnTo>
                    <a:pt x="59" y="154"/>
                  </a:lnTo>
                  <a:lnTo>
                    <a:pt x="66" y="151"/>
                  </a:lnTo>
                  <a:lnTo>
                    <a:pt x="75" y="151"/>
                  </a:lnTo>
                  <a:lnTo>
                    <a:pt x="82" y="151"/>
                  </a:lnTo>
                  <a:lnTo>
                    <a:pt x="90" y="149"/>
                  </a:lnTo>
                  <a:lnTo>
                    <a:pt x="97" y="147"/>
                  </a:lnTo>
                  <a:lnTo>
                    <a:pt x="104" y="144"/>
                  </a:lnTo>
                  <a:lnTo>
                    <a:pt x="108" y="142"/>
                  </a:lnTo>
                  <a:lnTo>
                    <a:pt x="113" y="139"/>
                  </a:lnTo>
                  <a:lnTo>
                    <a:pt x="116" y="137"/>
                  </a:lnTo>
                  <a:lnTo>
                    <a:pt x="116" y="135"/>
                  </a:lnTo>
                  <a:lnTo>
                    <a:pt x="116" y="132"/>
                  </a:lnTo>
                  <a:lnTo>
                    <a:pt x="116" y="116"/>
                  </a:lnTo>
                  <a:lnTo>
                    <a:pt x="116" y="113"/>
                  </a:lnTo>
                  <a:lnTo>
                    <a:pt x="113" y="113"/>
                  </a:lnTo>
                  <a:lnTo>
                    <a:pt x="106" y="116"/>
                  </a:lnTo>
                  <a:lnTo>
                    <a:pt x="101" y="118"/>
                  </a:lnTo>
                  <a:lnTo>
                    <a:pt x="94" y="121"/>
                  </a:lnTo>
                  <a:lnTo>
                    <a:pt x="90" y="123"/>
                  </a:lnTo>
                  <a:lnTo>
                    <a:pt x="80" y="123"/>
                  </a:lnTo>
                  <a:lnTo>
                    <a:pt x="73" y="125"/>
                  </a:lnTo>
                  <a:lnTo>
                    <a:pt x="66" y="125"/>
                  </a:lnTo>
                  <a:lnTo>
                    <a:pt x="59" y="125"/>
                  </a:lnTo>
                  <a:lnTo>
                    <a:pt x="49" y="125"/>
                  </a:lnTo>
                  <a:lnTo>
                    <a:pt x="42" y="125"/>
                  </a:lnTo>
                  <a:lnTo>
                    <a:pt x="35" y="123"/>
                  </a:lnTo>
                  <a:lnTo>
                    <a:pt x="28" y="123"/>
                  </a:lnTo>
                  <a:lnTo>
                    <a:pt x="21" y="121"/>
                  </a:lnTo>
                  <a:lnTo>
                    <a:pt x="14" y="118"/>
                  </a:lnTo>
                  <a:lnTo>
                    <a:pt x="9" y="116"/>
                  </a:lnTo>
                  <a:lnTo>
                    <a:pt x="4" y="113"/>
                  </a:lnTo>
                  <a:close/>
                  <a:moveTo>
                    <a:pt x="12" y="135"/>
                  </a:moveTo>
                  <a:lnTo>
                    <a:pt x="12" y="135"/>
                  </a:lnTo>
                  <a:lnTo>
                    <a:pt x="9" y="135"/>
                  </a:lnTo>
                  <a:lnTo>
                    <a:pt x="9" y="132"/>
                  </a:lnTo>
                  <a:lnTo>
                    <a:pt x="9" y="130"/>
                  </a:lnTo>
                  <a:lnTo>
                    <a:pt x="9" y="128"/>
                  </a:lnTo>
                  <a:lnTo>
                    <a:pt x="9" y="125"/>
                  </a:lnTo>
                  <a:lnTo>
                    <a:pt x="12" y="125"/>
                  </a:lnTo>
                  <a:lnTo>
                    <a:pt x="12" y="123"/>
                  </a:lnTo>
                  <a:lnTo>
                    <a:pt x="14" y="123"/>
                  </a:lnTo>
                  <a:lnTo>
                    <a:pt x="14" y="125"/>
                  </a:lnTo>
                  <a:lnTo>
                    <a:pt x="16" y="125"/>
                  </a:lnTo>
                  <a:lnTo>
                    <a:pt x="16" y="128"/>
                  </a:lnTo>
                  <a:lnTo>
                    <a:pt x="16" y="130"/>
                  </a:lnTo>
                  <a:lnTo>
                    <a:pt x="16" y="132"/>
                  </a:lnTo>
                  <a:lnTo>
                    <a:pt x="16" y="135"/>
                  </a:lnTo>
                  <a:lnTo>
                    <a:pt x="14" y="135"/>
                  </a:lnTo>
                  <a:lnTo>
                    <a:pt x="12" y="135"/>
                  </a:lnTo>
                  <a:close/>
                </a:path>
              </a:pathLst>
            </a:custGeom>
            <a:solidFill>
              <a:schemeClr val="bg1">
                <a:lumMod val="95000"/>
              </a:schemeClr>
            </a:solidFill>
            <a:ln w="9525">
              <a:solidFill>
                <a:srgbClr val="3FCDFF">
                  <a:alpha val="16862"/>
                </a:srgbClr>
              </a:solidFill>
              <a:round/>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91" name="Freeform 111"/>
            <p:cNvSpPr>
              <a:spLocks noEditPoints="1"/>
            </p:cNvSpPr>
            <p:nvPr/>
          </p:nvSpPr>
          <p:spPr bwMode="auto">
            <a:xfrm>
              <a:off x="14518315" y="4906899"/>
              <a:ext cx="116513" cy="155535"/>
            </a:xfrm>
            <a:custGeom>
              <a:avLst/>
              <a:gdLst>
                <a:gd name="T0" fmla="*/ 0 w 118"/>
                <a:gd name="T1" fmla="*/ 2147483647 h 154"/>
                <a:gd name="T2" fmla="*/ 2147483647 w 118"/>
                <a:gd name="T3" fmla="*/ 2147483647 h 154"/>
                <a:gd name="T4" fmla="*/ 2147483647 w 118"/>
                <a:gd name="T5" fmla="*/ 2147483647 h 154"/>
                <a:gd name="T6" fmla="*/ 2147483647 w 118"/>
                <a:gd name="T7" fmla="*/ 2147483647 h 154"/>
                <a:gd name="T8" fmla="*/ 2147483647 w 118"/>
                <a:gd name="T9" fmla="*/ 2147483647 h 154"/>
                <a:gd name="T10" fmla="*/ 2147483647 w 118"/>
                <a:gd name="T11" fmla="*/ 2147483647 h 154"/>
                <a:gd name="T12" fmla="*/ 2147483647 w 118"/>
                <a:gd name="T13" fmla="*/ 2147483647 h 154"/>
                <a:gd name="T14" fmla="*/ 2147483647 w 118"/>
                <a:gd name="T15" fmla="*/ 2147483647 h 154"/>
                <a:gd name="T16" fmla="*/ 2147483647 w 118"/>
                <a:gd name="T17" fmla="*/ 2147483647 h 154"/>
                <a:gd name="T18" fmla="*/ 2147483647 w 118"/>
                <a:gd name="T19" fmla="*/ 2147483647 h 154"/>
                <a:gd name="T20" fmla="*/ 2147483647 w 118"/>
                <a:gd name="T21" fmla="*/ 2147483647 h 154"/>
                <a:gd name="T22" fmla="*/ 2147483647 w 118"/>
                <a:gd name="T23" fmla="*/ 2147483647 h 154"/>
                <a:gd name="T24" fmla="*/ 2147483647 w 118"/>
                <a:gd name="T25" fmla="*/ 2147483647 h 154"/>
                <a:gd name="T26" fmla="*/ 2147483647 w 118"/>
                <a:gd name="T27" fmla="*/ 2147483647 h 154"/>
                <a:gd name="T28" fmla="*/ 2147483647 w 118"/>
                <a:gd name="T29" fmla="*/ 2147483647 h 154"/>
                <a:gd name="T30" fmla="*/ 2147483647 w 118"/>
                <a:gd name="T31" fmla="*/ 2147483647 h 154"/>
                <a:gd name="T32" fmla="*/ 2147483647 w 118"/>
                <a:gd name="T33" fmla="*/ 2147483647 h 154"/>
                <a:gd name="T34" fmla="*/ 2147483647 w 118"/>
                <a:gd name="T35" fmla="*/ 2147483647 h 154"/>
                <a:gd name="T36" fmla="*/ 2147483647 w 118"/>
                <a:gd name="T37" fmla="*/ 2147483647 h 154"/>
                <a:gd name="T38" fmla="*/ 2147483647 w 118"/>
                <a:gd name="T39" fmla="*/ 2147483647 h 154"/>
                <a:gd name="T40" fmla="*/ 2147483647 w 118"/>
                <a:gd name="T41" fmla="*/ 0 h 154"/>
                <a:gd name="T42" fmla="*/ 2147483647 w 118"/>
                <a:gd name="T43" fmla="*/ 2147483647 h 154"/>
                <a:gd name="T44" fmla="*/ 2147483647 w 118"/>
                <a:gd name="T45" fmla="*/ 2147483647 h 154"/>
                <a:gd name="T46" fmla="*/ 0 w 118"/>
                <a:gd name="T47" fmla="*/ 2147483647 h 154"/>
                <a:gd name="T48" fmla="*/ 2147483647 w 118"/>
                <a:gd name="T49" fmla="*/ 2147483647 h 154"/>
                <a:gd name="T50" fmla="*/ 2147483647 w 118"/>
                <a:gd name="T51" fmla="*/ 2147483647 h 154"/>
                <a:gd name="T52" fmla="*/ 2147483647 w 118"/>
                <a:gd name="T53" fmla="*/ 2147483647 h 154"/>
                <a:gd name="T54" fmla="*/ 0 w 118"/>
                <a:gd name="T55" fmla="*/ 2147483647 h 154"/>
                <a:gd name="T56" fmla="*/ 2147483647 w 118"/>
                <a:gd name="T57" fmla="*/ 2147483647 h 154"/>
                <a:gd name="T58" fmla="*/ 2147483647 w 118"/>
                <a:gd name="T59" fmla="*/ 2147483647 h 154"/>
                <a:gd name="T60" fmla="*/ 2147483647 w 118"/>
                <a:gd name="T61" fmla="*/ 2147483647 h 154"/>
                <a:gd name="T62" fmla="*/ 2147483647 w 118"/>
                <a:gd name="T63" fmla="*/ 2147483647 h 154"/>
                <a:gd name="T64" fmla="*/ 2147483647 w 118"/>
                <a:gd name="T65" fmla="*/ 2147483647 h 154"/>
                <a:gd name="T66" fmla="*/ 2147483647 w 118"/>
                <a:gd name="T67" fmla="*/ 2147483647 h 154"/>
                <a:gd name="T68" fmla="*/ 2147483647 w 118"/>
                <a:gd name="T69" fmla="*/ 2147483647 h 154"/>
                <a:gd name="T70" fmla="*/ 2147483647 w 118"/>
                <a:gd name="T71" fmla="*/ 2147483647 h 154"/>
                <a:gd name="T72" fmla="*/ 2147483647 w 118"/>
                <a:gd name="T73" fmla="*/ 2147483647 h 154"/>
                <a:gd name="T74" fmla="*/ 2147483647 w 118"/>
                <a:gd name="T75" fmla="*/ 2147483647 h 154"/>
                <a:gd name="T76" fmla="*/ 2147483647 w 118"/>
                <a:gd name="T77" fmla="*/ 2147483647 h 154"/>
                <a:gd name="T78" fmla="*/ 2147483647 w 118"/>
                <a:gd name="T79" fmla="*/ 2147483647 h 154"/>
                <a:gd name="T80" fmla="*/ 2147483647 w 118"/>
                <a:gd name="T81" fmla="*/ 2147483647 h 154"/>
                <a:gd name="T82" fmla="*/ 2147483647 w 118"/>
                <a:gd name="T83" fmla="*/ 2147483647 h 154"/>
                <a:gd name="T84" fmla="*/ 2147483647 w 118"/>
                <a:gd name="T85" fmla="*/ 2147483647 h 154"/>
                <a:gd name="T86" fmla="*/ 2147483647 w 118"/>
                <a:gd name="T87" fmla="*/ 2147483647 h 154"/>
                <a:gd name="T88" fmla="*/ 2147483647 w 118"/>
                <a:gd name="T89" fmla="*/ 2147483647 h 154"/>
                <a:gd name="T90" fmla="*/ 2147483647 w 118"/>
                <a:gd name="T91" fmla="*/ 2147483647 h 154"/>
                <a:gd name="T92" fmla="*/ 2147483647 w 118"/>
                <a:gd name="T93" fmla="*/ 2147483647 h 154"/>
                <a:gd name="T94" fmla="*/ 2147483647 w 118"/>
                <a:gd name="T95" fmla="*/ 2147483647 h 154"/>
                <a:gd name="T96" fmla="*/ 2147483647 w 118"/>
                <a:gd name="T97" fmla="*/ 2147483647 h 154"/>
                <a:gd name="T98" fmla="*/ 2147483647 w 118"/>
                <a:gd name="T99" fmla="*/ 2147483647 h 154"/>
                <a:gd name="T100" fmla="*/ 2147483647 w 118"/>
                <a:gd name="T101" fmla="*/ 2147483647 h 154"/>
                <a:gd name="T102" fmla="*/ 2147483647 w 118"/>
                <a:gd name="T103" fmla="*/ 2147483647 h 154"/>
                <a:gd name="T104" fmla="*/ 2147483647 w 118"/>
                <a:gd name="T105" fmla="*/ 2147483647 h 154"/>
                <a:gd name="T106" fmla="*/ 2147483647 w 118"/>
                <a:gd name="T107" fmla="*/ 2147483647 h 154"/>
                <a:gd name="T108" fmla="*/ 2147483647 w 118"/>
                <a:gd name="T109" fmla="*/ 2147483647 h 154"/>
                <a:gd name="T110" fmla="*/ 2147483647 w 118"/>
                <a:gd name="T111" fmla="*/ 2147483647 h 154"/>
                <a:gd name="T112" fmla="*/ 2147483647 w 118"/>
                <a:gd name="T113" fmla="*/ 2147483647 h 1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8"/>
                <a:gd name="T172" fmla="*/ 0 h 154"/>
                <a:gd name="T173" fmla="*/ 118 w 118"/>
                <a:gd name="T174" fmla="*/ 154 h 1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8" h="154">
                  <a:moveTo>
                    <a:pt x="4" y="40"/>
                  </a:moveTo>
                  <a:lnTo>
                    <a:pt x="4" y="40"/>
                  </a:lnTo>
                  <a:lnTo>
                    <a:pt x="2" y="40"/>
                  </a:lnTo>
                  <a:lnTo>
                    <a:pt x="0" y="40"/>
                  </a:lnTo>
                  <a:lnTo>
                    <a:pt x="0" y="43"/>
                  </a:lnTo>
                  <a:lnTo>
                    <a:pt x="0" y="61"/>
                  </a:lnTo>
                  <a:lnTo>
                    <a:pt x="0" y="64"/>
                  </a:lnTo>
                  <a:lnTo>
                    <a:pt x="2" y="66"/>
                  </a:lnTo>
                  <a:lnTo>
                    <a:pt x="2" y="69"/>
                  </a:lnTo>
                  <a:lnTo>
                    <a:pt x="4" y="69"/>
                  </a:lnTo>
                  <a:lnTo>
                    <a:pt x="9" y="73"/>
                  </a:lnTo>
                  <a:lnTo>
                    <a:pt x="14" y="76"/>
                  </a:lnTo>
                  <a:lnTo>
                    <a:pt x="21" y="78"/>
                  </a:lnTo>
                  <a:lnTo>
                    <a:pt x="26" y="78"/>
                  </a:lnTo>
                  <a:lnTo>
                    <a:pt x="33" y="80"/>
                  </a:lnTo>
                  <a:lnTo>
                    <a:pt x="42" y="80"/>
                  </a:lnTo>
                  <a:lnTo>
                    <a:pt x="49" y="83"/>
                  </a:lnTo>
                  <a:lnTo>
                    <a:pt x="59" y="83"/>
                  </a:lnTo>
                  <a:lnTo>
                    <a:pt x="68" y="83"/>
                  </a:lnTo>
                  <a:lnTo>
                    <a:pt x="78" y="80"/>
                  </a:lnTo>
                  <a:lnTo>
                    <a:pt x="85" y="80"/>
                  </a:lnTo>
                  <a:lnTo>
                    <a:pt x="92" y="78"/>
                  </a:lnTo>
                  <a:lnTo>
                    <a:pt x="99" y="78"/>
                  </a:lnTo>
                  <a:lnTo>
                    <a:pt x="104" y="76"/>
                  </a:lnTo>
                  <a:lnTo>
                    <a:pt x="111" y="73"/>
                  </a:lnTo>
                  <a:lnTo>
                    <a:pt x="113" y="69"/>
                  </a:lnTo>
                  <a:lnTo>
                    <a:pt x="115" y="69"/>
                  </a:lnTo>
                  <a:lnTo>
                    <a:pt x="118" y="66"/>
                  </a:lnTo>
                  <a:lnTo>
                    <a:pt x="118" y="64"/>
                  </a:lnTo>
                  <a:lnTo>
                    <a:pt x="118" y="61"/>
                  </a:lnTo>
                  <a:lnTo>
                    <a:pt x="118" y="43"/>
                  </a:lnTo>
                  <a:lnTo>
                    <a:pt x="118" y="40"/>
                  </a:lnTo>
                  <a:lnTo>
                    <a:pt x="115" y="40"/>
                  </a:lnTo>
                  <a:lnTo>
                    <a:pt x="111" y="43"/>
                  </a:lnTo>
                  <a:lnTo>
                    <a:pt x="104" y="47"/>
                  </a:lnTo>
                  <a:lnTo>
                    <a:pt x="99" y="50"/>
                  </a:lnTo>
                  <a:lnTo>
                    <a:pt x="92" y="50"/>
                  </a:lnTo>
                  <a:lnTo>
                    <a:pt x="85" y="52"/>
                  </a:lnTo>
                  <a:lnTo>
                    <a:pt x="75" y="54"/>
                  </a:lnTo>
                  <a:lnTo>
                    <a:pt x="68" y="54"/>
                  </a:lnTo>
                  <a:lnTo>
                    <a:pt x="59" y="54"/>
                  </a:lnTo>
                  <a:lnTo>
                    <a:pt x="52" y="54"/>
                  </a:lnTo>
                  <a:lnTo>
                    <a:pt x="42" y="54"/>
                  </a:lnTo>
                  <a:lnTo>
                    <a:pt x="35" y="52"/>
                  </a:lnTo>
                  <a:lnTo>
                    <a:pt x="28" y="50"/>
                  </a:lnTo>
                  <a:lnTo>
                    <a:pt x="21" y="50"/>
                  </a:lnTo>
                  <a:lnTo>
                    <a:pt x="14" y="47"/>
                  </a:lnTo>
                  <a:lnTo>
                    <a:pt x="9" y="43"/>
                  </a:lnTo>
                  <a:lnTo>
                    <a:pt x="4" y="40"/>
                  </a:lnTo>
                  <a:close/>
                  <a:moveTo>
                    <a:pt x="14" y="66"/>
                  </a:moveTo>
                  <a:lnTo>
                    <a:pt x="14" y="66"/>
                  </a:lnTo>
                  <a:lnTo>
                    <a:pt x="12" y="66"/>
                  </a:lnTo>
                  <a:lnTo>
                    <a:pt x="12" y="64"/>
                  </a:lnTo>
                  <a:lnTo>
                    <a:pt x="9" y="61"/>
                  </a:lnTo>
                  <a:lnTo>
                    <a:pt x="9" y="59"/>
                  </a:lnTo>
                  <a:lnTo>
                    <a:pt x="9" y="57"/>
                  </a:lnTo>
                  <a:lnTo>
                    <a:pt x="12" y="57"/>
                  </a:lnTo>
                  <a:lnTo>
                    <a:pt x="12" y="54"/>
                  </a:lnTo>
                  <a:lnTo>
                    <a:pt x="14" y="54"/>
                  </a:lnTo>
                  <a:lnTo>
                    <a:pt x="16" y="57"/>
                  </a:lnTo>
                  <a:lnTo>
                    <a:pt x="16" y="59"/>
                  </a:lnTo>
                  <a:lnTo>
                    <a:pt x="16" y="61"/>
                  </a:lnTo>
                  <a:lnTo>
                    <a:pt x="16" y="64"/>
                  </a:lnTo>
                  <a:lnTo>
                    <a:pt x="14" y="66"/>
                  </a:lnTo>
                  <a:close/>
                  <a:moveTo>
                    <a:pt x="59" y="47"/>
                  </a:moveTo>
                  <a:lnTo>
                    <a:pt x="59" y="47"/>
                  </a:lnTo>
                  <a:lnTo>
                    <a:pt x="66" y="47"/>
                  </a:lnTo>
                  <a:lnTo>
                    <a:pt x="73" y="47"/>
                  </a:lnTo>
                  <a:lnTo>
                    <a:pt x="78" y="45"/>
                  </a:lnTo>
                  <a:lnTo>
                    <a:pt x="82" y="45"/>
                  </a:lnTo>
                  <a:lnTo>
                    <a:pt x="90" y="43"/>
                  </a:lnTo>
                  <a:lnTo>
                    <a:pt x="94" y="43"/>
                  </a:lnTo>
                  <a:lnTo>
                    <a:pt x="99" y="40"/>
                  </a:lnTo>
                  <a:lnTo>
                    <a:pt x="101" y="40"/>
                  </a:lnTo>
                  <a:lnTo>
                    <a:pt x="106" y="38"/>
                  </a:lnTo>
                  <a:lnTo>
                    <a:pt x="108" y="35"/>
                  </a:lnTo>
                  <a:lnTo>
                    <a:pt x="111" y="33"/>
                  </a:lnTo>
                  <a:lnTo>
                    <a:pt x="113" y="31"/>
                  </a:lnTo>
                  <a:lnTo>
                    <a:pt x="115" y="28"/>
                  </a:lnTo>
                  <a:lnTo>
                    <a:pt x="118" y="28"/>
                  </a:lnTo>
                  <a:lnTo>
                    <a:pt x="118" y="26"/>
                  </a:lnTo>
                  <a:lnTo>
                    <a:pt x="118" y="24"/>
                  </a:lnTo>
                  <a:lnTo>
                    <a:pt x="118" y="21"/>
                  </a:lnTo>
                  <a:lnTo>
                    <a:pt x="118" y="19"/>
                  </a:lnTo>
                  <a:lnTo>
                    <a:pt x="115" y="17"/>
                  </a:lnTo>
                  <a:lnTo>
                    <a:pt x="113" y="14"/>
                  </a:lnTo>
                  <a:lnTo>
                    <a:pt x="111" y="12"/>
                  </a:lnTo>
                  <a:lnTo>
                    <a:pt x="108" y="9"/>
                  </a:lnTo>
                  <a:lnTo>
                    <a:pt x="106" y="9"/>
                  </a:lnTo>
                  <a:lnTo>
                    <a:pt x="101" y="7"/>
                  </a:lnTo>
                  <a:lnTo>
                    <a:pt x="99" y="5"/>
                  </a:lnTo>
                  <a:lnTo>
                    <a:pt x="94" y="5"/>
                  </a:lnTo>
                  <a:lnTo>
                    <a:pt x="90" y="2"/>
                  </a:lnTo>
                  <a:lnTo>
                    <a:pt x="82" y="2"/>
                  </a:lnTo>
                  <a:lnTo>
                    <a:pt x="78" y="0"/>
                  </a:lnTo>
                  <a:lnTo>
                    <a:pt x="73" y="0"/>
                  </a:lnTo>
                  <a:lnTo>
                    <a:pt x="66" y="0"/>
                  </a:lnTo>
                  <a:lnTo>
                    <a:pt x="59" y="0"/>
                  </a:lnTo>
                  <a:lnTo>
                    <a:pt x="52" y="0"/>
                  </a:lnTo>
                  <a:lnTo>
                    <a:pt x="47" y="0"/>
                  </a:lnTo>
                  <a:lnTo>
                    <a:pt x="40" y="0"/>
                  </a:lnTo>
                  <a:lnTo>
                    <a:pt x="35" y="2"/>
                  </a:lnTo>
                  <a:lnTo>
                    <a:pt x="30" y="2"/>
                  </a:lnTo>
                  <a:lnTo>
                    <a:pt x="26" y="5"/>
                  </a:lnTo>
                  <a:lnTo>
                    <a:pt x="21" y="5"/>
                  </a:lnTo>
                  <a:lnTo>
                    <a:pt x="16" y="7"/>
                  </a:lnTo>
                  <a:lnTo>
                    <a:pt x="14" y="9"/>
                  </a:lnTo>
                  <a:lnTo>
                    <a:pt x="9" y="9"/>
                  </a:lnTo>
                  <a:lnTo>
                    <a:pt x="7" y="12"/>
                  </a:lnTo>
                  <a:lnTo>
                    <a:pt x="4" y="14"/>
                  </a:lnTo>
                  <a:lnTo>
                    <a:pt x="2" y="17"/>
                  </a:lnTo>
                  <a:lnTo>
                    <a:pt x="2" y="19"/>
                  </a:lnTo>
                  <a:lnTo>
                    <a:pt x="0" y="21"/>
                  </a:lnTo>
                  <a:lnTo>
                    <a:pt x="0" y="24"/>
                  </a:lnTo>
                  <a:lnTo>
                    <a:pt x="0" y="26"/>
                  </a:lnTo>
                  <a:lnTo>
                    <a:pt x="2" y="28"/>
                  </a:lnTo>
                  <a:lnTo>
                    <a:pt x="4" y="31"/>
                  </a:lnTo>
                  <a:lnTo>
                    <a:pt x="7" y="33"/>
                  </a:lnTo>
                  <a:lnTo>
                    <a:pt x="9" y="35"/>
                  </a:lnTo>
                  <a:lnTo>
                    <a:pt x="14" y="38"/>
                  </a:lnTo>
                  <a:lnTo>
                    <a:pt x="16" y="40"/>
                  </a:lnTo>
                  <a:lnTo>
                    <a:pt x="21" y="40"/>
                  </a:lnTo>
                  <a:lnTo>
                    <a:pt x="26" y="43"/>
                  </a:lnTo>
                  <a:lnTo>
                    <a:pt x="30" y="43"/>
                  </a:lnTo>
                  <a:lnTo>
                    <a:pt x="35" y="45"/>
                  </a:lnTo>
                  <a:lnTo>
                    <a:pt x="40" y="45"/>
                  </a:lnTo>
                  <a:lnTo>
                    <a:pt x="47" y="47"/>
                  </a:lnTo>
                  <a:lnTo>
                    <a:pt x="52" y="47"/>
                  </a:lnTo>
                  <a:lnTo>
                    <a:pt x="59" y="47"/>
                  </a:lnTo>
                  <a:close/>
                  <a:moveTo>
                    <a:pt x="4" y="78"/>
                  </a:moveTo>
                  <a:lnTo>
                    <a:pt x="4" y="78"/>
                  </a:lnTo>
                  <a:lnTo>
                    <a:pt x="2" y="78"/>
                  </a:lnTo>
                  <a:lnTo>
                    <a:pt x="2" y="80"/>
                  </a:lnTo>
                  <a:lnTo>
                    <a:pt x="0" y="80"/>
                  </a:lnTo>
                  <a:lnTo>
                    <a:pt x="2" y="97"/>
                  </a:lnTo>
                  <a:lnTo>
                    <a:pt x="2" y="99"/>
                  </a:lnTo>
                  <a:lnTo>
                    <a:pt x="2" y="102"/>
                  </a:lnTo>
                  <a:lnTo>
                    <a:pt x="2" y="104"/>
                  </a:lnTo>
                  <a:lnTo>
                    <a:pt x="4" y="104"/>
                  </a:lnTo>
                  <a:lnTo>
                    <a:pt x="9" y="109"/>
                  </a:lnTo>
                  <a:lnTo>
                    <a:pt x="14" y="111"/>
                  </a:lnTo>
                  <a:lnTo>
                    <a:pt x="21" y="111"/>
                  </a:lnTo>
                  <a:lnTo>
                    <a:pt x="28" y="113"/>
                  </a:lnTo>
                  <a:lnTo>
                    <a:pt x="35" y="116"/>
                  </a:lnTo>
                  <a:lnTo>
                    <a:pt x="42" y="116"/>
                  </a:lnTo>
                  <a:lnTo>
                    <a:pt x="49" y="118"/>
                  </a:lnTo>
                  <a:lnTo>
                    <a:pt x="59" y="118"/>
                  </a:lnTo>
                  <a:lnTo>
                    <a:pt x="68" y="118"/>
                  </a:lnTo>
                  <a:lnTo>
                    <a:pt x="78" y="116"/>
                  </a:lnTo>
                  <a:lnTo>
                    <a:pt x="85" y="116"/>
                  </a:lnTo>
                  <a:lnTo>
                    <a:pt x="92" y="113"/>
                  </a:lnTo>
                  <a:lnTo>
                    <a:pt x="99" y="111"/>
                  </a:lnTo>
                  <a:lnTo>
                    <a:pt x="104" y="111"/>
                  </a:lnTo>
                  <a:lnTo>
                    <a:pt x="108" y="109"/>
                  </a:lnTo>
                  <a:lnTo>
                    <a:pt x="113" y="104"/>
                  </a:lnTo>
                  <a:lnTo>
                    <a:pt x="115" y="104"/>
                  </a:lnTo>
                  <a:lnTo>
                    <a:pt x="115" y="102"/>
                  </a:lnTo>
                  <a:lnTo>
                    <a:pt x="118" y="99"/>
                  </a:lnTo>
                  <a:lnTo>
                    <a:pt x="118" y="97"/>
                  </a:lnTo>
                  <a:lnTo>
                    <a:pt x="118" y="80"/>
                  </a:lnTo>
                  <a:lnTo>
                    <a:pt x="115" y="78"/>
                  </a:lnTo>
                  <a:lnTo>
                    <a:pt x="113" y="78"/>
                  </a:lnTo>
                  <a:lnTo>
                    <a:pt x="108" y="80"/>
                  </a:lnTo>
                  <a:lnTo>
                    <a:pt x="104" y="83"/>
                  </a:lnTo>
                  <a:lnTo>
                    <a:pt x="97" y="85"/>
                  </a:lnTo>
                  <a:lnTo>
                    <a:pt x="90" y="87"/>
                  </a:lnTo>
                  <a:lnTo>
                    <a:pt x="82" y="87"/>
                  </a:lnTo>
                  <a:lnTo>
                    <a:pt x="75" y="90"/>
                  </a:lnTo>
                  <a:lnTo>
                    <a:pt x="68" y="90"/>
                  </a:lnTo>
                  <a:lnTo>
                    <a:pt x="59" y="90"/>
                  </a:lnTo>
                  <a:lnTo>
                    <a:pt x="52" y="90"/>
                  </a:lnTo>
                  <a:lnTo>
                    <a:pt x="42" y="90"/>
                  </a:lnTo>
                  <a:lnTo>
                    <a:pt x="35" y="87"/>
                  </a:lnTo>
                  <a:lnTo>
                    <a:pt x="28" y="87"/>
                  </a:lnTo>
                  <a:lnTo>
                    <a:pt x="21" y="85"/>
                  </a:lnTo>
                  <a:lnTo>
                    <a:pt x="16" y="83"/>
                  </a:lnTo>
                  <a:lnTo>
                    <a:pt x="9" y="80"/>
                  </a:lnTo>
                  <a:lnTo>
                    <a:pt x="4" y="78"/>
                  </a:lnTo>
                  <a:close/>
                  <a:moveTo>
                    <a:pt x="14" y="102"/>
                  </a:moveTo>
                  <a:lnTo>
                    <a:pt x="14" y="102"/>
                  </a:lnTo>
                  <a:lnTo>
                    <a:pt x="12" y="102"/>
                  </a:lnTo>
                  <a:lnTo>
                    <a:pt x="12" y="99"/>
                  </a:lnTo>
                  <a:lnTo>
                    <a:pt x="9" y="97"/>
                  </a:lnTo>
                  <a:lnTo>
                    <a:pt x="9" y="95"/>
                  </a:lnTo>
                  <a:lnTo>
                    <a:pt x="9" y="92"/>
                  </a:lnTo>
                  <a:lnTo>
                    <a:pt x="12" y="90"/>
                  </a:lnTo>
                  <a:lnTo>
                    <a:pt x="14" y="90"/>
                  </a:lnTo>
                  <a:lnTo>
                    <a:pt x="16" y="90"/>
                  </a:lnTo>
                  <a:lnTo>
                    <a:pt x="16" y="92"/>
                  </a:lnTo>
                  <a:lnTo>
                    <a:pt x="16" y="95"/>
                  </a:lnTo>
                  <a:lnTo>
                    <a:pt x="16" y="97"/>
                  </a:lnTo>
                  <a:lnTo>
                    <a:pt x="16" y="99"/>
                  </a:lnTo>
                  <a:lnTo>
                    <a:pt x="16" y="102"/>
                  </a:lnTo>
                  <a:lnTo>
                    <a:pt x="14" y="102"/>
                  </a:lnTo>
                  <a:close/>
                  <a:moveTo>
                    <a:pt x="4" y="113"/>
                  </a:moveTo>
                  <a:lnTo>
                    <a:pt x="4" y="113"/>
                  </a:lnTo>
                  <a:lnTo>
                    <a:pt x="2" y="113"/>
                  </a:lnTo>
                  <a:lnTo>
                    <a:pt x="2" y="116"/>
                  </a:lnTo>
                  <a:lnTo>
                    <a:pt x="2" y="132"/>
                  </a:lnTo>
                  <a:lnTo>
                    <a:pt x="2" y="135"/>
                  </a:lnTo>
                  <a:lnTo>
                    <a:pt x="2" y="137"/>
                  </a:lnTo>
                  <a:lnTo>
                    <a:pt x="4" y="139"/>
                  </a:lnTo>
                  <a:lnTo>
                    <a:pt x="9" y="142"/>
                  </a:lnTo>
                  <a:lnTo>
                    <a:pt x="14" y="144"/>
                  </a:lnTo>
                  <a:lnTo>
                    <a:pt x="21" y="147"/>
                  </a:lnTo>
                  <a:lnTo>
                    <a:pt x="28" y="149"/>
                  </a:lnTo>
                  <a:lnTo>
                    <a:pt x="35" y="151"/>
                  </a:lnTo>
                  <a:lnTo>
                    <a:pt x="42" y="151"/>
                  </a:lnTo>
                  <a:lnTo>
                    <a:pt x="49" y="151"/>
                  </a:lnTo>
                  <a:lnTo>
                    <a:pt x="59" y="154"/>
                  </a:lnTo>
                  <a:lnTo>
                    <a:pt x="68" y="151"/>
                  </a:lnTo>
                  <a:lnTo>
                    <a:pt x="75" y="151"/>
                  </a:lnTo>
                  <a:lnTo>
                    <a:pt x="85" y="151"/>
                  </a:lnTo>
                  <a:lnTo>
                    <a:pt x="92" y="149"/>
                  </a:lnTo>
                  <a:lnTo>
                    <a:pt x="99" y="147"/>
                  </a:lnTo>
                  <a:lnTo>
                    <a:pt x="104" y="144"/>
                  </a:lnTo>
                  <a:lnTo>
                    <a:pt x="108" y="142"/>
                  </a:lnTo>
                  <a:lnTo>
                    <a:pt x="113" y="139"/>
                  </a:lnTo>
                  <a:lnTo>
                    <a:pt x="115" y="139"/>
                  </a:lnTo>
                  <a:lnTo>
                    <a:pt x="115" y="137"/>
                  </a:lnTo>
                  <a:lnTo>
                    <a:pt x="118" y="135"/>
                  </a:lnTo>
                  <a:lnTo>
                    <a:pt x="118" y="132"/>
                  </a:lnTo>
                  <a:lnTo>
                    <a:pt x="118" y="116"/>
                  </a:lnTo>
                  <a:lnTo>
                    <a:pt x="115" y="113"/>
                  </a:lnTo>
                  <a:lnTo>
                    <a:pt x="113" y="113"/>
                  </a:lnTo>
                  <a:lnTo>
                    <a:pt x="108" y="116"/>
                  </a:lnTo>
                  <a:lnTo>
                    <a:pt x="104" y="118"/>
                  </a:lnTo>
                  <a:lnTo>
                    <a:pt x="97" y="121"/>
                  </a:lnTo>
                  <a:lnTo>
                    <a:pt x="90" y="123"/>
                  </a:lnTo>
                  <a:lnTo>
                    <a:pt x="82" y="123"/>
                  </a:lnTo>
                  <a:lnTo>
                    <a:pt x="75" y="125"/>
                  </a:lnTo>
                  <a:lnTo>
                    <a:pt x="68" y="125"/>
                  </a:lnTo>
                  <a:lnTo>
                    <a:pt x="59" y="125"/>
                  </a:lnTo>
                  <a:lnTo>
                    <a:pt x="52" y="125"/>
                  </a:lnTo>
                  <a:lnTo>
                    <a:pt x="42" y="125"/>
                  </a:lnTo>
                  <a:lnTo>
                    <a:pt x="35" y="123"/>
                  </a:lnTo>
                  <a:lnTo>
                    <a:pt x="28" y="123"/>
                  </a:lnTo>
                  <a:lnTo>
                    <a:pt x="21" y="121"/>
                  </a:lnTo>
                  <a:lnTo>
                    <a:pt x="16" y="118"/>
                  </a:lnTo>
                  <a:lnTo>
                    <a:pt x="9" y="116"/>
                  </a:lnTo>
                  <a:lnTo>
                    <a:pt x="4" y="113"/>
                  </a:lnTo>
                  <a:close/>
                  <a:moveTo>
                    <a:pt x="14" y="135"/>
                  </a:moveTo>
                  <a:lnTo>
                    <a:pt x="14" y="135"/>
                  </a:lnTo>
                  <a:lnTo>
                    <a:pt x="12" y="135"/>
                  </a:lnTo>
                  <a:lnTo>
                    <a:pt x="12" y="132"/>
                  </a:lnTo>
                  <a:lnTo>
                    <a:pt x="9" y="130"/>
                  </a:lnTo>
                  <a:lnTo>
                    <a:pt x="9" y="128"/>
                  </a:lnTo>
                  <a:lnTo>
                    <a:pt x="12" y="125"/>
                  </a:lnTo>
                  <a:lnTo>
                    <a:pt x="14" y="123"/>
                  </a:lnTo>
                  <a:lnTo>
                    <a:pt x="16" y="125"/>
                  </a:lnTo>
                  <a:lnTo>
                    <a:pt x="16" y="128"/>
                  </a:lnTo>
                  <a:lnTo>
                    <a:pt x="19" y="130"/>
                  </a:lnTo>
                  <a:lnTo>
                    <a:pt x="16" y="132"/>
                  </a:lnTo>
                  <a:lnTo>
                    <a:pt x="16" y="135"/>
                  </a:lnTo>
                  <a:lnTo>
                    <a:pt x="14" y="135"/>
                  </a:lnTo>
                  <a:close/>
                </a:path>
              </a:pathLst>
            </a:custGeom>
            <a:solidFill>
              <a:schemeClr val="bg1">
                <a:lumMod val="95000"/>
              </a:schemeClr>
            </a:solidFill>
            <a:ln w="9525">
              <a:solidFill>
                <a:srgbClr val="3FCDFF">
                  <a:alpha val="16862"/>
                </a:srgbClr>
              </a:solidFill>
              <a:round/>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92" name="Freeform 112"/>
            <p:cNvSpPr>
              <a:spLocks noEditPoints="1"/>
            </p:cNvSpPr>
            <p:nvPr/>
          </p:nvSpPr>
          <p:spPr bwMode="auto">
            <a:xfrm>
              <a:off x="14732581" y="4906899"/>
              <a:ext cx="116513" cy="155535"/>
            </a:xfrm>
            <a:custGeom>
              <a:avLst/>
              <a:gdLst>
                <a:gd name="T0" fmla="*/ 0 w 118"/>
                <a:gd name="T1" fmla="*/ 2147483647 h 154"/>
                <a:gd name="T2" fmla="*/ 2147483647 w 118"/>
                <a:gd name="T3" fmla="*/ 2147483647 h 154"/>
                <a:gd name="T4" fmla="*/ 2147483647 w 118"/>
                <a:gd name="T5" fmla="*/ 2147483647 h 154"/>
                <a:gd name="T6" fmla="*/ 2147483647 w 118"/>
                <a:gd name="T7" fmla="*/ 2147483647 h 154"/>
                <a:gd name="T8" fmla="*/ 2147483647 w 118"/>
                <a:gd name="T9" fmla="*/ 2147483647 h 154"/>
                <a:gd name="T10" fmla="*/ 2147483647 w 118"/>
                <a:gd name="T11" fmla="*/ 2147483647 h 154"/>
                <a:gd name="T12" fmla="*/ 2147483647 w 118"/>
                <a:gd name="T13" fmla="*/ 2147483647 h 154"/>
                <a:gd name="T14" fmla="*/ 2147483647 w 118"/>
                <a:gd name="T15" fmla="*/ 2147483647 h 154"/>
                <a:gd name="T16" fmla="*/ 2147483647 w 118"/>
                <a:gd name="T17" fmla="*/ 2147483647 h 154"/>
                <a:gd name="T18" fmla="*/ 2147483647 w 118"/>
                <a:gd name="T19" fmla="*/ 2147483647 h 154"/>
                <a:gd name="T20" fmla="*/ 2147483647 w 118"/>
                <a:gd name="T21" fmla="*/ 2147483647 h 154"/>
                <a:gd name="T22" fmla="*/ 2147483647 w 118"/>
                <a:gd name="T23" fmla="*/ 2147483647 h 154"/>
                <a:gd name="T24" fmla="*/ 2147483647 w 118"/>
                <a:gd name="T25" fmla="*/ 2147483647 h 154"/>
                <a:gd name="T26" fmla="*/ 2147483647 w 118"/>
                <a:gd name="T27" fmla="*/ 2147483647 h 154"/>
                <a:gd name="T28" fmla="*/ 2147483647 w 118"/>
                <a:gd name="T29" fmla="*/ 2147483647 h 154"/>
                <a:gd name="T30" fmla="*/ 2147483647 w 118"/>
                <a:gd name="T31" fmla="*/ 2147483647 h 154"/>
                <a:gd name="T32" fmla="*/ 2147483647 w 118"/>
                <a:gd name="T33" fmla="*/ 2147483647 h 154"/>
                <a:gd name="T34" fmla="*/ 2147483647 w 118"/>
                <a:gd name="T35" fmla="*/ 2147483647 h 154"/>
                <a:gd name="T36" fmla="*/ 2147483647 w 118"/>
                <a:gd name="T37" fmla="*/ 2147483647 h 154"/>
                <a:gd name="T38" fmla="*/ 2147483647 w 118"/>
                <a:gd name="T39" fmla="*/ 2147483647 h 154"/>
                <a:gd name="T40" fmla="*/ 2147483647 w 118"/>
                <a:gd name="T41" fmla="*/ 0 h 154"/>
                <a:gd name="T42" fmla="*/ 2147483647 w 118"/>
                <a:gd name="T43" fmla="*/ 2147483647 h 154"/>
                <a:gd name="T44" fmla="*/ 2147483647 w 118"/>
                <a:gd name="T45" fmla="*/ 2147483647 h 154"/>
                <a:gd name="T46" fmla="*/ 0 w 118"/>
                <a:gd name="T47" fmla="*/ 2147483647 h 154"/>
                <a:gd name="T48" fmla="*/ 2147483647 w 118"/>
                <a:gd name="T49" fmla="*/ 2147483647 h 154"/>
                <a:gd name="T50" fmla="*/ 2147483647 w 118"/>
                <a:gd name="T51" fmla="*/ 2147483647 h 154"/>
                <a:gd name="T52" fmla="*/ 2147483647 w 118"/>
                <a:gd name="T53" fmla="*/ 2147483647 h 154"/>
                <a:gd name="T54" fmla="*/ 0 w 118"/>
                <a:gd name="T55" fmla="*/ 2147483647 h 154"/>
                <a:gd name="T56" fmla="*/ 2147483647 w 118"/>
                <a:gd name="T57" fmla="*/ 2147483647 h 154"/>
                <a:gd name="T58" fmla="*/ 2147483647 w 118"/>
                <a:gd name="T59" fmla="*/ 2147483647 h 154"/>
                <a:gd name="T60" fmla="*/ 2147483647 w 118"/>
                <a:gd name="T61" fmla="*/ 2147483647 h 154"/>
                <a:gd name="T62" fmla="*/ 2147483647 w 118"/>
                <a:gd name="T63" fmla="*/ 2147483647 h 154"/>
                <a:gd name="T64" fmla="*/ 2147483647 w 118"/>
                <a:gd name="T65" fmla="*/ 2147483647 h 154"/>
                <a:gd name="T66" fmla="*/ 2147483647 w 118"/>
                <a:gd name="T67" fmla="*/ 2147483647 h 154"/>
                <a:gd name="T68" fmla="*/ 2147483647 w 118"/>
                <a:gd name="T69" fmla="*/ 2147483647 h 154"/>
                <a:gd name="T70" fmla="*/ 2147483647 w 118"/>
                <a:gd name="T71" fmla="*/ 2147483647 h 154"/>
                <a:gd name="T72" fmla="*/ 2147483647 w 118"/>
                <a:gd name="T73" fmla="*/ 2147483647 h 154"/>
                <a:gd name="T74" fmla="*/ 2147483647 w 118"/>
                <a:gd name="T75" fmla="*/ 2147483647 h 154"/>
                <a:gd name="T76" fmla="*/ 2147483647 w 118"/>
                <a:gd name="T77" fmla="*/ 2147483647 h 154"/>
                <a:gd name="T78" fmla="*/ 2147483647 w 118"/>
                <a:gd name="T79" fmla="*/ 2147483647 h 154"/>
                <a:gd name="T80" fmla="*/ 2147483647 w 118"/>
                <a:gd name="T81" fmla="*/ 2147483647 h 154"/>
                <a:gd name="T82" fmla="*/ 2147483647 w 118"/>
                <a:gd name="T83" fmla="*/ 2147483647 h 154"/>
                <a:gd name="T84" fmla="*/ 0 w 118"/>
                <a:gd name="T85" fmla="*/ 2147483647 h 154"/>
                <a:gd name="T86" fmla="*/ 2147483647 w 118"/>
                <a:gd name="T87" fmla="*/ 2147483647 h 154"/>
                <a:gd name="T88" fmla="*/ 2147483647 w 118"/>
                <a:gd name="T89" fmla="*/ 2147483647 h 154"/>
                <a:gd name="T90" fmla="*/ 2147483647 w 118"/>
                <a:gd name="T91" fmla="*/ 2147483647 h 154"/>
                <a:gd name="T92" fmla="*/ 2147483647 w 118"/>
                <a:gd name="T93" fmla="*/ 2147483647 h 154"/>
                <a:gd name="T94" fmla="*/ 2147483647 w 118"/>
                <a:gd name="T95" fmla="*/ 2147483647 h 154"/>
                <a:gd name="T96" fmla="*/ 2147483647 w 118"/>
                <a:gd name="T97" fmla="*/ 2147483647 h 154"/>
                <a:gd name="T98" fmla="*/ 2147483647 w 118"/>
                <a:gd name="T99" fmla="*/ 2147483647 h 154"/>
                <a:gd name="T100" fmla="*/ 2147483647 w 118"/>
                <a:gd name="T101" fmla="*/ 2147483647 h 154"/>
                <a:gd name="T102" fmla="*/ 2147483647 w 118"/>
                <a:gd name="T103" fmla="*/ 2147483647 h 154"/>
                <a:gd name="T104" fmla="*/ 2147483647 w 118"/>
                <a:gd name="T105" fmla="*/ 2147483647 h 154"/>
                <a:gd name="T106" fmla="*/ 2147483647 w 118"/>
                <a:gd name="T107" fmla="*/ 2147483647 h 154"/>
                <a:gd name="T108" fmla="*/ 2147483647 w 118"/>
                <a:gd name="T109" fmla="*/ 2147483647 h 154"/>
                <a:gd name="T110" fmla="*/ 2147483647 w 118"/>
                <a:gd name="T111" fmla="*/ 2147483647 h 154"/>
                <a:gd name="T112" fmla="*/ 2147483647 w 118"/>
                <a:gd name="T113" fmla="*/ 2147483647 h 1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8"/>
                <a:gd name="T172" fmla="*/ 0 h 154"/>
                <a:gd name="T173" fmla="*/ 118 w 118"/>
                <a:gd name="T174" fmla="*/ 154 h 1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8" h="154">
                  <a:moveTo>
                    <a:pt x="2" y="40"/>
                  </a:moveTo>
                  <a:lnTo>
                    <a:pt x="2" y="40"/>
                  </a:lnTo>
                  <a:lnTo>
                    <a:pt x="0" y="40"/>
                  </a:lnTo>
                  <a:lnTo>
                    <a:pt x="0" y="43"/>
                  </a:lnTo>
                  <a:lnTo>
                    <a:pt x="0" y="61"/>
                  </a:lnTo>
                  <a:lnTo>
                    <a:pt x="0" y="64"/>
                  </a:lnTo>
                  <a:lnTo>
                    <a:pt x="0" y="66"/>
                  </a:lnTo>
                  <a:lnTo>
                    <a:pt x="2" y="69"/>
                  </a:lnTo>
                  <a:lnTo>
                    <a:pt x="7" y="73"/>
                  </a:lnTo>
                  <a:lnTo>
                    <a:pt x="14" y="76"/>
                  </a:lnTo>
                  <a:lnTo>
                    <a:pt x="19" y="78"/>
                  </a:lnTo>
                  <a:lnTo>
                    <a:pt x="26" y="78"/>
                  </a:lnTo>
                  <a:lnTo>
                    <a:pt x="33" y="80"/>
                  </a:lnTo>
                  <a:lnTo>
                    <a:pt x="40" y="80"/>
                  </a:lnTo>
                  <a:lnTo>
                    <a:pt x="50" y="83"/>
                  </a:lnTo>
                  <a:lnTo>
                    <a:pt x="59" y="83"/>
                  </a:lnTo>
                  <a:lnTo>
                    <a:pt x="69" y="83"/>
                  </a:lnTo>
                  <a:lnTo>
                    <a:pt x="76" y="80"/>
                  </a:lnTo>
                  <a:lnTo>
                    <a:pt x="85" y="80"/>
                  </a:lnTo>
                  <a:lnTo>
                    <a:pt x="92" y="78"/>
                  </a:lnTo>
                  <a:lnTo>
                    <a:pt x="97" y="78"/>
                  </a:lnTo>
                  <a:lnTo>
                    <a:pt x="104" y="76"/>
                  </a:lnTo>
                  <a:lnTo>
                    <a:pt x="109" y="73"/>
                  </a:lnTo>
                  <a:lnTo>
                    <a:pt x="113" y="69"/>
                  </a:lnTo>
                  <a:lnTo>
                    <a:pt x="116" y="69"/>
                  </a:lnTo>
                  <a:lnTo>
                    <a:pt x="116" y="66"/>
                  </a:lnTo>
                  <a:lnTo>
                    <a:pt x="118" y="64"/>
                  </a:lnTo>
                  <a:lnTo>
                    <a:pt x="118" y="61"/>
                  </a:lnTo>
                  <a:lnTo>
                    <a:pt x="118" y="43"/>
                  </a:lnTo>
                  <a:lnTo>
                    <a:pt x="118" y="40"/>
                  </a:lnTo>
                  <a:lnTo>
                    <a:pt x="116" y="40"/>
                  </a:lnTo>
                  <a:lnTo>
                    <a:pt x="113" y="40"/>
                  </a:lnTo>
                  <a:lnTo>
                    <a:pt x="109" y="43"/>
                  </a:lnTo>
                  <a:lnTo>
                    <a:pt x="104" y="47"/>
                  </a:lnTo>
                  <a:lnTo>
                    <a:pt x="97" y="50"/>
                  </a:lnTo>
                  <a:lnTo>
                    <a:pt x="92" y="50"/>
                  </a:lnTo>
                  <a:lnTo>
                    <a:pt x="83" y="52"/>
                  </a:lnTo>
                  <a:lnTo>
                    <a:pt x="76" y="54"/>
                  </a:lnTo>
                  <a:lnTo>
                    <a:pt x="69" y="54"/>
                  </a:lnTo>
                  <a:lnTo>
                    <a:pt x="59" y="54"/>
                  </a:lnTo>
                  <a:lnTo>
                    <a:pt x="50" y="54"/>
                  </a:lnTo>
                  <a:lnTo>
                    <a:pt x="43" y="54"/>
                  </a:lnTo>
                  <a:lnTo>
                    <a:pt x="33" y="52"/>
                  </a:lnTo>
                  <a:lnTo>
                    <a:pt x="26" y="50"/>
                  </a:lnTo>
                  <a:lnTo>
                    <a:pt x="19" y="50"/>
                  </a:lnTo>
                  <a:lnTo>
                    <a:pt x="14" y="47"/>
                  </a:lnTo>
                  <a:lnTo>
                    <a:pt x="7" y="43"/>
                  </a:lnTo>
                  <a:lnTo>
                    <a:pt x="2" y="40"/>
                  </a:lnTo>
                  <a:close/>
                  <a:moveTo>
                    <a:pt x="12" y="66"/>
                  </a:moveTo>
                  <a:lnTo>
                    <a:pt x="12" y="66"/>
                  </a:lnTo>
                  <a:lnTo>
                    <a:pt x="10" y="64"/>
                  </a:lnTo>
                  <a:lnTo>
                    <a:pt x="10" y="61"/>
                  </a:lnTo>
                  <a:lnTo>
                    <a:pt x="10" y="59"/>
                  </a:lnTo>
                  <a:lnTo>
                    <a:pt x="10" y="57"/>
                  </a:lnTo>
                  <a:lnTo>
                    <a:pt x="12" y="54"/>
                  </a:lnTo>
                  <a:lnTo>
                    <a:pt x="14" y="54"/>
                  </a:lnTo>
                  <a:lnTo>
                    <a:pt x="14" y="57"/>
                  </a:lnTo>
                  <a:lnTo>
                    <a:pt x="17" y="57"/>
                  </a:lnTo>
                  <a:lnTo>
                    <a:pt x="17" y="59"/>
                  </a:lnTo>
                  <a:lnTo>
                    <a:pt x="17" y="61"/>
                  </a:lnTo>
                  <a:lnTo>
                    <a:pt x="14" y="64"/>
                  </a:lnTo>
                  <a:lnTo>
                    <a:pt x="14" y="66"/>
                  </a:lnTo>
                  <a:lnTo>
                    <a:pt x="12" y="66"/>
                  </a:lnTo>
                  <a:close/>
                  <a:moveTo>
                    <a:pt x="59" y="47"/>
                  </a:moveTo>
                  <a:lnTo>
                    <a:pt x="59" y="47"/>
                  </a:lnTo>
                  <a:lnTo>
                    <a:pt x="64" y="47"/>
                  </a:lnTo>
                  <a:lnTo>
                    <a:pt x="71" y="47"/>
                  </a:lnTo>
                  <a:lnTo>
                    <a:pt x="78" y="45"/>
                  </a:lnTo>
                  <a:lnTo>
                    <a:pt x="83" y="45"/>
                  </a:lnTo>
                  <a:lnTo>
                    <a:pt x="87" y="43"/>
                  </a:lnTo>
                  <a:lnTo>
                    <a:pt x="92" y="43"/>
                  </a:lnTo>
                  <a:lnTo>
                    <a:pt x="97" y="40"/>
                  </a:lnTo>
                  <a:lnTo>
                    <a:pt x="102" y="40"/>
                  </a:lnTo>
                  <a:lnTo>
                    <a:pt x="104" y="38"/>
                  </a:lnTo>
                  <a:lnTo>
                    <a:pt x="109" y="35"/>
                  </a:lnTo>
                  <a:lnTo>
                    <a:pt x="111" y="33"/>
                  </a:lnTo>
                  <a:lnTo>
                    <a:pt x="113" y="31"/>
                  </a:lnTo>
                  <a:lnTo>
                    <a:pt x="116" y="28"/>
                  </a:lnTo>
                  <a:lnTo>
                    <a:pt x="118" y="26"/>
                  </a:lnTo>
                  <a:lnTo>
                    <a:pt x="118" y="24"/>
                  </a:lnTo>
                  <a:lnTo>
                    <a:pt x="118" y="21"/>
                  </a:lnTo>
                  <a:lnTo>
                    <a:pt x="116" y="19"/>
                  </a:lnTo>
                  <a:lnTo>
                    <a:pt x="116" y="17"/>
                  </a:lnTo>
                  <a:lnTo>
                    <a:pt x="113" y="14"/>
                  </a:lnTo>
                  <a:lnTo>
                    <a:pt x="111" y="12"/>
                  </a:lnTo>
                  <a:lnTo>
                    <a:pt x="109" y="9"/>
                  </a:lnTo>
                  <a:lnTo>
                    <a:pt x="106" y="9"/>
                  </a:lnTo>
                  <a:lnTo>
                    <a:pt x="102" y="7"/>
                  </a:lnTo>
                  <a:lnTo>
                    <a:pt x="97" y="5"/>
                  </a:lnTo>
                  <a:lnTo>
                    <a:pt x="92" y="5"/>
                  </a:lnTo>
                  <a:lnTo>
                    <a:pt x="87" y="2"/>
                  </a:lnTo>
                  <a:lnTo>
                    <a:pt x="83" y="2"/>
                  </a:lnTo>
                  <a:lnTo>
                    <a:pt x="78" y="0"/>
                  </a:lnTo>
                  <a:lnTo>
                    <a:pt x="71" y="0"/>
                  </a:lnTo>
                  <a:lnTo>
                    <a:pt x="64" y="0"/>
                  </a:lnTo>
                  <a:lnTo>
                    <a:pt x="59" y="0"/>
                  </a:lnTo>
                  <a:lnTo>
                    <a:pt x="52" y="0"/>
                  </a:lnTo>
                  <a:lnTo>
                    <a:pt x="47" y="0"/>
                  </a:lnTo>
                  <a:lnTo>
                    <a:pt x="40" y="0"/>
                  </a:lnTo>
                  <a:lnTo>
                    <a:pt x="36" y="2"/>
                  </a:lnTo>
                  <a:lnTo>
                    <a:pt x="28" y="2"/>
                  </a:lnTo>
                  <a:lnTo>
                    <a:pt x="24" y="5"/>
                  </a:lnTo>
                  <a:lnTo>
                    <a:pt x="21" y="5"/>
                  </a:lnTo>
                  <a:lnTo>
                    <a:pt x="17" y="7"/>
                  </a:lnTo>
                  <a:lnTo>
                    <a:pt x="12" y="9"/>
                  </a:lnTo>
                  <a:lnTo>
                    <a:pt x="10" y="9"/>
                  </a:lnTo>
                  <a:lnTo>
                    <a:pt x="7" y="12"/>
                  </a:lnTo>
                  <a:lnTo>
                    <a:pt x="5" y="14"/>
                  </a:lnTo>
                  <a:lnTo>
                    <a:pt x="2" y="17"/>
                  </a:lnTo>
                  <a:lnTo>
                    <a:pt x="0" y="19"/>
                  </a:lnTo>
                  <a:lnTo>
                    <a:pt x="0" y="21"/>
                  </a:lnTo>
                  <a:lnTo>
                    <a:pt x="0" y="24"/>
                  </a:lnTo>
                  <a:lnTo>
                    <a:pt x="0" y="26"/>
                  </a:lnTo>
                  <a:lnTo>
                    <a:pt x="0" y="28"/>
                  </a:lnTo>
                  <a:lnTo>
                    <a:pt x="2" y="28"/>
                  </a:lnTo>
                  <a:lnTo>
                    <a:pt x="5" y="31"/>
                  </a:lnTo>
                  <a:lnTo>
                    <a:pt x="7" y="33"/>
                  </a:lnTo>
                  <a:lnTo>
                    <a:pt x="10" y="35"/>
                  </a:lnTo>
                  <a:lnTo>
                    <a:pt x="12" y="38"/>
                  </a:lnTo>
                  <a:lnTo>
                    <a:pt x="17" y="40"/>
                  </a:lnTo>
                  <a:lnTo>
                    <a:pt x="21" y="40"/>
                  </a:lnTo>
                  <a:lnTo>
                    <a:pt x="24" y="43"/>
                  </a:lnTo>
                  <a:lnTo>
                    <a:pt x="28" y="43"/>
                  </a:lnTo>
                  <a:lnTo>
                    <a:pt x="36" y="45"/>
                  </a:lnTo>
                  <a:lnTo>
                    <a:pt x="40" y="45"/>
                  </a:lnTo>
                  <a:lnTo>
                    <a:pt x="47" y="47"/>
                  </a:lnTo>
                  <a:lnTo>
                    <a:pt x="52" y="47"/>
                  </a:lnTo>
                  <a:lnTo>
                    <a:pt x="59" y="47"/>
                  </a:lnTo>
                  <a:close/>
                  <a:moveTo>
                    <a:pt x="5" y="78"/>
                  </a:moveTo>
                  <a:lnTo>
                    <a:pt x="5" y="78"/>
                  </a:lnTo>
                  <a:lnTo>
                    <a:pt x="2" y="78"/>
                  </a:lnTo>
                  <a:lnTo>
                    <a:pt x="0" y="80"/>
                  </a:lnTo>
                  <a:lnTo>
                    <a:pt x="0" y="97"/>
                  </a:lnTo>
                  <a:lnTo>
                    <a:pt x="0" y="99"/>
                  </a:lnTo>
                  <a:lnTo>
                    <a:pt x="2" y="102"/>
                  </a:lnTo>
                  <a:lnTo>
                    <a:pt x="2" y="104"/>
                  </a:lnTo>
                  <a:lnTo>
                    <a:pt x="5" y="104"/>
                  </a:lnTo>
                  <a:lnTo>
                    <a:pt x="10" y="109"/>
                  </a:lnTo>
                  <a:lnTo>
                    <a:pt x="14" y="111"/>
                  </a:lnTo>
                  <a:lnTo>
                    <a:pt x="19" y="111"/>
                  </a:lnTo>
                  <a:lnTo>
                    <a:pt x="26" y="113"/>
                  </a:lnTo>
                  <a:lnTo>
                    <a:pt x="33" y="116"/>
                  </a:lnTo>
                  <a:lnTo>
                    <a:pt x="40" y="116"/>
                  </a:lnTo>
                  <a:lnTo>
                    <a:pt x="50" y="118"/>
                  </a:lnTo>
                  <a:lnTo>
                    <a:pt x="59" y="118"/>
                  </a:lnTo>
                  <a:lnTo>
                    <a:pt x="69" y="118"/>
                  </a:lnTo>
                  <a:lnTo>
                    <a:pt x="76" y="116"/>
                  </a:lnTo>
                  <a:lnTo>
                    <a:pt x="83" y="116"/>
                  </a:lnTo>
                  <a:lnTo>
                    <a:pt x="92" y="113"/>
                  </a:lnTo>
                  <a:lnTo>
                    <a:pt x="97" y="111"/>
                  </a:lnTo>
                  <a:lnTo>
                    <a:pt x="104" y="111"/>
                  </a:lnTo>
                  <a:lnTo>
                    <a:pt x="109" y="109"/>
                  </a:lnTo>
                  <a:lnTo>
                    <a:pt x="113" y="104"/>
                  </a:lnTo>
                  <a:lnTo>
                    <a:pt x="116" y="104"/>
                  </a:lnTo>
                  <a:lnTo>
                    <a:pt x="116" y="102"/>
                  </a:lnTo>
                  <a:lnTo>
                    <a:pt x="116" y="99"/>
                  </a:lnTo>
                  <a:lnTo>
                    <a:pt x="118" y="97"/>
                  </a:lnTo>
                  <a:lnTo>
                    <a:pt x="118" y="80"/>
                  </a:lnTo>
                  <a:lnTo>
                    <a:pt x="116" y="80"/>
                  </a:lnTo>
                  <a:lnTo>
                    <a:pt x="116" y="78"/>
                  </a:lnTo>
                  <a:lnTo>
                    <a:pt x="113" y="78"/>
                  </a:lnTo>
                  <a:lnTo>
                    <a:pt x="109" y="80"/>
                  </a:lnTo>
                  <a:lnTo>
                    <a:pt x="102" y="83"/>
                  </a:lnTo>
                  <a:lnTo>
                    <a:pt x="97" y="85"/>
                  </a:lnTo>
                  <a:lnTo>
                    <a:pt x="90" y="87"/>
                  </a:lnTo>
                  <a:lnTo>
                    <a:pt x="83" y="87"/>
                  </a:lnTo>
                  <a:lnTo>
                    <a:pt x="76" y="90"/>
                  </a:lnTo>
                  <a:lnTo>
                    <a:pt x="66" y="90"/>
                  </a:lnTo>
                  <a:lnTo>
                    <a:pt x="59" y="90"/>
                  </a:lnTo>
                  <a:lnTo>
                    <a:pt x="50" y="90"/>
                  </a:lnTo>
                  <a:lnTo>
                    <a:pt x="43" y="90"/>
                  </a:lnTo>
                  <a:lnTo>
                    <a:pt x="36" y="87"/>
                  </a:lnTo>
                  <a:lnTo>
                    <a:pt x="28" y="87"/>
                  </a:lnTo>
                  <a:lnTo>
                    <a:pt x="21" y="85"/>
                  </a:lnTo>
                  <a:lnTo>
                    <a:pt x="14" y="83"/>
                  </a:lnTo>
                  <a:lnTo>
                    <a:pt x="10" y="80"/>
                  </a:lnTo>
                  <a:lnTo>
                    <a:pt x="5" y="78"/>
                  </a:lnTo>
                  <a:close/>
                  <a:moveTo>
                    <a:pt x="14" y="102"/>
                  </a:moveTo>
                  <a:lnTo>
                    <a:pt x="14" y="102"/>
                  </a:lnTo>
                  <a:lnTo>
                    <a:pt x="12" y="102"/>
                  </a:lnTo>
                  <a:lnTo>
                    <a:pt x="10" y="99"/>
                  </a:lnTo>
                  <a:lnTo>
                    <a:pt x="10" y="97"/>
                  </a:lnTo>
                  <a:lnTo>
                    <a:pt x="10" y="95"/>
                  </a:lnTo>
                  <a:lnTo>
                    <a:pt x="10" y="92"/>
                  </a:lnTo>
                  <a:lnTo>
                    <a:pt x="10" y="90"/>
                  </a:lnTo>
                  <a:lnTo>
                    <a:pt x="12" y="90"/>
                  </a:lnTo>
                  <a:lnTo>
                    <a:pt x="14" y="90"/>
                  </a:lnTo>
                  <a:lnTo>
                    <a:pt x="17" y="90"/>
                  </a:lnTo>
                  <a:lnTo>
                    <a:pt x="17" y="92"/>
                  </a:lnTo>
                  <a:lnTo>
                    <a:pt x="17" y="95"/>
                  </a:lnTo>
                  <a:lnTo>
                    <a:pt x="17" y="97"/>
                  </a:lnTo>
                  <a:lnTo>
                    <a:pt x="17" y="99"/>
                  </a:lnTo>
                  <a:lnTo>
                    <a:pt x="14" y="102"/>
                  </a:lnTo>
                  <a:close/>
                  <a:moveTo>
                    <a:pt x="5" y="113"/>
                  </a:moveTo>
                  <a:lnTo>
                    <a:pt x="5" y="113"/>
                  </a:lnTo>
                  <a:lnTo>
                    <a:pt x="2" y="113"/>
                  </a:lnTo>
                  <a:lnTo>
                    <a:pt x="0" y="116"/>
                  </a:lnTo>
                  <a:lnTo>
                    <a:pt x="0" y="132"/>
                  </a:lnTo>
                  <a:lnTo>
                    <a:pt x="0" y="135"/>
                  </a:lnTo>
                  <a:lnTo>
                    <a:pt x="2" y="137"/>
                  </a:lnTo>
                  <a:lnTo>
                    <a:pt x="2" y="139"/>
                  </a:lnTo>
                  <a:lnTo>
                    <a:pt x="5" y="139"/>
                  </a:lnTo>
                  <a:lnTo>
                    <a:pt x="10" y="142"/>
                  </a:lnTo>
                  <a:lnTo>
                    <a:pt x="14" y="144"/>
                  </a:lnTo>
                  <a:lnTo>
                    <a:pt x="19" y="147"/>
                  </a:lnTo>
                  <a:lnTo>
                    <a:pt x="26" y="149"/>
                  </a:lnTo>
                  <a:lnTo>
                    <a:pt x="33" y="151"/>
                  </a:lnTo>
                  <a:lnTo>
                    <a:pt x="43" y="151"/>
                  </a:lnTo>
                  <a:lnTo>
                    <a:pt x="50" y="151"/>
                  </a:lnTo>
                  <a:lnTo>
                    <a:pt x="59" y="154"/>
                  </a:lnTo>
                  <a:lnTo>
                    <a:pt x="69" y="151"/>
                  </a:lnTo>
                  <a:lnTo>
                    <a:pt x="76" y="151"/>
                  </a:lnTo>
                  <a:lnTo>
                    <a:pt x="83" y="151"/>
                  </a:lnTo>
                  <a:lnTo>
                    <a:pt x="90" y="149"/>
                  </a:lnTo>
                  <a:lnTo>
                    <a:pt x="97" y="147"/>
                  </a:lnTo>
                  <a:lnTo>
                    <a:pt x="104" y="144"/>
                  </a:lnTo>
                  <a:lnTo>
                    <a:pt x="109" y="142"/>
                  </a:lnTo>
                  <a:lnTo>
                    <a:pt x="113" y="139"/>
                  </a:lnTo>
                  <a:lnTo>
                    <a:pt x="116" y="139"/>
                  </a:lnTo>
                  <a:lnTo>
                    <a:pt x="116" y="137"/>
                  </a:lnTo>
                  <a:lnTo>
                    <a:pt x="116" y="135"/>
                  </a:lnTo>
                  <a:lnTo>
                    <a:pt x="116" y="132"/>
                  </a:lnTo>
                  <a:lnTo>
                    <a:pt x="116" y="116"/>
                  </a:lnTo>
                  <a:lnTo>
                    <a:pt x="116" y="113"/>
                  </a:lnTo>
                  <a:lnTo>
                    <a:pt x="113" y="113"/>
                  </a:lnTo>
                  <a:lnTo>
                    <a:pt x="109" y="116"/>
                  </a:lnTo>
                  <a:lnTo>
                    <a:pt x="102" y="118"/>
                  </a:lnTo>
                  <a:lnTo>
                    <a:pt x="97" y="121"/>
                  </a:lnTo>
                  <a:lnTo>
                    <a:pt x="90" y="123"/>
                  </a:lnTo>
                  <a:lnTo>
                    <a:pt x="83" y="123"/>
                  </a:lnTo>
                  <a:lnTo>
                    <a:pt x="76" y="125"/>
                  </a:lnTo>
                  <a:lnTo>
                    <a:pt x="66" y="125"/>
                  </a:lnTo>
                  <a:lnTo>
                    <a:pt x="59" y="125"/>
                  </a:lnTo>
                  <a:lnTo>
                    <a:pt x="50" y="125"/>
                  </a:lnTo>
                  <a:lnTo>
                    <a:pt x="43" y="125"/>
                  </a:lnTo>
                  <a:lnTo>
                    <a:pt x="36" y="123"/>
                  </a:lnTo>
                  <a:lnTo>
                    <a:pt x="28" y="123"/>
                  </a:lnTo>
                  <a:lnTo>
                    <a:pt x="21" y="121"/>
                  </a:lnTo>
                  <a:lnTo>
                    <a:pt x="14" y="118"/>
                  </a:lnTo>
                  <a:lnTo>
                    <a:pt x="10" y="116"/>
                  </a:lnTo>
                  <a:lnTo>
                    <a:pt x="5" y="113"/>
                  </a:lnTo>
                  <a:close/>
                  <a:moveTo>
                    <a:pt x="14" y="135"/>
                  </a:moveTo>
                  <a:lnTo>
                    <a:pt x="14" y="135"/>
                  </a:lnTo>
                  <a:lnTo>
                    <a:pt x="12" y="135"/>
                  </a:lnTo>
                  <a:lnTo>
                    <a:pt x="10" y="132"/>
                  </a:lnTo>
                  <a:lnTo>
                    <a:pt x="10" y="130"/>
                  </a:lnTo>
                  <a:lnTo>
                    <a:pt x="10" y="128"/>
                  </a:lnTo>
                  <a:lnTo>
                    <a:pt x="12" y="125"/>
                  </a:lnTo>
                  <a:lnTo>
                    <a:pt x="12" y="123"/>
                  </a:lnTo>
                  <a:lnTo>
                    <a:pt x="14" y="123"/>
                  </a:lnTo>
                  <a:lnTo>
                    <a:pt x="14" y="125"/>
                  </a:lnTo>
                  <a:lnTo>
                    <a:pt x="17" y="125"/>
                  </a:lnTo>
                  <a:lnTo>
                    <a:pt x="17" y="128"/>
                  </a:lnTo>
                  <a:lnTo>
                    <a:pt x="17" y="130"/>
                  </a:lnTo>
                  <a:lnTo>
                    <a:pt x="17" y="132"/>
                  </a:lnTo>
                  <a:lnTo>
                    <a:pt x="17" y="135"/>
                  </a:lnTo>
                  <a:lnTo>
                    <a:pt x="14" y="135"/>
                  </a:lnTo>
                  <a:close/>
                </a:path>
              </a:pathLst>
            </a:custGeom>
            <a:solidFill>
              <a:schemeClr val="bg1">
                <a:lumMod val="95000"/>
              </a:schemeClr>
            </a:solidFill>
            <a:ln w="9525">
              <a:solidFill>
                <a:srgbClr val="3FCDFF">
                  <a:alpha val="16862"/>
                </a:srgbClr>
              </a:solidFill>
              <a:round/>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93" name="Freeform 113"/>
            <p:cNvSpPr>
              <a:spLocks noEditPoints="1"/>
            </p:cNvSpPr>
            <p:nvPr/>
          </p:nvSpPr>
          <p:spPr bwMode="auto">
            <a:xfrm>
              <a:off x="14944873" y="4906899"/>
              <a:ext cx="116513" cy="155535"/>
            </a:xfrm>
            <a:custGeom>
              <a:avLst/>
              <a:gdLst>
                <a:gd name="T0" fmla="*/ 0 w 118"/>
                <a:gd name="T1" fmla="*/ 2147483647 h 154"/>
                <a:gd name="T2" fmla="*/ 2147483647 w 118"/>
                <a:gd name="T3" fmla="*/ 2147483647 h 154"/>
                <a:gd name="T4" fmla="*/ 2147483647 w 118"/>
                <a:gd name="T5" fmla="*/ 2147483647 h 154"/>
                <a:gd name="T6" fmla="*/ 2147483647 w 118"/>
                <a:gd name="T7" fmla="*/ 2147483647 h 154"/>
                <a:gd name="T8" fmla="*/ 2147483647 w 118"/>
                <a:gd name="T9" fmla="*/ 2147483647 h 154"/>
                <a:gd name="T10" fmla="*/ 2147483647 w 118"/>
                <a:gd name="T11" fmla="*/ 2147483647 h 154"/>
                <a:gd name="T12" fmla="*/ 2147483647 w 118"/>
                <a:gd name="T13" fmla="*/ 2147483647 h 154"/>
                <a:gd name="T14" fmla="*/ 2147483647 w 118"/>
                <a:gd name="T15" fmla="*/ 2147483647 h 154"/>
                <a:gd name="T16" fmla="*/ 2147483647 w 118"/>
                <a:gd name="T17" fmla="*/ 2147483647 h 154"/>
                <a:gd name="T18" fmla="*/ 2147483647 w 118"/>
                <a:gd name="T19" fmla="*/ 2147483647 h 154"/>
                <a:gd name="T20" fmla="*/ 2147483647 w 118"/>
                <a:gd name="T21" fmla="*/ 2147483647 h 154"/>
                <a:gd name="T22" fmla="*/ 2147483647 w 118"/>
                <a:gd name="T23" fmla="*/ 2147483647 h 154"/>
                <a:gd name="T24" fmla="*/ 2147483647 w 118"/>
                <a:gd name="T25" fmla="*/ 2147483647 h 154"/>
                <a:gd name="T26" fmla="*/ 2147483647 w 118"/>
                <a:gd name="T27" fmla="*/ 2147483647 h 154"/>
                <a:gd name="T28" fmla="*/ 2147483647 w 118"/>
                <a:gd name="T29" fmla="*/ 2147483647 h 154"/>
                <a:gd name="T30" fmla="*/ 2147483647 w 118"/>
                <a:gd name="T31" fmla="*/ 2147483647 h 154"/>
                <a:gd name="T32" fmla="*/ 2147483647 w 118"/>
                <a:gd name="T33" fmla="*/ 2147483647 h 154"/>
                <a:gd name="T34" fmla="*/ 2147483647 w 118"/>
                <a:gd name="T35" fmla="*/ 2147483647 h 154"/>
                <a:gd name="T36" fmla="*/ 2147483647 w 118"/>
                <a:gd name="T37" fmla="*/ 2147483647 h 154"/>
                <a:gd name="T38" fmla="*/ 2147483647 w 118"/>
                <a:gd name="T39" fmla="*/ 2147483647 h 154"/>
                <a:gd name="T40" fmla="*/ 2147483647 w 118"/>
                <a:gd name="T41" fmla="*/ 0 h 154"/>
                <a:gd name="T42" fmla="*/ 2147483647 w 118"/>
                <a:gd name="T43" fmla="*/ 2147483647 h 154"/>
                <a:gd name="T44" fmla="*/ 2147483647 w 118"/>
                <a:gd name="T45" fmla="*/ 2147483647 h 154"/>
                <a:gd name="T46" fmla="*/ 0 w 118"/>
                <a:gd name="T47" fmla="*/ 2147483647 h 154"/>
                <a:gd name="T48" fmla="*/ 2147483647 w 118"/>
                <a:gd name="T49" fmla="*/ 2147483647 h 154"/>
                <a:gd name="T50" fmla="*/ 2147483647 w 118"/>
                <a:gd name="T51" fmla="*/ 2147483647 h 154"/>
                <a:gd name="T52" fmla="*/ 2147483647 w 118"/>
                <a:gd name="T53" fmla="*/ 2147483647 h 154"/>
                <a:gd name="T54" fmla="*/ 2147483647 w 118"/>
                <a:gd name="T55" fmla="*/ 2147483647 h 154"/>
                <a:gd name="T56" fmla="*/ 2147483647 w 118"/>
                <a:gd name="T57" fmla="*/ 2147483647 h 154"/>
                <a:gd name="T58" fmla="*/ 2147483647 w 118"/>
                <a:gd name="T59" fmla="*/ 2147483647 h 154"/>
                <a:gd name="T60" fmla="*/ 2147483647 w 118"/>
                <a:gd name="T61" fmla="*/ 2147483647 h 154"/>
                <a:gd name="T62" fmla="*/ 2147483647 w 118"/>
                <a:gd name="T63" fmla="*/ 2147483647 h 154"/>
                <a:gd name="T64" fmla="*/ 2147483647 w 118"/>
                <a:gd name="T65" fmla="*/ 2147483647 h 154"/>
                <a:gd name="T66" fmla="*/ 2147483647 w 118"/>
                <a:gd name="T67" fmla="*/ 2147483647 h 154"/>
                <a:gd name="T68" fmla="*/ 2147483647 w 118"/>
                <a:gd name="T69" fmla="*/ 2147483647 h 154"/>
                <a:gd name="T70" fmla="*/ 2147483647 w 118"/>
                <a:gd name="T71" fmla="*/ 2147483647 h 154"/>
                <a:gd name="T72" fmla="*/ 2147483647 w 118"/>
                <a:gd name="T73" fmla="*/ 2147483647 h 154"/>
                <a:gd name="T74" fmla="*/ 2147483647 w 118"/>
                <a:gd name="T75" fmla="*/ 2147483647 h 154"/>
                <a:gd name="T76" fmla="*/ 2147483647 w 118"/>
                <a:gd name="T77" fmla="*/ 2147483647 h 154"/>
                <a:gd name="T78" fmla="*/ 2147483647 w 118"/>
                <a:gd name="T79" fmla="*/ 2147483647 h 154"/>
                <a:gd name="T80" fmla="*/ 2147483647 w 118"/>
                <a:gd name="T81" fmla="*/ 2147483647 h 154"/>
                <a:gd name="T82" fmla="*/ 2147483647 w 118"/>
                <a:gd name="T83" fmla="*/ 2147483647 h 154"/>
                <a:gd name="T84" fmla="*/ 2147483647 w 118"/>
                <a:gd name="T85" fmla="*/ 2147483647 h 154"/>
                <a:gd name="T86" fmla="*/ 2147483647 w 118"/>
                <a:gd name="T87" fmla="*/ 2147483647 h 154"/>
                <a:gd name="T88" fmla="*/ 2147483647 w 118"/>
                <a:gd name="T89" fmla="*/ 2147483647 h 154"/>
                <a:gd name="T90" fmla="*/ 2147483647 w 118"/>
                <a:gd name="T91" fmla="*/ 2147483647 h 154"/>
                <a:gd name="T92" fmla="*/ 2147483647 w 118"/>
                <a:gd name="T93" fmla="*/ 2147483647 h 154"/>
                <a:gd name="T94" fmla="*/ 2147483647 w 118"/>
                <a:gd name="T95" fmla="*/ 2147483647 h 154"/>
                <a:gd name="T96" fmla="*/ 2147483647 w 118"/>
                <a:gd name="T97" fmla="*/ 2147483647 h 154"/>
                <a:gd name="T98" fmla="*/ 2147483647 w 118"/>
                <a:gd name="T99" fmla="*/ 2147483647 h 154"/>
                <a:gd name="T100" fmla="*/ 2147483647 w 118"/>
                <a:gd name="T101" fmla="*/ 2147483647 h 154"/>
                <a:gd name="T102" fmla="*/ 2147483647 w 118"/>
                <a:gd name="T103" fmla="*/ 2147483647 h 154"/>
                <a:gd name="T104" fmla="*/ 2147483647 w 118"/>
                <a:gd name="T105" fmla="*/ 2147483647 h 154"/>
                <a:gd name="T106" fmla="*/ 2147483647 w 118"/>
                <a:gd name="T107" fmla="*/ 2147483647 h 154"/>
                <a:gd name="T108" fmla="*/ 2147483647 w 118"/>
                <a:gd name="T109" fmla="*/ 2147483647 h 154"/>
                <a:gd name="T110" fmla="*/ 2147483647 w 118"/>
                <a:gd name="T111" fmla="*/ 2147483647 h 154"/>
                <a:gd name="T112" fmla="*/ 2147483647 w 118"/>
                <a:gd name="T113" fmla="*/ 2147483647 h 1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8"/>
                <a:gd name="T172" fmla="*/ 0 h 154"/>
                <a:gd name="T173" fmla="*/ 118 w 118"/>
                <a:gd name="T174" fmla="*/ 154 h 1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8" h="154">
                  <a:moveTo>
                    <a:pt x="5" y="40"/>
                  </a:moveTo>
                  <a:lnTo>
                    <a:pt x="5" y="40"/>
                  </a:lnTo>
                  <a:lnTo>
                    <a:pt x="2" y="40"/>
                  </a:lnTo>
                  <a:lnTo>
                    <a:pt x="0" y="43"/>
                  </a:lnTo>
                  <a:lnTo>
                    <a:pt x="2" y="61"/>
                  </a:lnTo>
                  <a:lnTo>
                    <a:pt x="2" y="64"/>
                  </a:lnTo>
                  <a:lnTo>
                    <a:pt x="2" y="66"/>
                  </a:lnTo>
                  <a:lnTo>
                    <a:pt x="2" y="69"/>
                  </a:lnTo>
                  <a:lnTo>
                    <a:pt x="5" y="69"/>
                  </a:lnTo>
                  <a:lnTo>
                    <a:pt x="9" y="73"/>
                  </a:lnTo>
                  <a:lnTo>
                    <a:pt x="14" y="76"/>
                  </a:lnTo>
                  <a:lnTo>
                    <a:pt x="21" y="78"/>
                  </a:lnTo>
                  <a:lnTo>
                    <a:pt x="28" y="78"/>
                  </a:lnTo>
                  <a:lnTo>
                    <a:pt x="35" y="80"/>
                  </a:lnTo>
                  <a:lnTo>
                    <a:pt x="43" y="80"/>
                  </a:lnTo>
                  <a:lnTo>
                    <a:pt x="52" y="83"/>
                  </a:lnTo>
                  <a:lnTo>
                    <a:pt x="59" y="83"/>
                  </a:lnTo>
                  <a:lnTo>
                    <a:pt x="69" y="83"/>
                  </a:lnTo>
                  <a:lnTo>
                    <a:pt x="78" y="80"/>
                  </a:lnTo>
                  <a:lnTo>
                    <a:pt x="85" y="80"/>
                  </a:lnTo>
                  <a:lnTo>
                    <a:pt x="92" y="78"/>
                  </a:lnTo>
                  <a:lnTo>
                    <a:pt x="99" y="78"/>
                  </a:lnTo>
                  <a:lnTo>
                    <a:pt x="106" y="76"/>
                  </a:lnTo>
                  <a:lnTo>
                    <a:pt x="111" y="73"/>
                  </a:lnTo>
                  <a:lnTo>
                    <a:pt x="116" y="69"/>
                  </a:lnTo>
                  <a:lnTo>
                    <a:pt x="118" y="66"/>
                  </a:lnTo>
                  <a:lnTo>
                    <a:pt x="118" y="64"/>
                  </a:lnTo>
                  <a:lnTo>
                    <a:pt x="118" y="61"/>
                  </a:lnTo>
                  <a:lnTo>
                    <a:pt x="118" y="43"/>
                  </a:lnTo>
                  <a:lnTo>
                    <a:pt x="118" y="40"/>
                  </a:lnTo>
                  <a:lnTo>
                    <a:pt x="116" y="40"/>
                  </a:lnTo>
                  <a:lnTo>
                    <a:pt x="111" y="43"/>
                  </a:lnTo>
                  <a:lnTo>
                    <a:pt x="106" y="47"/>
                  </a:lnTo>
                  <a:lnTo>
                    <a:pt x="99" y="50"/>
                  </a:lnTo>
                  <a:lnTo>
                    <a:pt x="92" y="50"/>
                  </a:lnTo>
                  <a:lnTo>
                    <a:pt x="85" y="52"/>
                  </a:lnTo>
                  <a:lnTo>
                    <a:pt x="78" y="54"/>
                  </a:lnTo>
                  <a:lnTo>
                    <a:pt x="69" y="54"/>
                  </a:lnTo>
                  <a:lnTo>
                    <a:pt x="59" y="54"/>
                  </a:lnTo>
                  <a:lnTo>
                    <a:pt x="52" y="54"/>
                  </a:lnTo>
                  <a:lnTo>
                    <a:pt x="43" y="54"/>
                  </a:lnTo>
                  <a:lnTo>
                    <a:pt x="35" y="52"/>
                  </a:lnTo>
                  <a:lnTo>
                    <a:pt x="28" y="50"/>
                  </a:lnTo>
                  <a:lnTo>
                    <a:pt x="21" y="50"/>
                  </a:lnTo>
                  <a:lnTo>
                    <a:pt x="14" y="47"/>
                  </a:lnTo>
                  <a:lnTo>
                    <a:pt x="9" y="43"/>
                  </a:lnTo>
                  <a:lnTo>
                    <a:pt x="5" y="40"/>
                  </a:lnTo>
                  <a:close/>
                  <a:moveTo>
                    <a:pt x="14" y="66"/>
                  </a:moveTo>
                  <a:lnTo>
                    <a:pt x="14" y="66"/>
                  </a:lnTo>
                  <a:lnTo>
                    <a:pt x="12" y="66"/>
                  </a:lnTo>
                  <a:lnTo>
                    <a:pt x="12" y="64"/>
                  </a:lnTo>
                  <a:lnTo>
                    <a:pt x="12" y="61"/>
                  </a:lnTo>
                  <a:lnTo>
                    <a:pt x="9" y="59"/>
                  </a:lnTo>
                  <a:lnTo>
                    <a:pt x="12" y="57"/>
                  </a:lnTo>
                  <a:lnTo>
                    <a:pt x="12" y="54"/>
                  </a:lnTo>
                  <a:lnTo>
                    <a:pt x="14" y="54"/>
                  </a:lnTo>
                  <a:lnTo>
                    <a:pt x="17" y="54"/>
                  </a:lnTo>
                  <a:lnTo>
                    <a:pt x="17" y="57"/>
                  </a:lnTo>
                  <a:lnTo>
                    <a:pt x="19" y="59"/>
                  </a:lnTo>
                  <a:lnTo>
                    <a:pt x="17" y="61"/>
                  </a:lnTo>
                  <a:lnTo>
                    <a:pt x="17" y="64"/>
                  </a:lnTo>
                  <a:lnTo>
                    <a:pt x="17" y="66"/>
                  </a:lnTo>
                  <a:lnTo>
                    <a:pt x="14" y="66"/>
                  </a:lnTo>
                  <a:close/>
                  <a:moveTo>
                    <a:pt x="59" y="47"/>
                  </a:moveTo>
                  <a:lnTo>
                    <a:pt x="59" y="47"/>
                  </a:lnTo>
                  <a:lnTo>
                    <a:pt x="66" y="47"/>
                  </a:lnTo>
                  <a:lnTo>
                    <a:pt x="73" y="47"/>
                  </a:lnTo>
                  <a:lnTo>
                    <a:pt x="78" y="45"/>
                  </a:lnTo>
                  <a:lnTo>
                    <a:pt x="85" y="45"/>
                  </a:lnTo>
                  <a:lnTo>
                    <a:pt x="90" y="43"/>
                  </a:lnTo>
                  <a:lnTo>
                    <a:pt x="95" y="43"/>
                  </a:lnTo>
                  <a:lnTo>
                    <a:pt x="99" y="40"/>
                  </a:lnTo>
                  <a:lnTo>
                    <a:pt x="102" y="40"/>
                  </a:lnTo>
                  <a:lnTo>
                    <a:pt x="106" y="38"/>
                  </a:lnTo>
                  <a:lnTo>
                    <a:pt x="109" y="35"/>
                  </a:lnTo>
                  <a:lnTo>
                    <a:pt x="113" y="33"/>
                  </a:lnTo>
                  <a:lnTo>
                    <a:pt x="116" y="31"/>
                  </a:lnTo>
                  <a:lnTo>
                    <a:pt x="116" y="28"/>
                  </a:lnTo>
                  <a:lnTo>
                    <a:pt x="118" y="28"/>
                  </a:lnTo>
                  <a:lnTo>
                    <a:pt x="118" y="26"/>
                  </a:lnTo>
                  <a:lnTo>
                    <a:pt x="118" y="24"/>
                  </a:lnTo>
                  <a:lnTo>
                    <a:pt x="118" y="21"/>
                  </a:lnTo>
                  <a:lnTo>
                    <a:pt x="118" y="19"/>
                  </a:lnTo>
                  <a:lnTo>
                    <a:pt x="116" y="17"/>
                  </a:lnTo>
                  <a:lnTo>
                    <a:pt x="116" y="14"/>
                  </a:lnTo>
                  <a:lnTo>
                    <a:pt x="113" y="12"/>
                  </a:lnTo>
                  <a:lnTo>
                    <a:pt x="109" y="9"/>
                  </a:lnTo>
                  <a:lnTo>
                    <a:pt x="106" y="9"/>
                  </a:lnTo>
                  <a:lnTo>
                    <a:pt x="104" y="7"/>
                  </a:lnTo>
                  <a:lnTo>
                    <a:pt x="99" y="5"/>
                  </a:lnTo>
                  <a:lnTo>
                    <a:pt x="95" y="5"/>
                  </a:lnTo>
                  <a:lnTo>
                    <a:pt x="90" y="2"/>
                  </a:lnTo>
                  <a:lnTo>
                    <a:pt x="85" y="2"/>
                  </a:lnTo>
                  <a:lnTo>
                    <a:pt x="78" y="0"/>
                  </a:lnTo>
                  <a:lnTo>
                    <a:pt x="73" y="0"/>
                  </a:lnTo>
                  <a:lnTo>
                    <a:pt x="66" y="0"/>
                  </a:lnTo>
                  <a:lnTo>
                    <a:pt x="59" y="0"/>
                  </a:lnTo>
                  <a:lnTo>
                    <a:pt x="54" y="0"/>
                  </a:lnTo>
                  <a:lnTo>
                    <a:pt x="47" y="0"/>
                  </a:lnTo>
                  <a:lnTo>
                    <a:pt x="43" y="0"/>
                  </a:lnTo>
                  <a:lnTo>
                    <a:pt x="35" y="2"/>
                  </a:lnTo>
                  <a:lnTo>
                    <a:pt x="31" y="2"/>
                  </a:lnTo>
                  <a:lnTo>
                    <a:pt x="26" y="5"/>
                  </a:lnTo>
                  <a:lnTo>
                    <a:pt x="21" y="5"/>
                  </a:lnTo>
                  <a:lnTo>
                    <a:pt x="17" y="7"/>
                  </a:lnTo>
                  <a:lnTo>
                    <a:pt x="14" y="9"/>
                  </a:lnTo>
                  <a:lnTo>
                    <a:pt x="9" y="9"/>
                  </a:lnTo>
                  <a:lnTo>
                    <a:pt x="7" y="12"/>
                  </a:lnTo>
                  <a:lnTo>
                    <a:pt x="5" y="14"/>
                  </a:lnTo>
                  <a:lnTo>
                    <a:pt x="2" y="17"/>
                  </a:lnTo>
                  <a:lnTo>
                    <a:pt x="2" y="19"/>
                  </a:lnTo>
                  <a:lnTo>
                    <a:pt x="0" y="21"/>
                  </a:lnTo>
                  <a:lnTo>
                    <a:pt x="0" y="24"/>
                  </a:lnTo>
                  <a:lnTo>
                    <a:pt x="0" y="26"/>
                  </a:lnTo>
                  <a:lnTo>
                    <a:pt x="2" y="28"/>
                  </a:lnTo>
                  <a:lnTo>
                    <a:pt x="5" y="31"/>
                  </a:lnTo>
                  <a:lnTo>
                    <a:pt x="7" y="33"/>
                  </a:lnTo>
                  <a:lnTo>
                    <a:pt x="9" y="35"/>
                  </a:lnTo>
                  <a:lnTo>
                    <a:pt x="14" y="38"/>
                  </a:lnTo>
                  <a:lnTo>
                    <a:pt x="17" y="40"/>
                  </a:lnTo>
                  <a:lnTo>
                    <a:pt x="21" y="40"/>
                  </a:lnTo>
                  <a:lnTo>
                    <a:pt x="26" y="43"/>
                  </a:lnTo>
                  <a:lnTo>
                    <a:pt x="31" y="43"/>
                  </a:lnTo>
                  <a:lnTo>
                    <a:pt x="35" y="45"/>
                  </a:lnTo>
                  <a:lnTo>
                    <a:pt x="43" y="45"/>
                  </a:lnTo>
                  <a:lnTo>
                    <a:pt x="47" y="47"/>
                  </a:lnTo>
                  <a:lnTo>
                    <a:pt x="54" y="47"/>
                  </a:lnTo>
                  <a:lnTo>
                    <a:pt x="59" y="47"/>
                  </a:lnTo>
                  <a:close/>
                  <a:moveTo>
                    <a:pt x="5" y="78"/>
                  </a:moveTo>
                  <a:lnTo>
                    <a:pt x="5" y="78"/>
                  </a:lnTo>
                  <a:lnTo>
                    <a:pt x="2" y="78"/>
                  </a:lnTo>
                  <a:lnTo>
                    <a:pt x="2" y="80"/>
                  </a:lnTo>
                  <a:lnTo>
                    <a:pt x="2" y="97"/>
                  </a:lnTo>
                  <a:lnTo>
                    <a:pt x="2" y="99"/>
                  </a:lnTo>
                  <a:lnTo>
                    <a:pt x="2" y="102"/>
                  </a:lnTo>
                  <a:lnTo>
                    <a:pt x="5" y="104"/>
                  </a:lnTo>
                  <a:lnTo>
                    <a:pt x="9" y="109"/>
                  </a:lnTo>
                  <a:lnTo>
                    <a:pt x="14" y="111"/>
                  </a:lnTo>
                  <a:lnTo>
                    <a:pt x="21" y="111"/>
                  </a:lnTo>
                  <a:lnTo>
                    <a:pt x="28" y="113"/>
                  </a:lnTo>
                  <a:lnTo>
                    <a:pt x="35" y="116"/>
                  </a:lnTo>
                  <a:lnTo>
                    <a:pt x="43" y="116"/>
                  </a:lnTo>
                  <a:lnTo>
                    <a:pt x="52" y="118"/>
                  </a:lnTo>
                  <a:lnTo>
                    <a:pt x="59" y="118"/>
                  </a:lnTo>
                  <a:lnTo>
                    <a:pt x="69" y="118"/>
                  </a:lnTo>
                  <a:lnTo>
                    <a:pt x="78" y="116"/>
                  </a:lnTo>
                  <a:lnTo>
                    <a:pt x="85" y="116"/>
                  </a:lnTo>
                  <a:lnTo>
                    <a:pt x="92" y="113"/>
                  </a:lnTo>
                  <a:lnTo>
                    <a:pt x="99" y="111"/>
                  </a:lnTo>
                  <a:lnTo>
                    <a:pt x="104" y="111"/>
                  </a:lnTo>
                  <a:lnTo>
                    <a:pt x="111" y="109"/>
                  </a:lnTo>
                  <a:lnTo>
                    <a:pt x="116" y="104"/>
                  </a:lnTo>
                  <a:lnTo>
                    <a:pt x="118" y="102"/>
                  </a:lnTo>
                  <a:lnTo>
                    <a:pt x="118" y="99"/>
                  </a:lnTo>
                  <a:lnTo>
                    <a:pt x="118" y="97"/>
                  </a:lnTo>
                  <a:lnTo>
                    <a:pt x="118" y="80"/>
                  </a:lnTo>
                  <a:lnTo>
                    <a:pt x="118" y="78"/>
                  </a:lnTo>
                  <a:lnTo>
                    <a:pt x="116" y="78"/>
                  </a:lnTo>
                  <a:lnTo>
                    <a:pt x="109" y="80"/>
                  </a:lnTo>
                  <a:lnTo>
                    <a:pt x="104" y="83"/>
                  </a:lnTo>
                  <a:lnTo>
                    <a:pt x="97" y="85"/>
                  </a:lnTo>
                  <a:lnTo>
                    <a:pt x="90" y="87"/>
                  </a:lnTo>
                  <a:lnTo>
                    <a:pt x="83" y="87"/>
                  </a:lnTo>
                  <a:lnTo>
                    <a:pt x="76" y="90"/>
                  </a:lnTo>
                  <a:lnTo>
                    <a:pt x="69" y="90"/>
                  </a:lnTo>
                  <a:lnTo>
                    <a:pt x="59" y="90"/>
                  </a:lnTo>
                  <a:lnTo>
                    <a:pt x="52" y="90"/>
                  </a:lnTo>
                  <a:lnTo>
                    <a:pt x="45" y="90"/>
                  </a:lnTo>
                  <a:lnTo>
                    <a:pt x="35" y="87"/>
                  </a:lnTo>
                  <a:lnTo>
                    <a:pt x="28" y="87"/>
                  </a:lnTo>
                  <a:lnTo>
                    <a:pt x="24" y="85"/>
                  </a:lnTo>
                  <a:lnTo>
                    <a:pt x="17" y="83"/>
                  </a:lnTo>
                  <a:lnTo>
                    <a:pt x="9" y="80"/>
                  </a:lnTo>
                  <a:lnTo>
                    <a:pt x="5" y="78"/>
                  </a:lnTo>
                  <a:close/>
                  <a:moveTo>
                    <a:pt x="14" y="102"/>
                  </a:moveTo>
                  <a:lnTo>
                    <a:pt x="14" y="102"/>
                  </a:lnTo>
                  <a:lnTo>
                    <a:pt x="12" y="102"/>
                  </a:lnTo>
                  <a:lnTo>
                    <a:pt x="12" y="99"/>
                  </a:lnTo>
                  <a:lnTo>
                    <a:pt x="12" y="97"/>
                  </a:lnTo>
                  <a:lnTo>
                    <a:pt x="12" y="95"/>
                  </a:lnTo>
                  <a:lnTo>
                    <a:pt x="12" y="92"/>
                  </a:lnTo>
                  <a:lnTo>
                    <a:pt x="12" y="90"/>
                  </a:lnTo>
                  <a:lnTo>
                    <a:pt x="14" y="90"/>
                  </a:lnTo>
                  <a:lnTo>
                    <a:pt x="17" y="90"/>
                  </a:lnTo>
                  <a:lnTo>
                    <a:pt x="19" y="92"/>
                  </a:lnTo>
                  <a:lnTo>
                    <a:pt x="19" y="95"/>
                  </a:lnTo>
                  <a:lnTo>
                    <a:pt x="19" y="97"/>
                  </a:lnTo>
                  <a:lnTo>
                    <a:pt x="17" y="99"/>
                  </a:lnTo>
                  <a:lnTo>
                    <a:pt x="17" y="102"/>
                  </a:lnTo>
                  <a:lnTo>
                    <a:pt x="14" y="102"/>
                  </a:lnTo>
                  <a:close/>
                  <a:moveTo>
                    <a:pt x="5" y="113"/>
                  </a:moveTo>
                  <a:lnTo>
                    <a:pt x="5" y="113"/>
                  </a:lnTo>
                  <a:lnTo>
                    <a:pt x="2" y="113"/>
                  </a:lnTo>
                  <a:lnTo>
                    <a:pt x="2" y="116"/>
                  </a:lnTo>
                  <a:lnTo>
                    <a:pt x="2" y="132"/>
                  </a:lnTo>
                  <a:lnTo>
                    <a:pt x="2" y="135"/>
                  </a:lnTo>
                  <a:lnTo>
                    <a:pt x="2" y="137"/>
                  </a:lnTo>
                  <a:lnTo>
                    <a:pt x="5" y="139"/>
                  </a:lnTo>
                  <a:lnTo>
                    <a:pt x="9" y="142"/>
                  </a:lnTo>
                  <a:lnTo>
                    <a:pt x="14" y="144"/>
                  </a:lnTo>
                  <a:lnTo>
                    <a:pt x="21" y="147"/>
                  </a:lnTo>
                  <a:lnTo>
                    <a:pt x="28" y="149"/>
                  </a:lnTo>
                  <a:lnTo>
                    <a:pt x="35" y="151"/>
                  </a:lnTo>
                  <a:lnTo>
                    <a:pt x="43" y="151"/>
                  </a:lnTo>
                  <a:lnTo>
                    <a:pt x="52" y="151"/>
                  </a:lnTo>
                  <a:lnTo>
                    <a:pt x="59" y="154"/>
                  </a:lnTo>
                  <a:lnTo>
                    <a:pt x="69" y="151"/>
                  </a:lnTo>
                  <a:lnTo>
                    <a:pt x="78" y="151"/>
                  </a:lnTo>
                  <a:lnTo>
                    <a:pt x="85" y="151"/>
                  </a:lnTo>
                  <a:lnTo>
                    <a:pt x="92" y="149"/>
                  </a:lnTo>
                  <a:lnTo>
                    <a:pt x="99" y="147"/>
                  </a:lnTo>
                  <a:lnTo>
                    <a:pt x="104" y="144"/>
                  </a:lnTo>
                  <a:lnTo>
                    <a:pt x="111" y="142"/>
                  </a:lnTo>
                  <a:lnTo>
                    <a:pt x="113" y="139"/>
                  </a:lnTo>
                  <a:lnTo>
                    <a:pt x="116" y="139"/>
                  </a:lnTo>
                  <a:lnTo>
                    <a:pt x="118" y="137"/>
                  </a:lnTo>
                  <a:lnTo>
                    <a:pt x="118" y="135"/>
                  </a:lnTo>
                  <a:lnTo>
                    <a:pt x="118" y="132"/>
                  </a:lnTo>
                  <a:lnTo>
                    <a:pt x="118" y="116"/>
                  </a:lnTo>
                  <a:lnTo>
                    <a:pt x="118" y="113"/>
                  </a:lnTo>
                  <a:lnTo>
                    <a:pt x="116" y="113"/>
                  </a:lnTo>
                  <a:lnTo>
                    <a:pt x="113" y="113"/>
                  </a:lnTo>
                  <a:lnTo>
                    <a:pt x="109" y="116"/>
                  </a:lnTo>
                  <a:lnTo>
                    <a:pt x="104" y="118"/>
                  </a:lnTo>
                  <a:lnTo>
                    <a:pt x="97" y="121"/>
                  </a:lnTo>
                  <a:lnTo>
                    <a:pt x="90" y="123"/>
                  </a:lnTo>
                  <a:lnTo>
                    <a:pt x="83" y="123"/>
                  </a:lnTo>
                  <a:lnTo>
                    <a:pt x="76" y="125"/>
                  </a:lnTo>
                  <a:lnTo>
                    <a:pt x="69" y="125"/>
                  </a:lnTo>
                  <a:lnTo>
                    <a:pt x="59" y="125"/>
                  </a:lnTo>
                  <a:lnTo>
                    <a:pt x="52" y="125"/>
                  </a:lnTo>
                  <a:lnTo>
                    <a:pt x="45" y="125"/>
                  </a:lnTo>
                  <a:lnTo>
                    <a:pt x="35" y="123"/>
                  </a:lnTo>
                  <a:lnTo>
                    <a:pt x="31" y="123"/>
                  </a:lnTo>
                  <a:lnTo>
                    <a:pt x="24" y="121"/>
                  </a:lnTo>
                  <a:lnTo>
                    <a:pt x="17" y="118"/>
                  </a:lnTo>
                  <a:lnTo>
                    <a:pt x="12" y="116"/>
                  </a:lnTo>
                  <a:lnTo>
                    <a:pt x="5" y="113"/>
                  </a:lnTo>
                  <a:close/>
                  <a:moveTo>
                    <a:pt x="14" y="135"/>
                  </a:moveTo>
                  <a:lnTo>
                    <a:pt x="14" y="135"/>
                  </a:lnTo>
                  <a:lnTo>
                    <a:pt x="12" y="135"/>
                  </a:lnTo>
                  <a:lnTo>
                    <a:pt x="12" y="132"/>
                  </a:lnTo>
                  <a:lnTo>
                    <a:pt x="12" y="130"/>
                  </a:lnTo>
                  <a:lnTo>
                    <a:pt x="12" y="128"/>
                  </a:lnTo>
                  <a:lnTo>
                    <a:pt x="12" y="125"/>
                  </a:lnTo>
                  <a:lnTo>
                    <a:pt x="14" y="125"/>
                  </a:lnTo>
                  <a:lnTo>
                    <a:pt x="14" y="123"/>
                  </a:lnTo>
                  <a:lnTo>
                    <a:pt x="17" y="125"/>
                  </a:lnTo>
                  <a:lnTo>
                    <a:pt x="19" y="128"/>
                  </a:lnTo>
                  <a:lnTo>
                    <a:pt x="19" y="130"/>
                  </a:lnTo>
                  <a:lnTo>
                    <a:pt x="19" y="132"/>
                  </a:lnTo>
                  <a:lnTo>
                    <a:pt x="17" y="135"/>
                  </a:lnTo>
                  <a:lnTo>
                    <a:pt x="14" y="135"/>
                  </a:lnTo>
                  <a:close/>
                </a:path>
              </a:pathLst>
            </a:custGeom>
            <a:solidFill>
              <a:schemeClr val="bg1">
                <a:lumMod val="95000"/>
              </a:schemeClr>
            </a:solidFill>
            <a:ln w="9525">
              <a:solidFill>
                <a:srgbClr val="3FCDFF">
                  <a:alpha val="16862"/>
                </a:srgbClr>
              </a:solidFill>
              <a:round/>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94" name="Line 114"/>
            <p:cNvSpPr>
              <a:spLocks noChangeShapeType="1"/>
            </p:cNvSpPr>
            <p:nvPr/>
          </p:nvSpPr>
          <p:spPr bwMode="auto">
            <a:xfrm>
              <a:off x="14364280" y="4706927"/>
              <a:ext cx="987" cy="171694"/>
            </a:xfrm>
            <a:prstGeom prst="line">
              <a:avLst/>
            </a:prstGeom>
            <a:solidFill>
              <a:schemeClr val="bg1">
                <a:lumMod val="95000"/>
              </a:schemeClr>
            </a:solidFill>
            <a:ln w="9525">
              <a:solidFill>
                <a:srgbClr val="FFFFFF"/>
              </a:solidFill>
              <a:miter lim="800000"/>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95" name="Line 115"/>
            <p:cNvSpPr>
              <a:spLocks noChangeShapeType="1"/>
            </p:cNvSpPr>
            <p:nvPr/>
          </p:nvSpPr>
          <p:spPr bwMode="auto">
            <a:xfrm>
              <a:off x="14576571" y="4792773"/>
              <a:ext cx="987" cy="85847"/>
            </a:xfrm>
            <a:prstGeom prst="line">
              <a:avLst/>
            </a:prstGeom>
            <a:solidFill>
              <a:schemeClr val="bg1">
                <a:lumMod val="95000"/>
              </a:schemeClr>
            </a:solidFill>
            <a:ln w="9525">
              <a:solidFill>
                <a:srgbClr val="FFFFFF"/>
              </a:solidFill>
              <a:miter lim="800000"/>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96" name="Line 116"/>
            <p:cNvSpPr>
              <a:spLocks noChangeShapeType="1"/>
            </p:cNvSpPr>
            <p:nvPr/>
          </p:nvSpPr>
          <p:spPr bwMode="auto">
            <a:xfrm>
              <a:off x="14790838" y="4792773"/>
              <a:ext cx="987" cy="85847"/>
            </a:xfrm>
            <a:prstGeom prst="line">
              <a:avLst/>
            </a:prstGeom>
            <a:solidFill>
              <a:schemeClr val="bg1">
                <a:lumMod val="95000"/>
              </a:schemeClr>
            </a:solidFill>
            <a:ln w="9525">
              <a:solidFill>
                <a:srgbClr val="FFFFFF"/>
              </a:solidFill>
              <a:miter lim="800000"/>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97" name="Line 117"/>
            <p:cNvSpPr>
              <a:spLocks noChangeShapeType="1"/>
            </p:cNvSpPr>
            <p:nvPr/>
          </p:nvSpPr>
          <p:spPr bwMode="auto">
            <a:xfrm>
              <a:off x="14683212" y="4708947"/>
              <a:ext cx="987" cy="85847"/>
            </a:xfrm>
            <a:prstGeom prst="line">
              <a:avLst/>
            </a:prstGeom>
            <a:solidFill>
              <a:schemeClr val="bg1">
                <a:lumMod val="95000"/>
              </a:schemeClr>
            </a:solidFill>
            <a:ln w="9525">
              <a:solidFill>
                <a:srgbClr val="FFFFFF"/>
              </a:solidFill>
              <a:miter lim="800000"/>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98" name="Line 118"/>
            <p:cNvSpPr>
              <a:spLocks noChangeShapeType="1"/>
            </p:cNvSpPr>
            <p:nvPr/>
          </p:nvSpPr>
          <p:spPr bwMode="auto">
            <a:xfrm>
              <a:off x="15003130" y="4706927"/>
              <a:ext cx="987" cy="171694"/>
            </a:xfrm>
            <a:prstGeom prst="line">
              <a:avLst/>
            </a:prstGeom>
            <a:solidFill>
              <a:schemeClr val="bg1">
                <a:lumMod val="95000"/>
              </a:schemeClr>
            </a:solidFill>
            <a:ln w="9525">
              <a:solidFill>
                <a:srgbClr val="FFFFFF"/>
              </a:solidFill>
              <a:miter lim="800000"/>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99" name="Line 119"/>
            <p:cNvSpPr>
              <a:spLocks noChangeShapeType="1"/>
            </p:cNvSpPr>
            <p:nvPr/>
          </p:nvSpPr>
          <p:spPr bwMode="auto">
            <a:xfrm>
              <a:off x="14364280" y="4792773"/>
              <a:ext cx="638851" cy="1010"/>
            </a:xfrm>
            <a:prstGeom prst="line">
              <a:avLst/>
            </a:prstGeom>
            <a:solidFill>
              <a:schemeClr val="bg1">
                <a:lumMod val="95000"/>
              </a:schemeClr>
            </a:solidFill>
            <a:ln w="9525">
              <a:solidFill>
                <a:srgbClr val="FFFFFF"/>
              </a:solidFill>
              <a:miter lim="800000"/>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grpSp>
      <p:grpSp>
        <p:nvGrpSpPr>
          <p:cNvPr id="100" name="组合 157"/>
          <p:cNvGrpSpPr>
            <a:grpSpLocks/>
          </p:cNvGrpSpPr>
          <p:nvPr/>
        </p:nvGrpSpPr>
        <p:grpSpPr bwMode="auto">
          <a:xfrm>
            <a:off x="7732974" y="4861869"/>
            <a:ext cx="289531" cy="398971"/>
            <a:chOff x="17054513" y="2333625"/>
            <a:chExt cx="989012" cy="1331913"/>
          </a:xfrm>
          <a:noFill/>
        </p:grpSpPr>
        <p:sp>
          <p:nvSpPr>
            <p:cNvPr id="101" name="Freeform 27"/>
            <p:cNvSpPr>
              <a:spLocks/>
            </p:cNvSpPr>
            <p:nvPr/>
          </p:nvSpPr>
          <p:spPr bwMode="auto">
            <a:xfrm>
              <a:off x="17054513" y="2333625"/>
              <a:ext cx="782638" cy="1257300"/>
            </a:xfrm>
            <a:custGeom>
              <a:avLst/>
              <a:gdLst>
                <a:gd name="T0" fmla="*/ 2147483647 w 493"/>
                <a:gd name="T1" fmla="*/ 2147483647 h 792"/>
                <a:gd name="T2" fmla="*/ 0 w 493"/>
                <a:gd name="T3" fmla="*/ 2147483647 h 792"/>
                <a:gd name="T4" fmla="*/ 0 w 493"/>
                <a:gd name="T5" fmla="*/ 0 h 792"/>
                <a:gd name="T6" fmla="*/ 2147483647 w 493"/>
                <a:gd name="T7" fmla="*/ 2147483647 h 792"/>
                <a:gd name="T8" fmla="*/ 2147483647 w 493"/>
                <a:gd name="T9" fmla="*/ 2147483647 h 792"/>
                <a:gd name="T10" fmla="*/ 0 60000 65536"/>
                <a:gd name="T11" fmla="*/ 0 60000 65536"/>
                <a:gd name="T12" fmla="*/ 0 60000 65536"/>
                <a:gd name="T13" fmla="*/ 0 60000 65536"/>
                <a:gd name="T14" fmla="*/ 0 60000 65536"/>
                <a:gd name="T15" fmla="*/ 0 w 493"/>
                <a:gd name="T16" fmla="*/ 0 h 792"/>
                <a:gd name="T17" fmla="*/ 493 w 493"/>
                <a:gd name="T18" fmla="*/ 792 h 792"/>
              </a:gdLst>
              <a:ahLst/>
              <a:cxnLst>
                <a:cxn ang="T10">
                  <a:pos x="T0" y="T1"/>
                </a:cxn>
                <a:cxn ang="T11">
                  <a:pos x="T2" y="T3"/>
                </a:cxn>
                <a:cxn ang="T12">
                  <a:pos x="T4" y="T5"/>
                </a:cxn>
                <a:cxn ang="T13">
                  <a:pos x="T6" y="T7"/>
                </a:cxn>
                <a:cxn ang="T14">
                  <a:pos x="T8" y="T9"/>
                </a:cxn>
              </a:cxnLst>
              <a:rect l="T15" t="T16" r="T17" b="T18"/>
              <a:pathLst>
                <a:path w="493" h="792">
                  <a:moveTo>
                    <a:pt x="493" y="792"/>
                  </a:moveTo>
                  <a:lnTo>
                    <a:pt x="0" y="673"/>
                  </a:lnTo>
                  <a:lnTo>
                    <a:pt x="0" y="0"/>
                  </a:lnTo>
                  <a:lnTo>
                    <a:pt x="493" y="71"/>
                  </a:lnTo>
                  <a:lnTo>
                    <a:pt x="493" y="792"/>
                  </a:lnTo>
                  <a:close/>
                </a:path>
              </a:pathLst>
            </a:custGeom>
            <a:grpFill/>
            <a:ln w="9">
              <a:solidFill>
                <a:schemeClr val="bg1"/>
              </a:solidFill>
              <a:miter lim="800000"/>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102" name="Freeform 28"/>
            <p:cNvSpPr>
              <a:spLocks/>
            </p:cNvSpPr>
            <p:nvPr/>
          </p:nvSpPr>
          <p:spPr bwMode="auto">
            <a:xfrm>
              <a:off x="17118016" y="2460624"/>
              <a:ext cx="655638" cy="1047750"/>
            </a:xfrm>
            <a:custGeom>
              <a:avLst/>
              <a:gdLst>
                <a:gd name="T0" fmla="*/ 2147483647 w 413"/>
                <a:gd name="T1" fmla="*/ 2147483647 h 660"/>
                <a:gd name="T2" fmla="*/ 0 w 413"/>
                <a:gd name="T3" fmla="*/ 2147483647 h 660"/>
                <a:gd name="T4" fmla="*/ 0 w 413"/>
                <a:gd name="T5" fmla="*/ 0 h 660"/>
                <a:gd name="T6" fmla="*/ 2147483647 w 413"/>
                <a:gd name="T7" fmla="*/ 2147483647 h 660"/>
                <a:gd name="T8" fmla="*/ 2147483647 w 413"/>
                <a:gd name="T9" fmla="*/ 2147483647 h 660"/>
                <a:gd name="T10" fmla="*/ 0 60000 65536"/>
                <a:gd name="T11" fmla="*/ 0 60000 65536"/>
                <a:gd name="T12" fmla="*/ 0 60000 65536"/>
                <a:gd name="T13" fmla="*/ 0 60000 65536"/>
                <a:gd name="T14" fmla="*/ 0 60000 65536"/>
                <a:gd name="T15" fmla="*/ 0 w 413"/>
                <a:gd name="T16" fmla="*/ 0 h 660"/>
                <a:gd name="T17" fmla="*/ 413 w 413"/>
                <a:gd name="T18" fmla="*/ 660 h 660"/>
              </a:gdLst>
              <a:ahLst/>
              <a:cxnLst>
                <a:cxn ang="T10">
                  <a:pos x="T0" y="T1"/>
                </a:cxn>
                <a:cxn ang="T11">
                  <a:pos x="T2" y="T3"/>
                </a:cxn>
                <a:cxn ang="T12">
                  <a:pos x="T4" y="T5"/>
                </a:cxn>
                <a:cxn ang="T13">
                  <a:pos x="T6" y="T7"/>
                </a:cxn>
                <a:cxn ang="T14">
                  <a:pos x="T8" y="T9"/>
                </a:cxn>
              </a:cxnLst>
              <a:rect l="T15" t="T16" r="T17" b="T18"/>
              <a:pathLst>
                <a:path w="413" h="660">
                  <a:moveTo>
                    <a:pt x="413" y="660"/>
                  </a:moveTo>
                  <a:lnTo>
                    <a:pt x="0" y="563"/>
                  </a:lnTo>
                  <a:lnTo>
                    <a:pt x="0" y="0"/>
                  </a:lnTo>
                  <a:lnTo>
                    <a:pt x="413" y="59"/>
                  </a:lnTo>
                  <a:lnTo>
                    <a:pt x="413" y="660"/>
                  </a:lnTo>
                  <a:close/>
                </a:path>
              </a:pathLst>
            </a:custGeom>
            <a:grpFill/>
            <a:ln w="9">
              <a:solidFill>
                <a:schemeClr val="bg1"/>
              </a:solidFill>
              <a:miter lim="800000"/>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grpSp>
          <p:nvGrpSpPr>
            <p:cNvPr id="103" name="组合 137"/>
            <p:cNvGrpSpPr/>
            <p:nvPr/>
          </p:nvGrpSpPr>
          <p:grpSpPr>
            <a:xfrm>
              <a:off x="17406938" y="2911475"/>
              <a:ext cx="636587" cy="498476"/>
              <a:chOff x="17406938" y="2911475"/>
              <a:chExt cx="636587" cy="498476"/>
            </a:xfrm>
            <a:grpFill/>
          </p:grpSpPr>
          <p:sp>
            <p:nvSpPr>
              <p:cNvPr id="155" name="Rectangle 30"/>
              <p:cNvSpPr>
                <a:spLocks noChangeArrowheads="1"/>
              </p:cNvSpPr>
              <p:nvPr/>
            </p:nvSpPr>
            <p:spPr bwMode="auto">
              <a:xfrm>
                <a:off x="17484725" y="2911475"/>
                <a:ext cx="558800" cy="460375"/>
              </a:xfrm>
              <a:prstGeom prst="rect">
                <a:avLst/>
              </a:prstGeom>
              <a:grpFill/>
              <a:ln w="9" cap="flat">
                <a:solidFill>
                  <a:schemeClr val="bg1"/>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56" name="Line 31"/>
              <p:cNvSpPr>
                <a:spLocks noChangeShapeType="1"/>
              </p:cNvSpPr>
              <p:nvPr/>
            </p:nvSpPr>
            <p:spPr bwMode="auto">
              <a:xfrm>
                <a:off x="17567275" y="2997200"/>
                <a:ext cx="371475" cy="1588"/>
              </a:xfrm>
              <a:prstGeom prst="line">
                <a:avLst/>
              </a:prstGeom>
              <a:grpFill/>
              <a:ln w="9" cap="flat">
                <a:solidFill>
                  <a:schemeClr val="bg1"/>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57" name="Line 32"/>
              <p:cNvSpPr>
                <a:spLocks noChangeShapeType="1"/>
              </p:cNvSpPr>
              <p:nvPr/>
            </p:nvSpPr>
            <p:spPr bwMode="auto">
              <a:xfrm>
                <a:off x="17665700" y="3087688"/>
                <a:ext cx="273050" cy="1588"/>
              </a:xfrm>
              <a:prstGeom prst="line">
                <a:avLst/>
              </a:prstGeom>
              <a:grpFill/>
              <a:ln w="9" cap="flat">
                <a:solidFill>
                  <a:schemeClr val="bg1"/>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58" name="Line 33"/>
              <p:cNvSpPr>
                <a:spLocks noChangeShapeType="1"/>
              </p:cNvSpPr>
              <p:nvPr/>
            </p:nvSpPr>
            <p:spPr bwMode="auto">
              <a:xfrm>
                <a:off x="17665700" y="3178175"/>
                <a:ext cx="273050" cy="1588"/>
              </a:xfrm>
              <a:prstGeom prst="line">
                <a:avLst/>
              </a:prstGeom>
              <a:grpFill/>
              <a:ln w="9" cap="flat">
                <a:solidFill>
                  <a:schemeClr val="bg1"/>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59" name="Line 34"/>
              <p:cNvSpPr>
                <a:spLocks noChangeShapeType="1"/>
              </p:cNvSpPr>
              <p:nvPr/>
            </p:nvSpPr>
            <p:spPr bwMode="auto">
              <a:xfrm>
                <a:off x="17665700" y="3267075"/>
                <a:ext cx="273050" cy="1588"/>
              </a:xfrm>
              <a:prstGeom prst="line">
                <a:avLst/>
              </a:prstGeom>
              <a:grpFill/>
              <a:ln w="9" cap="flat">
                <a:solidFill>
                  <a:schemeClr val="bg1"/>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60" name="Freeform 35"/>
              <p:cNvSpPr>
                <a:spLocks/>
              </p:cNvSpPr>
              <p:nvPr/>
            </p:nvSpPr>
            <p:spPr bwMode="auto">
              <a:xfrm>
                <a:off x="17552988" y="3049588"/>
                <a:ext cx="90488" cy="76200"/>
              </a:xfrm>
              <a:custGeom>
                <a:avLst/>
                <a:gdLst/>
                <a:ahLst/>
                <a:cxnLst>
                  <a:cxn ang="0">
                    <a:pos x="0" y="9"/>
                  </a:cxn>
                  <a:cxn ang="0">
                    <a:pos x="7" y="12"/>
                  </a:cxn>
                  <a:cxn ang="0">
                    <a:pos x="13" y="17"/>
                  </a:cxn>
                  <a:cxn ang="0">
                    <a:pos x="8" y="17"/>
                  </a:cxn>
                  <a:cxn ang="0">
                    <a:pos x="11" y="12"/>
                  </a:cxn>
                  <a:cxn ang="0">
                    <a:pos x="15" y="8"/>
                  </a:cxn>
                  <a:cxn ang="0">
                    <a:pos x="19" y="3"/>
                  </a:cxn>
                  <a:cxn ang="0">
                    <a:pos x="24" y="0"/>
                  </a:cxn>
                  <a:cxn ang="0">
                    <a:pos x="24" y="0"/>
                  </a:cxn>
                  <a:cxn ang="0">
                    <a:pos x="11" y="19"/>
                  </a:cxn>
                  <a:cxn ang="0">
                    <a:pos x="11" y="20"/>
                  </a:cxn>
                  <a:cxn ang="0">
                    <a:pos x="10" y="19"/>
                  </a:cxn>
                  <a:cxn ang="0">
                    <a:pos x="0" y="10"/>
                  </a:cxn>
                  <a:cxn ang="0">
                    <a:pos x="0" y="9"/>
                  </a:cxn>
                </a:cxnLst>
                <a:rect l="0" t="0" r="r" b="b"/>
                <a:pathLst>
                  <a:path w="24" h="20">
                    <a:moveTo>
                      <a:pt x="0" y="9"/>
                    </a:moveTo>
                    <a:cubicBezTo>
                      <a:pt x="3" y="10"/>
                      <a:pt x="5" y="11"/>
                      <a:pt x="7" y="12"/>
                    </a:cubicBezTo>
                    <a:cubicBezTo>
                      <a:pt x="9" y="14"/>
                      <a:pt x="11" y="15"/>
                      <a:pt x="13" y="17"/>
                    </a:cubicBezTo>
                    <a:cubicBezTo>
                      <a:pt x="8" y="17"/>
                      <a:pt x="8" y="17"/>
                      <a:pt x="8" y="17"/>
                    </a:cubicBezTo>
                    <a:cubicBezTo>
                      <a:pt x="9" y="15"/>
                      <a:pt x="10" y="14"/>
                      <a:pt x="11" y="12"/>
                    </a:cubicBezTo>
                    <a:cubicBezTo>
                      <a:pt x="12" y="11"/>
                      <a:pt x="13" y="9"/>
                      <a:pt x="15" y="8"/>
                    </a:cubicBezTo>
                    <a:cubicBezTo>
                      <a:pt x="16" y="6"/>
                      <a:pt x="18" y="5"/>
                      <a:pt x="19" y="3"/>
                    </a:cubicBezTo>
                    <a:cubicBezTo>
                      <a:pt x="21" y="2"/>
                      <a:pt x="22" y="1"/>
                      <a:pt x="24" y="0"/>
                    </a:cubicBezTo>
                    <a:cubicBezTo>
                      <a:pt x="24" y="0"/>
                      <a:pt x="24" y="0"/>
                      <a:pt x="24" y="0"/>
                    </a:cubicBezTo>
                    <a:cubicBezTo>
                      <a:pt x="20" y="6"/>
                      <a:pt x="16" y="13"/>
                      <a:pt x="11" y="19"/>
                    </a:cubicBezTo>
                    <a:cubicBezTo>
                      <a:pt x="11" y="20"/>
                      <a:pt x="11" y="20"/>
                      <a:pt x="11" y="20"/>
                    </a:cubicBezTo>
                    <a:cubicBezTo>
                      <a:pt x="10" y="19"/>
                      <a:pt x="10" y="19"/>
                      <a:pt x="10" y="19"/>
                    </a:cubicBezTo>
                    <a:cubicBezTo>
                      <a:pt x="0" y="10"/>
                      <a:pt x="0" y="10"/>
                      <a:pt x="0" y="10"/>
                    </a:cubicBezTo>
                    <a:lnTo>
                      <a:pt x="0" y="9"/>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61" name="Freeform 36"/>
              <p:cNvSpPr>
                <a:spLocks/>
              </p:cNvSpPr>
              <p:nvPr/>
            </p:nvSpPr>
            <p:spPr bwMode="auto">
              <a:xfrm>
                <a:off x="17552988" y="3143250"/>
                <a:ext cx="90488" cy="76200"/>
              </a:xfrm>
              <a:custGeom>
                <a:avLst/>
                <a:gdLst/>
                <a:ahLst/>
                <a:cxnLst>
                  <a:cxn ang="0">
                    <a:pos x="0" y="9"/>
                  </a:cxn>
                  <a:cxn ang="0">
                    <a:pos x="7" y="13"/>
                  </a:cxn>
                  <a:cxn ang="0">
                    <a:pos x="13" y="17"/>
                  </a:cxn>
                  <a:cxn ang="0">
                    <a:pos x="8" y="17"/>
                  </a:cxn>
                  <a:cxn ang="0">
                    <a:pos x="11" y="12"/>
                  </a:cxn>
                  <a:cxn ang="0">
                    <a:pos x="15" y="8"/>
                  </a:cxn>
                  <a:cxn ang="0">
                    <a:pos x="19" y="3"/>
                  </a:cxn>
                  <a:cxn ang="0">
                    <a:pos x="24" y="0"/>
                  </a:cxn>
                  <a:cxn ang="0">
                    <a:pos x="24" y="0"/>
                  </a:cxn>
                  <a:cxn ang="0">
                    <a:pos x="11" y="19"/>
                  </a:cxn>
                  <a:cxn ang="0">
                    <a:pos x="11" y="20"/>
                  </a:cxn>
                  <a:cxn ang="0">
                    <a:pos x="10" y="19"/>
                  </a:cxn>
                  <a:cxn ang="0">
                    <a:pos x="0" y="10"/>
                  </a:cxn>
                  <a:cxn ang="0">
                    <a:pos x="0" y="9"/>
                  </a:cxn>
                </a:cxnLst>
                <a:rect l="0" t="0" r="r" b="b"/>
                <a:pathLst>
                  <a:path w="24" h="20">
                    <a:moveTo>
                      <a:pt x="0" y="9"/>
                    </a:moveTo>
                    <a:cubicBezTo>
                      <a:pt x="3" y="10"/>
                      <a:pt x="5" y="11"/>
                      <a:pt x="7" y="13"/>
                    </a:cubicBezTo>
                    <a:cubicBezTo>
                      <a:pt x="9" y="14"/>
                      <a:pt x="11" y="15"/>
                      <a:pt x="13" y="17"/>
                    </a:cubicBezTo>
                    <a:cubicBezTo>
                      <a:pt x="8" y="17"/>
                      <a:pt x="8" y="17"/>
                      <a:pt x="8" y="17"/>
                    </a:cubicBezTo>
                    <a:cubicBezTo>
                      <a:pt x="9" y="15"/>
                      <a:pt x="10" y="14"/>
                      <a:pt x="11" y="12"/>
                    </a:cubicBezTo>
                    <a:cubicBezTo>
                      <a:pt x="12" y="11"/>
                      <a:pt x="13" y="9"/>
                      <a:pt x="15" y="8"/>
                    </a:cubicBezTo>
                    <a:cubicBezTo>
                      <a:pt x="16" y="6"/>
                      <a:pt x="18" y="5"/>
                      <a:pt x="19" y="3"/>
                    </a:cubicBezTo>
                    <a:cubicBezTo>
                      <a:pt x="21" y="2"/>
                      <a:pt x="22" y="1"/>
                      <a:pt x="24" y="0"/>
                    </a:cubicBezTo>
                    <a:cubicBezTo>
                      <a:pt x="24" y="0"/>
                      <a:pt x="24" y="0"/>
                      <a:pt x="24" y="0"/>
                    </a:cubicBezTo>
                    <a:cubicBezTo>
                      <a:pt x="20" y="6"/>
                      <a:pt x="16" y="13"/>
                      <a:pt x="11" y="19"/>
                    </a:cubicBezTo>
                    <a:cubicBezTo>
                      <a:pt x="11" y="20"/>
                      <a:pt x="11" y="20"/>
                      <a:pt x="11" y="20"/>
                    </a:cubicBezTo>
                    <a:cubicBezTo>
                      <a:pt x="10" y="19"/>
                      <a:pt x="10" y="19"/>
                      <a:pt x="10" y="19"/>
                    </a:cubicBezTo>
                    <a:cubicBezTo>
                      <a:pt x="0" y="10"/>
                      <a:pt x="0" y="10"/>
                      <a:pt x="0" y="10"/>
                    </a:cubicBezTo>
                    <a:lnTo>
                      <a:pt x="0" y="9"/>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62" name="Freeform 37"/>
              <p:cNvSpPr>
                <a:spLocks/>
              </p:cNvSpPr>
              <p:nvPr/>
            </p:nvSpPr>
            <p:spPr bwMode="auto">
              <a:xfrm>
                <a:off x="17552988" y="3236913"/>
                <a:ext cx="90488" cy="76200"/>
              </a:xfrm>
              <a:custGeom>
                <a:avLst/>
                <a:gdLst/>
                <a:ahLst/>
                <a:cxnLst>
                  <a:cxn ang="0">
                    <a:pos x="0" y="9"/>
                  </a:cxn>
                  <a:cxn ang="0">
                    <a:pos x="7" y="13"/>
                  </a:cxn>
                  <a:cxn ang="0">
                    <a:pos x="13" y="17"/>
                  </a:cxn>
                  <a:cxn ang="0">
                    <a:pos x="8" y="17"/>
                  </a:cxn>
                  <a:cxn ang="0">
                    <a:pos x="11" y="12"/>
                  </a:cxn>
                  <a:cxn ang="0">
                    <a:pos x="15" y="8"/>
                  </a:cxn>
                  <a:cxn ang="0">
                    <a:pos x="19" y="3"/>
                  </a:cxn>
                  <a:cxn ang="0">
                    <a:pos x="24" y="0"/>
                  </a:cxn>
                  <a:cxn ang="0">
                    <a:pos x="24" y="0"/>
                  </a:cxn>
                  <a:cxn ang="0">
                    <a:pos x="11" y="19"/>
                  </a:cxn>
                  <a:cxn ang="0">
                    <a:pos x="11" y="20"/>
                  </a:cxn>
                  <a:cxn ang="0">
                    <a:pos x="10" y="19"/>
                  </a:cxn>
                  <a:cxn ang="0">
                    <a:pos x="0" y="10"/>
                  </a:cxn>
                  <a:cxn ang="0">
                    <a:pos x="0" y="9"/>
                  </a:cxn>
                </a:cxnLst>
                <a:rect l="0" t="0" r="r" b="b"/>
                <a:pathLst>
                  <a:path w="24" h="20">
                    <a:moveTo>
                      <a:pt x="0" y="9"/>
                    </a:moveTo>
                    <a:cubicBezTo>
                      <a:pt x="3" y="10"/>
                      <a:pt x="5" y="11"/>
                      <a:pt x="7" y="13"/>
                    </a:cubicBezTo>
                    <a:cubicBezTo>
                      <a:pt x="9" y="14"/>
                      <a:pt x="11" y="15"/>
                      <a:pt x="13" y="17"/>
                    </a:cubicBezTo>
                    <a:cubicBezTo>
                      <a:pt x="8" y="17"/>
                      <a:pt x="8" y="17"/>
                      <a:pt x="8" y="17"/>
                    </a:cubicBezTo>
                    <a:cubicBezTo>
                      <a:pt x="9" y="15"/>
                      <a:pt x="10" y="14"/>
                      <a:pt x="11" y="12"/>
                    </a:cubicBezTo>
                    <a:cubicBezTo>
                      <a:pt x="12" y="11"/>
                      <a:pt x="13" y="9"/>
                      <a:pt x="15" y="8"/>
                    </a:cubicBezTo>
                    <a:cubicBezTo>
                      <a:pt x="16" y="6"/>
                      <a:pt x="18" y="5"/>
                      <a:pt x="19" y="3"/>
                    </a:cubicBezTo>
                    <a:cubicBezTo>
                      <a:pt x="21" y="2"/>
                      <a:pt x="22" y="1"/>
                      <a:pt x="24" y="0"/>
                    </a:cubicBezTo>
                    <a:cubicBezTo>
                      <a:pt x="24" y="0"/>
                      <a:pt x="24" y="0"/>
                      <a:pt x="24" y="0"/>
                    </a:cubicBezTo>
                    <a:cubicBezTo>
                      <a:pt x="20" y="6"/>
                      <a:pt x="16" y="13"/>
                      <a:pt x="11" y="19"/>
                    </a:cubicBezTo>
                    <a:cubicBezTo>
                      <a:pt x="11" y="20"/>
                      <a:pt x="11" y="20"/>
                      <a:pt x="11" y="20"/>
                    </a:cubicBezTo>
                    <a:cubicBezTo>
                      <a:pt x="10" y="19"/>
                      <a:pt x="10" y="19"/>
                      <a:pt x="10" y="19"/>
                    </a:cubicBezTo>
                    <a:cubicBezTo>
                      <a:pt x="0" y="10"/>
                      <a:pt x="0" y="10"/>
                      <a:pt x="0" y="10"/>
                    </a:cubicBezTo>
                    <a:lnTo>
                      <a:pt x="0" y="9"/>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63" name="Line 38"/>
              <p:cNvSpPr>
                <a:spLocks noChangeShapeType="1"/>
              </p:cNvSpPr>
              <p:nvPr/>
            </p:nvSpPr>
            <p:spPr bwMode="auto">
              <a:xfrm>
                <a:off x="17406938" y="3360738"/>
                <a:ext cx="374650" cy="1588"/>
              </a:xfrm>
              <a:prstGeom prst="line">
                <a:avLst/>
              </a:prstGeom>
              <a:grpFill/>
              <a:ln w="9" cap="flat">
                <a:solidFill>
                  <a:schemeClr val="bg1"/>
                </a:solidFill>
                <a:prstDash val="solid"/>
                <a:miter lim="800000"/>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64" name="Freeform 39"/>
              <p:cNvSpPr>
                <a:spLocks/>
              </p:cNvSpPr>
              <p:nvPr/>
            </p:nvSpPr>
            <p:spPr bwMode="auto">
              <a:xfrm>
                <a:off x="17687925" y="3316288"/>
                <a:ext cx="134938" cy="93663"/>
              </a:xfrm>
              <a:custGeom>
                <a:avLst/>
                <a:gdLst/>
                <a:ahLst/>
                <a:cxnLst>
                  <a:cxn ang="0">
                    <a:pos x="2" y="59"/>
                  </a:cxn>
                  <a:cxn ang="0">
                    <a:pos x="0" y="50"/>
                  </a:cxn>
                  <a:cxn ang="0">
                    <a:pos x="57" y="28"/>
                  </a:cxn>
                  <a:cxn ang="0">
                    <a:pos x="0" y="9"/>
                  </a:cxn>
                  <a:cxn ang="0">
                    <a:pos x="2" y="0"/>
                  </a:cxn>
                  <a:cxn ang="0">
                    <a:pos x="85" y="28"/>
                  </a:cxn>
                  <a:cxn ang="0">
                    <a:pos x="2" y="59"/>
                  </a:cxn>
                </a:cxnLst>
                <a:rect l="0" t="0" r="r" b="b"/>
                <a:pathLst>
                  <a:path w="85" h="59">
                    <a:moveTo>
                      <a:pt x="2" y="59"/>
                    </a:moveTo>
                    <a:lnTo>
                      <a:pt x="0" y="50"/>
                    </a:lnTo>
                    <a:lnTo>
                      <a:pt x="57" y="28"/>
                    </a:lnTo>
                    <a:lnTo>
                      <a:pt x="0" y="9"/>
                    </a:lnTo>
                    <a:lnTo>
                      <a:pt x="2" y="0"/>
                    </a:lnTo>
                    <a:lnTo>
                      <a:pt x="85" y="28"/>
                    </a:lnTo>
                    <a:lnTo>
                      <a:pt x="2" y="59"/>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grpSp>
        <p:grpSp>
          <p:nvGrpSpPr>
            <p:cNvPr id="104" name="组合 132"/>
            <p:cNvGrpSpPr/>
            <p:nvPr/>
          </p:nvGrpSpPr>
          <p:grpSpPr>
            <a:xfrm>
              <a:off x="17241838" y="2589213"/>
              <a:ext cx="666750" cy="762000"/>
              <a:chOff x="17241838" y="2589213"/>
              <a:chExt cx="666750" cy="762000"/>
            </a:xfrm>
            <a:grpFill/>
          </p:grpSpPr>
          <p:sp>
            <p:nvSpPr>
              <p:cNvPr id="107" name="Freeform 40"/>
              <p:cNvSpPr>
                <a:spLocks/>
              </p:cNvSpPr>
              <p:nvPr/>
            </p:nvSpPr>
            <p:spPr bwMode="auto">
              <a:xfrm>
                <a:off x="17589500" y="2600325"/>
                <a:ext cx="12700" cy="1588"/>
              </a:xfrm>
              <a:custGeom>
                <a:avLst/>
                <a:gdLst/>
                <a:ahLst/>
                <a:cxnLst>
                  <a:cxn ang="0">
                    <a:pos x="1" y="0"/>
                  </a:cxn>
                  <a:cxn ang="0">
                    <a:pos x="3" y="0"/>
                  </a:cxn>
                  <a:cxn ang="0">
                    <a:pos x="0" y="0"/>
                  </a:cxn>
                  <a:cxn ang="0">
                    <a:pos x="1" y="0"/>
                  </a:cxn>
                </a:cxnLst>
                <a:rect l="0" t="0" r="r" b="b"/>
                <a:pathLst>
                  <a:path w="3">
                    <a:moveTo>
                      <a:pt x="1" y="0"/>
                    </a:moveTo>
                    <a:cubicBezTo>
                      <a:pt x="3" y="0"/>
                      <a:pt x="3" y="0"/>
                      <a:pt x="3" y="0"/>
                    </a:cubicBezTo>
                    <a:cubicBezTo>
                      <a:pt x="2" y="0"/>
                      <a:pt x="1" y="0"/>
                      <a:pt x="0" y="0"/>
                    </a:cubicBezTo>
                    <a:cubicBezTo>
                      <a:pt x="1" y="0"/>
                      <a:pt x="1" y="0"/>
                      <a:pt x="1"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08" name="Freeform 41"/>
              <p:cNvSpPr>
                <a:spLocks/>
              </p:cNvSpPr>
              <p:nvPr/>
            </p:nvSpPr>
            <p:spPr bwMode="auto">
              <a:xfrm>
                <a:off x="17343438" y="2663825"/>
                <a:ext cx="1588" cy="3175"/>
              </a:xfrm>
              <a:custGeom>
                <a:avLst/>
                <a:gdLst/>
                <a:ahLst/>
                <a:cxnLst>
                  <a:cxn ang="0">
                    <a:pos x="0" y="1"/>
                  </a:cxn>
                  <a:cxn ang="0">
                    <a:pos x="0" y="1"/>
                  </a:cxn>
                  <a:cxn ang="0">
                    <a:pos x="0" y="0"/>
                  </a:cxn>
                  <a:cxn ang="0">
                    <a:pos x="0" y="0"/>
                  </a:cxn>
                  <a:cxn ang="0">
                    <a:pos x="0" y="0"/>
                  </a:cxn>
                  <a:cxn ang="0">
                    <a:pos x="0" y="1"/>
                  </a:cxn>
                </a:cxnLst>
                <a:rect l="0" t="0" r="r" b="b"/>
                <a:pathLst>
                  <a:path h="1">
                    <a:moveTo>
                      <a:pt x="0" y="1"/>
                    </a:moveTo>
                    <a:cubicBezTo>
                      <a:pt x="0" y="1"/>
                      <a:pt x="0" y="1"/>
                      <a:pt x="0" y="1"/>
                    </a:cubicBezTo>
                    <a:cubicBezTo>
                      <a:pt x="0" y="0"/>
                      <a:pt x="0" y="0"/>
                      <a:pt x="0" y="0"/>
                    </a:cubicBezTo>
                    <a:cubicBezTo>
                      <a:pt x="0" y="0"/>
                      <a:pt x="0" y="0"/>
                      <a:pt x="0" y="0"/>
                    </a:cubicBezTo>
                    <a:cubicBezTo>
                      <a:pt x="0" y="0"/>
                      <a:pt x="0" y="0"/>
                      <a:pt x="0" y="0"/>
                    </a:cubicBezTo>
                    <a:cubicBezTo>
                      <a:pt x="0" y="0"/>
                      <a:pt x="0" y="0"/>
                      <a:pt x="0" y="1"/>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09" name="Freeform 42"/>
              <p:cNvSpPr>
                <a:spLocks/>
              </p:cNvSpPr>
              <p:nvPr/>
            </p:nvSpPr>
            <p:spPr bwMode="auto">
              <a:xfrm>
                <a:off x="17602200" y="2600325"/>
                <a:ext cx="22225" cy="6350"/>
              </a:xfrm>
              <a:custGeom>
                <a:avLst/>
                <a:gdLst/>
                <a:ahLst/>
                <a:cxnLst>
                  <a:cxn ang="0">
                    <a:pos x="0" y="0"/>
                  </a:cxn>
                  <a:cxn ang="0">
                    <a:pos x="6" y="2"/>
                  </a:cxn>
                  <a:cxn ang="0">
                    <a:pos x="6" y="2"/>
                  </a:cxn>
                  <a:cxn ang="0">
                    <a:pos x="6" y="2"/>
                  </a:cxn>
                  <a:cxn ang="0">
                    <a:pos x="0" y="0"/>
                  </a:cxn>
                </a:cxnLst>
                <a:rect l="0" t="0" r="r" b="b"/>
                <a:pathLst>
                  <a:path w="6" h="2">
                    <a:moveTo>
                      <a:pt x="0" y="0"/>
                    </a:moveTo>
                    <a:cubicBezTo>
                      <a:pt x="2" y="1"/>
                      <a:pt x="4" y="2"/>
                      <a:pt x="6" y="2"/>
                    </a:cubicBezTo>
                    <a:cubicBezTo>
                      <a:pt x="6" y="2"/>
                      <a:pt x="6" y="2"/>
                      <a:pt x="6" y="2"/>
                    </a:cubicBezTo>
                    <a:cubicBezTo>
                      <a:pt x="6" y="2"/>
                      <a:pt x="6" y="2"/>
                      <a:pt x="6" y="2"/>
                    </a:cubicBezTo>
                    <a:lnTo>
                      <a:pt x="0" y="0"/>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10" name="Freeform 43"/>
              <p:cNvSpPr>
                <a:spLocks/>
              </p:cNvSpPr>
              <p:nvPr/>
            </p:nvSpPr>
            <p:spPr bwMode="auto">
              <a:xfrm>
                <a:off x="17589500" y="260032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11" name="Freeform 44"/>
              <p:cNvSpPr>
                <a:spLocks/>
              </p:cNvSpPr>
              <p:nvPr/>
            </p:nvSpPr>
            <p:spPr bwMode="auto">
              <a:xfrm>
                <a:off x="17721263" y="2671763"/>
                <a:ext cx="3175" cy="3175"/>
              </a:xfrm>
              <a:custGeom>
                <a:avLst/>
                <a:gdLst/>
                <a:ahLst/>
                <a:cxnLst>
                  <a:cxn ang="0">
                    <a:pos x="0" y="1"/>
                  </a:cxn>
                  <a:cxn ang="0">
                    <a:pos x="0" y="1"/>
                  </a:cxn>
                  <a:cxn ang="0">
                    <a:pos x="0" y="1"/>
                  </a:cxn>
                  <a:cxn ang="0">
                    <a:pos x="1" y="0"/>
                  </a:cxn>
                  <a:cxn ang="0">
                    <a:pos x="1" y="1"/>
                  </a:cxn>
                  <a:cxn ang="0">
                    <a:pos x="0" y="1"/>
                  </a:cxn>
                  <a:cxn ang="0">
                    <a:pos x="0" y="1"/>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1"/>
                    </a:cubicBezTo>
                    <a:cubicBezTo>
                      <a:pt x="0" y="1"/>
                      <a:pt x="0" y="1"/>
                      <a:pt x="0" y="1"/>
                    </a:cubicBezTo>
                    <a:cubicBezTo>
                      <a:pt x="0" y="1"/>
                      <a:pt x="0" y="0"/>
                      <a:pt x="0" y="1"/>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12" name="Freeform 45"/>
              <p:cNvSpPr>
                <a:spLocks noEditPoints="1"/>
              </p:cNvSpPr>
              <p:nvPr/>
            </p:nvSpPr>
            <p:spPr bwMode="auto">
              <a:xfrm>
                <a:off x="17372013" y="2589213"/>
                <a:ext cx="536575" cy="468313"/>
              </a:xfrm>
              <a:custGeom>
                <a:avLst/>
                <a:gdLst/>
                <a:ahLst/>
                <a:cxnLst>
                  <a:cxn ang="0">
                    <a:pos x="30" y="1"/>
                  </a:cxn>
                  <a:cxn ang="0">
                    <a:pos x="28" y="1"/>
                  </a:cxn>
                  <a:cxn ang="0">
                    <a:pos x="30" y="1"/>
                  </a:cxn>
                  <a:cxn ang="0">
                    <a:pos x="41" y="19"/>
                  </a:cxn>
                  <a:cxn ang="0">
                    <a:pos x="46" y="19"/>
                  </a:cxn>
                  <a:cxn ang="0">
                    <a:pos x="50" y="13"/>
                  </a:cxn>
                  <a:cxn ang="0">
                    <a:pos x="44" y="5"/>
                  </a:cxn>
                  <a:cxn ang="0">
                    <a:pos x="31" y="1"/>
                  </a:cxn>
                  <a:cxn ang="0">
                    <a:pos x="30" y="1"/>
                  </a:cxn>
                  <a:cxn ang="0">
                    <a:pos x="0" y="15"/>
                  </a:cxn>
                  <a:cxn ang="0">
                    <a:pos x="13" y="25"/>
                  </a:cxn>
                  <a:cxn ang="0">
                    <a:pos x="18" y="23"/>
                  </a:cxn>
                  <a:cxn ang="0">
                    <a:pos x="18" y="21"/>
                  </a:cxn>
                  <a:cxn ang="0">
                    <a:pos x="12" y="19"/>
                  </a:cxn>
                  <a:cxn ang="0">
                    <a:pos x="0" y="15"/>
                  </a:cxn>
                  <a:cxn ang="0">
                    <a:pos x="67" y="5"/>
                  </a:cxn>
                  <a:cxn ang="0">
                    <a:pos x="70" y="27"/>
                  </a:cxn>
                  <a:cxn ang="0">
                    <a:pos x="79" y="29"/>
                  </a:cxn>
                  <a:cxn ang="0">
                    <a:pos x="85" y="25"/>
                  </a:cxn>
                  <a:cxn ang="0">
                    <a:pos x="84" y="26"/>
                  </a:cxn>
                  <a:cxn ang="0">
                    <a:pos x="80" y="11"/>
                  </a:cxn>
                  <a:cxn ang="0">
                    <a:pos x="79" y="10"/>
                  </a:cxn>
                  <a:cxn ang="0">
                    <a:pos x="67" y="5"/>
                  </a:cxn>
                  <a:cxn ang="0">
                    <a:pos x="131" y="115"/>
                  </a:cxn>
                  <a:cxn ang="0">
                    <a:pos x="113" y="124"/>
                  </a:cxn>
                  <a:cxn ang="0">
                    <a:pos x="127" y="125"/>
                  </a:cxn>
                  <a:cxn ang="0">
                    <a:pos x="143" y="116"/>
                  </a:cxn>
                  <a:cxn ang="0">
                    <a:pos x="143" y="116"/>
                  </a:cxn>
                  <a:cxn ang="0">
                    <a:pos x="131" y="115"/>
                  </a:cxn>
                  <a:cxn ang="0">
                    <a:pos x="96" y="51"/>
                  </a:cxn>
                  <a:cxn ang="0">
                    <a:pos x="109" y="55"/>
                  </a:cxn>
                  <a:cxn ang="0">
                    <a:pos x="113" y="34"/>
                  </a:cxn>
                  <a:cxn ang="0">
                    <a:pos x="113" y="34"/>
                  </a:cxn>
                  <a:cxn ang="0">
                    <a:pos x="100" y="29"/>
                  </a:cxn>
                  <a:cxn ang="0">
                    <a:pos x="96" y="51"/>
                  </a:cxn>
                  <a:cxn ang="0">
                    <a:pos x="135" y="72"/>
                  </a:cxn>
                  <a:cxn ang="0">
                    <a:pos x="135" y="72"/>
                  </a:cxn>
                  <a:cxn ang="0">
                    <a:pos x="123" y="68"/>
                  </a:cxn>
                  <a:cxn ang="0">
                    <a:pos x="112" y="86"/>
                  </a:cxn>
                  <a:cxn ang="0">
                    <a:pos x="124" y="89"/>
                  </a:cxn>
                  <a:cxn ang="0">
                    <a:pos x="135" y="72"/>
                  </a:cxn>
                </a:cxnLst>
                <a:rect l="0" t="0" r="r" b="b"/>
                <a:pathLst>
                  <a:path w="143" h="125">
                    <a:moveTo>
                      <a:pt x="30" y="1"/>
                    </a:moveTo>
                    <a:cubicBezTo>
                      <a:pt x="30" y="1"/>
                      <a:pt x="29" y="1"/>
                      <a:pt x="28" y="1"/>
                    </a:cubicBezTo>
                    <a:cubicBezTo>
                      <a:pt x="29" y="1"/>
                      <a:pt x="30" y="1"/>
                      <a:pt x="30" y="1"/>
                    </a:cubicBezTo>
                    <a:cubicBezTo>
                      <a:pt x="37" y="7"/>
                      <a:pt x="41" y="19"/>
                      <a:pt x="41" y="19"/>
                    </a:cubicBezTo>
                    <a:cubicBezTo>
                      <a:pt x="41" y="19"/>
                      <a:pt x="43" y="19"/>
                      <a:pt x="46" y="19"/>
                    </a:cubicBezTo>
                    <a:cubicBezTo>
                      <a:pt x="48" y="15"/>
                      <a:pt x="50" y="13"/>
                      <a:pt x="50" y="13"/>
                    </a:cubicBezTo>
                    <a:cubicBezTo>
                      <a:pt x="49" y="12"/>
                      <a:pt x="46" y="7"/>
                      <a:pt x="44" y="5"/>
                    </a:cubicBezTo>
                    <a:cubicBezTo>
                      <a:pt x="43" y="5"/>
                      <a:pt x="31" y="1"/>
                      <a:pt x="31" y="1"/>
                    </a:cubicBezTo>
                    <a:cubicBezTo>
                      <a:pt x="31" y="1"/>
                      <a:pt x="31" y="0"/>
                      <a:pt x="30" y="1"/>
                    </a:cubicBezTo>
                    <a:close/>
                    <a:moveTo>
                      <a:pt x="0" y="15"/>
                    </a:moveTo>
                    <a:cubicBezTo>
                      <a:pt x="6" y="17"/>
                      <a:pt x="13" y="25"/>
                      <a:pt x="13" y="25"/>
                    </a:cubicBezTo>
                    <a:cubicBezTo>
                      <a:pt x="13" y="25"/>
                      <a:pt x="16" y="24"/>
                      <a:pt x="18" y="23"/>
                    </a:cubicBezTo>
                    <a:cubicBezTo>
                      <a:pt x="18" y="22"/>
                      <a:pt x="18" y="22"/>
                      <a:pt x="18" y="21"/>
                    </a:cubicBezTo>
                    <a:cubicBezTo>
                      <a:pt x="17" y="21"/>
                      <a:pt x="14" y="19"/>
                      <a:pt x="12" y="19"/>
                    </a:cubicBezTo>
                    <a:cubicBezTo>
                      <a:pt x="11" y="18"/>
                      <a:pt x="3" y="16"/>
                      <a:pt x="0" y="15"/>
                    </a:cubicBezTo>
                    <a:close/>
                    <a:moveTo>
                      <a:pt x="67" y="5"/>
                    </a:moveTo>
                    <a:cubicBezTo>
                      <a:pt x="71" y="12"/>
                      <a:pt x="70" y="27"/>
                      <a:pt x="70" y="27"/>
                    </a:cubicBezTo>
                    <a:cubicBezTo>
                      <a:pt x="79" y="29"/>
                      <a:pt x="79" y="29"/>
                      <a:pt x="79" y="29"/>
                    </a:cubicBezTo>
                    <a:cubicBezTo>
                      <a:pt x="81" y="28"/>
                      <a:pt x="83" y="26"/>
                      <a:pt x="85" y="25"/>
                    </a:cubicBezTo>
                    <a:cubicBezTo>
                      <a:pt x="85" y="26"/>
                      <a:pt x="84" y="26"/>
                      <a:pt x="84" y="26"/>
                    </a:cubicBezTo>
                    <a:cubicBezTo>
                      <a:pt x="83" y="24"/>
                      <a:pt x="82" y="16"/>
                      <a:pt x="80" y="11"/>
                    </a:cubicBezTo>
                    <a:cubicBezTo>
                      <a:pt x="80" y="10"/>
                      <a:pt x="79" y="10"/>
                      <a:pt x="79" y="10"/>
                    </a:cubicBezTo>
                    <a:lnTo>
                      <a:pt x="67" y="5"/>
                    </a:lnTo>
                    <a:close/>
                    <a:moveTo>
                      <a:pt x="131" y="115"/>
                    </a:moveTo>
                    <a:cubicBezTo>
                      <a:pt x="122" y="122"/>
                      <a:pt x="113" y="124"/>
                      <a:pt x="113" y="124"/>
                    </a:cubicBezTo>
                    <a:cubicBezTo>
                      <a:pt x="113" y="124"/>
                      <a:pt x="121" y="124"/>
                      <a:pt x="127" y="125"/>
                    </a:cubicBezTo>
                    <a:cubicBezTo>
                      <a:pt x="130" y="124"/>
                      <a:pt x="138" y="122"/>
                      <a:pt x="143" y="116"/>
                    </a:cubicBezTo>
                    <a:cubicBezTo>
                      <a:pt x="143" y="116"/>
                      <a:pt x="143" y="116"/>
                      <a:pt x="143" y="116"/>
                    </a:cubicBezTo>
                    <a:cubicBezTo>
                      <a:pt x="139" y="116"/>
                      <a:pt x="132" y="115"/>
                      <a:pt x="131" y="115"/>
                    </a:cubicBezTo>
                    <a:close/>
                    <a:moveTo>
                      <a:pt x="96" y="51"/>
                    </a:moveTo>
                    <a:cubicBezTo>
                      <a:pt x="109" y="55"/>
                      <a:pt x="109" y="55"/>
                      <a:pt x="109" y="55"/>
                    </a:cubicBezTo>
                    <a:cubicBezTo>
                      <a:pt x="109" y="54"/>
                      <a:pt x="114" y="42"/>
                      <a:pt x="113" y="34"/>
                    </a:cubicBezTo>
                    <a:cubicBezTo>
                      <a:pt x="113" y="34"/>
                      <a:pt x="113" y="34"/>
                      <a:pt x="113" y="34"/>
                    </a:cubicBezTo>
                    <a:cubicBezTo>
                      <a:pt x="100" y="29"/>
                      <a:pt x="100" y="29"/>
                      <a:pt x="100" y="29"/>
                    </a:cubicBezTo>
                    <a:cubicBezTo>
                      <a:pt x="101" y="36"/>
                      <a:pt x="96" y="51"/>
                      <a:pt x="96" y="51"/>
                    </a:cubicBezTo>
                    <a:close/>
                    <a:moveTo>
                      <a:pt x="135" y="72"/>
                    </a:moveTo>
                    <a:cubicBezTo>
                      <a:pt x="135" y="72"/>
                      <a:pt x="135" y="72"/>
                      <a:pt x="135" y="72"/>
                    </a:cubicBezTo>
                    <a:cubicBezTo>
                      <a:pt x="123" y="68"/>
                      <a:pt x="123" y="68"/>
                      <a:pt x="123" y="68"/>
                    </a:cubicBezTo>
                    <a:cubicBezTo>
                      <a:pt x="121" y="77"/>
                      <a:pt x="113" y="85"/>
                      <a:pt x="112" y="86"/>
                    </a:cubicBezTo>
                    <a:cubicBezTo>
                      <a:pt x="124" y="89"/>
                      <a:pt x="124" y="89"/>
                      <a:pt x="124" y="89"/>
                    </a:cubicBezTo>
                    <a:cubicBezTo>
                      <a:pt x="127" y="86"/>
                      <a:pt x="132" y="81"/>
                      <a:pt x="135" y="72"/>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13" name="Freeform 46"/>
              <p:cNvSpPr>
                <a:spLocks/>
              </p:cNvSpPr>
              <p:nvPr/>
            </p:nvSpPr>
            <p:spPr bwMode="auto">
              <a:xfrm>
                <a:off x="17853025" y="2974975"/>
                <a:ext cx="11113" cy="44450"/>
              </a:xfrm>
              <a:custGeom>
                <a:avLst/>
                <a:gdLst/>
                <a:ahLst/>
                <a:cxnLst>
                  <a:cxn ang="0">
                    <a:pos x="3" y="12"/>
                  </a:cxn>
                  <a:cxn ang="0">
                    <a:pos x="0" y="10"/>
                  </a:cxn>
                  <a:cxn ang="0">
                    <a:pos x="0" y="10"/>
                  </a:cxn>
                  <a:cxn ang="0">
                    <a:pos x="0" y="2"/>
                  </a:cxn>
                  <a:cxn ang="0">
                    <a:pos x="3" y="0"/>
                  </a:cxn>
                  <a:cxn ang="0">
                    <a:pos x="3" y="12"/>
                  </a:cxn>
                </a:cxnLst>
                <a:rect l="0" t="0" r="r" b="b"/>
                <a:pathLst>
                  <a:path w="3" h="12">
                    <a:moveTo>
                      <a:pt x="3" y="12"/>
                    </a:moveTo>
                    <a:cubicBezTo>
                      <a:pt x="3" y="11"/>
                      <a:pt x="1" y="11"/>
                      <a:pt x="0" y="10"/>
                    </a:cubicBezTo>
                    <a:cubicBezTo>
                      <a:pt x="0" y="10"/>
                      <a:pt x="0" y="10"/>
                      <a:pt x="0" y="10"/>
                    </a:cubicBezTo>
                    <a:cubicBezTo>
                      <a:pt x="0" y="4"/>
                      <a:pt x="0" y="3"/>
                      <a:pt x="0" y="2"/>
                    </a:cubicBezTo>
                    <a:cubicBezTo>
                      <a:pt x="3" y="0"/>
                      <a:pt x="3" y="0"/>
                      <a:pt x="3" y="0"/>
                    </a:cubicBezTo>
                    <a:cubicBezTo>
                      <a:pt x="3" y="0"/>
                      <a:pt x="3" y="8"/>
                      <a:pt x="3" y="12"/>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14" name="Freeform 47"/>
              <p:cNvSpPr>
                <a:spLocks/>
              </p:cNvSpPr>
              <p:nvPr/>
            </p:nvSpPr>
            <p:spPr bwMode="auto">
              <a:xfrm>
                <a:off x="17784763" y="3079750"/>
                <a:ext cx="4763" cy="4763"/>
              </a:xfrm>
              <a:custGeom>
                <a:avLst/>
                <a:gdLst/>
                <a:ahLst/>
                <a:cxnLst>
                  <a:cxn ang="0">
                    <a:pos x="0" y="1"/>
                  </a:cxn>
                  <a:cxn ang="0">
                    <a:pos x="1" y="0"/>
                  </a:cxn>
                  <a:cxn ang="0">
                    <a:pos x="0" y="1"/>
                  </a:cxn>
                </a:cxnLst>
                <a:rect l="0" t="0" r="r" b="b"/>
                <a:pathLst>
                  <a:path w="1" h="1">
                    <a:moveTo>
                      <a:pt x="0" y="1"/>
                    </a:moveTo>
                    <a:cubicBezTo>
                      <a:pt x="0" y="0"/>
                      <a:pt x="1" y="0"/>
                      <a:pt x="1" y="0"/>
                    </a:cubicBezTo>
                    <a:lnTo>
                      <a:pt x="0" y="1"/>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15" name="Freeform 48"/>
              <p:cNvSpPr>
                <a:spLocks/>
              </p:cNvSpPr>
              <p:nvPr/>
            </p:nvSpPr>
            <p:spPr bwMode="auto">
              <a:xfrm>
                <a:off x="17413288" y="3286125"/>
                <a:ext cx="1588" cy="3175"/>
              </a:xfrm>
              <a:custGeom>
                <a:avLst/>
                <a:gdLst/>
                <a:ahLst/>
                <a:cxnLst>
                  <a:cxn ang="0">
                    <a:pos x="0" y="0"/>
                  </a:cxn>
                  <a:cxn ang="0">
                    <a:pos x="0" y="0"/>
                  </a:cxn>
                  <a:cxn ang="0">
                    <a:pos x="0" y="1"/>
                  </a:cxn>
                  <a:cxn ang="0">
                    <a:pos x="0" y="0"/>
                  </a:cxn>
                </a:cxnLst>
                <a:rect l="0" t="0" r="r" b="b"/>
                <a:pathLst>
                  <a:path h="1">
                    <a:moveTo>
                      <a:pt x="0" y="0"/>
                    </a:moveTo>
                    <a:cubicBezTo>
                      <a:pt x="0" y="0"/>
                      <a:pt x="0" y="0"/>
                      <a:pt x="0" y="0"/>
                    </a:cubicBezTo>
                    <a:cubicBezTo>
                      <a:pt x="0" y="0"/>
                      <a:pt x="0" y="1"/>
                      <a:pt x="0" y="1"/>
                    </a:cubicBezTo>
                    <a:lnTo>
                      <a:pt x="0" y="0"/>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16" name="Freeform 49"/>
              <p:cNvSpPr>
                <a:spLocks/>
              </p:cNvSpPr>
              <p:nvPr/>
            </p:nvSpPr>
            <p:spPr bwMode="auto">
              <a:xfrm>
                <a:off x="17635538" y="2689225"/>
                <a:ext cx="33338" cy="15875"/>
              </a:xfrm>
              <a:custGeom>
                <a:avLst/>
                <a:gdLst/>
                <a:ahLst/>
                <a:cxnLst>
                  <a:cxn ang="0">
                    <a:pos x="6" y="4"/>
                  </a:cxn>
                  <a:cxn ang="0">
                    <a:pos x="0" y="0"/>
                  </a:cxn>
                  <a:cxn ang="0">
                    <a:pos x="9" y="2"/>
                  </a:cxn>
                  <a:cxn ang="0">
                    <a:pos x="6" y="4"/>
                  </a:cxn>
                </a:cxnLst>
                <a:rect l="0" t="0" r="r" b="b"/>
                <a:pathLst>
                  <a:path w="9" h="4">
                    <a:moveTo>
                      <a:pt x="6" y="4"/>
                    </a:moveTo>
                    <a:cubicBezTo>
                      <a:pt x="5" y="3"/>
                      <a:pt x="0" y="0"/>
                      <a:pt x="0" y="0"/>
                    </a:cubicBezTo>
                    <a:cubicBezTo>
                      <a:pt x="9" y="2"/>
                      <a:pt x="9" y="2"/>
                      <a:pt x="9" y="2"/>
                    </a:cubicBezTo>
                    <a:cubicBezTo>
                      <a:pt x="8" y="3"/>
                      <a:pt x="7" y="3"/>
                      <a:pt x="6" y="4"/>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17" name="Freeform 50"/>
              <p:cNvSpPr>
                <a:spLocks/>
              </p:cNvSpPr>
              <p:nvPr/>
            </p:nvSpPr>
            <p:spPr bwMode="auto">
              <a:xfrm>
                <a:off x="17789525" y="3054350"/>
                <a:ext cx="58738" cy="30163"/>
              </a:xfrm>
              <a:custGeom>
                <a:avLst/>
                <a:gdLst/>
                <a:ahLst/>
                <a:cxnLst>
                  <a:cxn ang="0">
                    <a:pos x="0" y="7"/>
                  </a:cxn>
                  <a:cxn ang="0">
                    <a:pos x="1" y="6"/>
                  </a:cxn>
                  <a:cxn ang="0">
                    <a:pos x="2" y="0"/>
                  </a:cxn>
                  <a:cxn ang="0">
                    <a:pos x="16" y="1"/>
                  </a:cxn>
                  <a:cxn ang="0">
                    <a:pos x="14" y="1"/>
                  </a:cxn>
                  <a:cxn ang="0">
                    <a:pos x="13" y="8"/>
                  </a:cxn>
                  <a:cxn ang="0">
                    <a:pos x="0" y="7"/>
                  </a:cxn>
                </a:cxnLst>
                <a:rect l="0" t="0" r="r" b="b"/>
                <a:pathLst>
                  <a:path w="16" h="8">
                    <a:moveTo>
                      <a:pt x="0" y="7"/>
                    </a:moveTo>
                    <a:cubicBezTo>
                      <a:pt x="1" y="6"/>
                      <a:pt x="1" y="6"/>
                      <a:pt x="1" y="6"/>
                    </a:cubicBezTo>
                    <a:cubicBezTo>
                      <a:pt x="2" y="0"/>
                      <a:pt x="2" y="0"/>
                      <a:pt x="2" y="0"/>
                    </a:cubicBezTo>
                    <a:cubicBezTo>
                      <a:pt x="2" y="0"/>
                      <a:pt x="10" y="0"/>
                      <a:pt x="16" y="1"/>
                    </a:cubicBezTo>
                    <a:cubicBezTo>
                      <a:pt x="15" y="1"/>
                      <a:pt x="14" y="1"/>
                      <a:pt x="14" y="1"/>
                    </a:cubicBezTo>
                    <a:cubicBezTo>
                      <a:pt x="14" y="1"/>
                      <a:pt x="14" y="3"/>
                      <a:pt x="13" y="8"/>
                    </a:cubicBezTo>
                    <a:cubicBezTo>
                      <a:pt x="10" y="7"/>
                      <a:pt x="4" y="5"/>
                      <a:pt x="0" y="7"/>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18" name="Freeform 51"/>
              <p:cNvSpPr>
                <a:spLocks/>
              </p:cNvSpPr>
              <p:nvPr/>
            </p:nvSpPr>
            <p:spPr bwMode="auto">
              <a:xfrm>
                <a:off x="17789525" y="2911475"/>
                <a:ext cx="52388" cy="36513"/>
              </a:xfrm>
              <a:custGeom>
                <a:avLst/>
                <a:gdLst/>
                <a:ahLst/>
                <a:cxnLst>
                  <a:cxn ang="0">
                    <a:pos x="0" y="0"/>
                  </a:cxn>
                  <a:cxn ang="0">
                    <a:pos x="1" y="0"/>
                  </a:cxn>
                  <a:cxn ang="0">
                    <a:pos x="13" y="3"/>
                  </a:cxn>
                  <a:cxn ang="0">
                    <a:pos x="12" y="3"/>
                  </a:cxn>
                  <a:cxn ang="0">
                    <a:pos x="14" y="10"/>
                  </a:cxn>
                  <a:cxn ang="0">
                    <a:pos x="1" y="7"/>
                  </a:cxn>
                  <a:cxn ang="0">
                    <a:pos x="0" y="0"/>
                  </a:cxn>
                </a:cxnLst>
                <a:rect l="0" t="0" r="r" b="b"/>
                <a:pathLst>
                  <a:path w="14" h="10">
                    <a:moveTo>
                      <a:pt x="0" y="0"/>
                    </a:moveTo>
                    <a:cubicBezTo>
                      <a:pt x="0" y="0"/>
                      <a:pt x="0" y="0"/>
                      <a:pt x="1" y="0"/>
                    </a:cubicBezTo>
                    <a:cubicBezTo>
                      <a:pt x="13" y="3"/>
                      <a:pt x="13" y="3"/>
                      <a:pt x="13" y="3"/>
                    </a:cubicBezTo>
                    <a:cubicBezTo>
                      <a:pt x="13" y="3"/>
                      <a:pt x="12" y="3"/>
                      <a:pt x="12" y="3"/>
                    </a:cubicBezTo>
                    <a:cubicBezTo>
                      <a:pt x="13" y="5"/>
                      <a:pt x="14" y="9"/>
                      <a:pt x="14" y="10"/>
                    </a:cubicBezTo>
                    <a:cubicBezTo>
                      <a:pt x="1" y="7"/>
                      <a:pt x="1" y="7"/>
                      <a:pt x="1" y="7"/>
                    </a:cubicBezTo>
                    <a:cubicBezTo>
                      <a:pt x="1" y="5"/>
                      <a:pt x="0" y="0"/>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19" name="Freeform 52"/>
              <p:cNvSpPr>
                <a:spLocks/>
              </p:cNvSpPr>
              <p:nvPr/>
            </p:nvSpPr>
            <p:spPr bwMode="auto">
              <a:xfrm>
                <a:off x="17732375" y="2779713"/>
                <a:ext cx="52388" cy="26988"/>
              </a:xfrm>
              <a:custGeom>
                <a:avLst/>
                <a:gdLst/>
                <a:ahLst/>
                <a:cxnLst>
                  <a:cxn ang="0">
                    <a:pos x="4" y="7"/>
                  </a:cxn>
                  <a:cxn ang="0">
                    <a:pos x="0" y="0"/>
                  </a:cxn>
                  <a:cxn ang="0">
                    <a:pos x="13" y="4"/>
                  </a:cxn>
                  <a:cxn ang="0">
                    <a:pos x="13" y="5"/>
                  </a:cxn>
                  <a:cxn ang="0">
                    <a:pos x="14" y="6"/>
                  </a:cxn>
                  <a:cxn ang="0">
                    <a:pos x="4" y="7"/>
                  </a:cxn>
                </a:cxnLst>
                <a:rect l="0" t="0" r="r" b="b"/>
                <a:pathLst>
                  <a:path w="14" h="7">
                    <a:moveTo>
                      <a:pt x="4" y="7"/>
                    </a:moveTo>
                    <a:cubicBezTo>
                      <a:pt x="3" y="5"/>
                      <a:pt x="0" y="0"/>
                      <a:pt x="0" y="0"/>
                    </a:cubicBezTo>
                    <a:cubicBezTo>
                      <a:pt x="13" y="4"/>
                      <a:pt x="13" y="4"/>
                      <a:pt x="13" y="4"/>
                    </a:cubicBezTo>
                    <a:cubicBezTo>
                      <a:pt x="13" y="5"/>
                      <a:pt x="13" y="5"/>
                      <a:pt x="13" y="5"/>
                    </a:cubicBezTo>
                    <a:cubicBezTo>
                      <a:pt x="14" y="6"/>
                      <a:pt x="14" y="6"/>
                      <a:pt x="14" y="6"/>
                    </a:cubicBezTo>
                    <a:cubicBezTo>
                      <a:pt x="10" y="6"/>
                      <a:pt x="7" y="6"/>
                      <a:pt x="4" y="7"/>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20" name="Freeform 53"/>
              <p:cNvSpPr>
                <a:spLocks/>
              </p:cNvSpPr>
              <p:nvPr/>
            </p:nvSpPr>
            <p:spPr bwMode="auto">
              <a:xfrm>
                <a:off x="17665700" y="3255963"/>
                <a:ext cx="44450" cy="26988"/>
              </a:xfrm>
              <a:custGeom>
                <a:avLst/>
                <a:gdLst/>
                <a:ahLst/>
                <a:cxnLst>
                  <a:cxn ang="0">
                    <a:pos x="0" y="3"/>
                  </a:cxn>
                  <a:cxn ang="0">
                    <a:pos x="0" y="3"/>
                  </a:cxn>
                  <a:cxn ang="0">
                    <a:pos x="4" y="0"/>
                  </a:cxn>
                  <a:cxn ang="0">
                    <a:pos x="12" y="7"/>
                  </a:cxn>
                  <a:cxn ang="0">
                    <a:pos x="12" y="7"/>
                  </a:cxn>
                  <a:cxn ang="0">
                    <a:pos x="0" y="3"/>
                  </a:cxn>
                  <a:cxn ang="0">
                    <a:pos x="0" y="3"/>
                  </a:cxn>
                </a:cxnLst>
                <a:rect l="0" t="0" r="r" b="b"/>
                <a:pathLst>
                  <a:path w="12" h="7">
                    <a:moveTo>
                      <a:pt x="0" y="3"/>
                    </a:moveTo>
                    <a:cubicBezTo>
                      <a:pt x="0" y="3"/>
                      <a:pt x="0" y="3"/>
                      <a:pt x="0" y="3"/>
                    </a:cubicBezTo>
                    <a:cubicBezTo>
                      <a:pt x="4" y="0"/>
                      <a:pt x="4" y="0"/>
                      <a:pt x="4" y="0"/>
                    </a:cubicBezTo>
                    <a:cubicBezTo>
                      <a:pt x="6" y="2"/>
                      <a:pt x="9" y="5"/>
                      <a:pt x="12" y="7"/>
                    </a:cubicBezTo>
                    <a:cubicBezTo>
                      <a:pt x="12" y="7"/>
                      <a:pt x="12" y="7"/>
                      <a:pt x="12" y="7"/>
                    </a:cubicBezTo>
                    <a:cubicBezTo>
                      <a:pt x="0" y="3"/>
                      <a:pt x="0" y="3"/>
                      <a:pt x="0" y="3"/>
                    </a:cubicBezTo>
                    <a:cubicBezTo>
                      <a:pt x="0" y="3"/>
                      <a:pt x="0" y="3"/>
                      <a:pt x="0" y="3"/>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21" name="Freeform 54"/>
              <p:cNvSpPr>
                <a:spLocks/>
              </p:cNvSpPr>
              <p:nvPr/>
            </p:nvSpPr>
            <p:spPr bwMode="auto">
              <a:xfrm>
                <a:off x="17630775" y="334962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22" name="Freeform 55"/>
              <p:cNvSpPr>
                <a:spLocks/>
              </p:cNvSpPr>
              <p:nvPr/>
            </p:nvSpPr>
            <p:spPr bwMode="auto">
              <a:xfrm>
                <a:off x="17630775" y="3349625"/>
                <a:ext cx="4763" cy="1588"/>
              </a:xfrm>
              <a:custGeom>
                <a:avLst/>
                <a:gdLst/>
                <a:ahLst/>
                <a:cxnLst>
                  <a:cxn ang="0">
                    <a:pos x="0" y="0"/>
                  </a:cxn>
                  <a:cxn ang="0">
                    <a:pos x="0" y="0"/>
                  </a:cxn>
                  <a:cxn ang="0">
                    <a:pos x="1" y="0"/>
                  </a:cxn>
                  <a:cxn ang="0">
                    <a:pos x="0" y="0"/>
                  </a:cxn>
                  <a:cxn ang="0">
                    <a:pos x="0" y="0"/>
                  </a:cxn>
                  <a:cxn ang="0">
                    <a:pos x="0" y="0"/>
                  </a:cxn>
                </a:cxnLst>
                <a:rect l="0" t="0" r="r" b="b"/>
                <a:pathLst>
                  <a:path w="1">
                    <a:moveTo>
                      <a:pt x="0" y="0"/>
                    </a:moveTo>
                    <a:cubicBezTo>
                      <a:pt x="0" y="0"/>
                      <a:pt x="0" y="0"/>
                      <a:pt x="0" y="0"/>
                    </a:cubicBezTo>
                    <a:cubicBezTo>
                      <a:pt x="0" y="0"/>
                      <a:pt x="1" y="0"/>
                      <a:pt x="1" y="0"/>
                    </a:cubicBezTo>
                    <a:cubicBezTo>
                      <a:pt x="1" y="0"/>
                      <a:pt x="0" y="0"/>
                      <a:pt x="0" y="0"/>
                    </a:cubicBezTo>
                    <a:cubicBezTo>
                      <a:pt x="0" y="0"/>
                      <a:pt x="0" y="0"/>
                      <a:pt x="0" y="0"/>
                    </a:cubicBezTo>
                    <a:cubicBezTo>
                      <a:pt x="0" y="0"/>
                      <a:pt x="0" y="0"/>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23" name="Freeform 56"/>
              <p:cNvSpPr>
                <a:spLocks/>
              </p:cNvSpPr>
              <p:nvPr/>
            </p:nvSpPr>
            <p:spPr bwMode="auto">
              <a:xfrm>
                <a:off x="17748250" y="3143250"/>
                <a:ext cx="138113" cy="49213"/>
              </a:xfrm>
              <a:custGeom>
                <a:avLst/>
                <a:gdLst/>
                <a:ahLst/>
                <a:cxnLst>
                  <a:cxn ang="0">
                    <a:pos x="3" y="8"/>
                  </a:cxn>
                  <a:cxn ang="0">
                    <a:pos x="23" y="9"/>
                  </a:cxn>
                  <a:cxn ang="0">
                    <a:pos x="26" y="0"/>
                  </a:cxn>
                  <a:cxn ang="0">
                    <a:pos x="37" y="0"/>
                  </a:cxn>
                  <a:cxn ang="0">
                    <a:pos x="37" y="1"/>
                  </a:cxn>
                  <a:cxn ang="0">
                    <a:pos x="34" y="10"/>
                  </a:cxn>
                  <a:cxn ang="0">
                    <a:pos x="34" y="10"/>
                  </a:cxn>
                  <a:cxn ang="0">
                    <a:pos x="34" y="10"/>
                  </a:cxn>
                  <a:cxn ang="0">
                    <a:pos x="14" y="10"/>
                  </a:cxn>
                  <a:cxn ang="0">
                    <a:pos x="12" y="13"/>
                  </a:cxn>
                  <a:cxn ang="0">
                    <a:pos x="0" y="13"/>
                  </a:cxn>
                  <a:cxn ang="0">
                    <a:pos x="3" y="8"/>
                  </a:cxn>
                </a:cxnLst>
                <a:rect l="0" t="0" r="r" b="b"/>
                <a:pathLst>
                  <a:path w="37" h="13">
                    <a:moveTo>
                      <a:pt x="3" y="8"/>
                    </a:moveTo>
                    <a:cubicBezTo>
                      <a:pt x="16" y="12"/>
                      <a:pt x="23" y="9"/>
                      <a:pt x="23" y="9"/>
                    </a:cubicBezTo>
                    <a:cubicBezTo>
                      <a:pt x="26" y="0"/>
                      <a:pt x="26" y="0"/>
                      <a:pt x="26" y="0"/>
                    </a:cubicBezTo>
                    <a:cubicBezTo>
                      <a:pt x="37" y="0"/>
                      <a:pt x="37" y="0"/>
                      <a:pt x="37" y="0"/>
                    </a:cubicBezTo>
                    <a:cubicBezTo>
                      <a:pt x="37" y="1"/>
                      <a:pt x="37" y="1"/>
                      <a:pt x="37" y="1"/>
                    </a:cubicBezTo>
                    <a:cubicBezTo>
                      <a:pt x="37" y="1"/>
                      <a:pt x="36" y="4"/>
                      <a:pt x="34" y="10"/>
                    </a:cubicBezTo>
                    <a:cubicBezTo>
                      <a:pt x="34" y="10"/>
                      <a:pt x="34" y="10"/>
                      <a:pt x="34" y="10"/>
                    </a:cubicBezTo>
                    <a:cubicBezTo>
                      <a:pt x="34" y="10"/>
                      <a:pt x="34" y="10"/>
                      <a:pt x="34" y="10"/>
                    </a:cubicBezTo>
                    <a:cubicBezTo>
                      <a:pt x="30" y="12"/>
                      <a:pt x="14" y="10"/>
                      <a:pt x="14" y="10"/>
                    </a:cubicBezTo>
                    <a:cubicBezTo>
                      <a:pt x="14" y="10"/>
                      <a:pt x="14" y="10"/>
                      <a:pt x="12" y="13"/>
                    </a:cubicBezTo>
                    <a:cubicBezTo>
                      <a:pt x="0" y="13"/>
                      <a:pt x="0" y="13"/>
                      <a:pt x="0" y="13"/>
                    </a:cubicBezTo>
                    <a:cubicBezTo>
                      <a:pt x="1" y="12"/>
                      <a:pt x="2" y="10"/>
                      <a:pt x="3" y="8"/>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24" name="Freeform 57"/>
              <p:cNvSpPr>
                <a:spLocks/>
              </p:cNvSpPr>
              <p:nvPr/>
            </p:nvSpPr>
            <p:spPr bwMode="auto">
              <a:xfrm>
                <a:off x="17724438" y="2674938"/>
                <a:ext cx="71438" cy="41275"/>
              </a:xfrm>
              <a:custGeom>
                <a:avLst/>
                <a:gdLst/>
                <a:ahLst/>
                <a:cxnLst>
                  <a:cxn ang="0">
                    <a:pos x="0" y="0"/>
                  </a:cxn>
                  <a:cxn ang="0">
                    <a:pos x="12" y="4"/>
                  </a:cxn>
                  <a:cxn ang="0">
                    <a:pos x="19" y="11"/>
                  </a:cxn>
                  <a:cxn ang="0">
                    <a:pos x="6" y="6"/>
                  </a:cxn>
                  <a:cxn ang="0">
                    <a:pos x="0" y="0"/>
                  </a:cxn>
                </a:cxnLst>
                <a:rect l="0" t="0" r="r" b="b"/>
                <a:pathLst>
                  <a:path w="19" h="11">
                    <a:moveTo>
                      <a:pt x="0" y="0"/>
                    </a:moveTo>
                    <a:cubicBezTo>
                      <a:pt x="12" y="4"/>
                      <a:pt x="12" y="4"/>
                      <a:pt x="12" y="4"/>
                    </a:cubicBezTo>
                    <a:cubicBezTo>
                      <a:pt x="12" y="4"/>
                      <a:pt x="17" y="9"/>
                      <a:pt x="19" y="11"/>
                    </a:cubicBezTo>
                    <a:cubicBezTo>
                      <a:pt x="6" y="6"/>
                      <a:pt x="6" y="6"/>
                      <a:pt x="6" y="6"/>
                    </a:cubicBezTo>
                    <a:cubicBezTo>
                      <a:pt x="5" y="5"/>
                      <a:pt x="1" y="1"/>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25" name="Freeform 58"/>
              <p:cNvSpPr>
                <a:spLocks/>
              </p:cNvSpPr>
              <p:nvPr/>
            </p:nvSpPr>
            <p:spPr bwMode="auto">
              <a:xfrm>
                <a:off x="17864138" y="2974975"/>
                <a:ext cx="44450" cy="49213"/>
              </a:xfrm>
              <a:custGeom>
                <a:avLst/>
                <a:gdLst/>
                <a:ahLst/>
                <a:cxnLst>
                  <a:cxn ang="0">
                    <a:pos x="0" y="0"/>
                  </a:cxn>
                  <a:cxn ang="0">
                    <a:pos x="11" y="3"/>
                  </a:cxn>
                  <a:cxn ang="0">
                    <a:pos x="11" y="3"/>
                  </a:cxn>
                  <a:cxn ang="0">
                    <a:pos x="12" y="13"/>
                  </a:cxn>
                  <a:cxn ang="0">
                    <a:pos x="0" y="12"/>
                  </a:cxn>
                  <a:cxn ang="0">
                    <a:pos x="0" y="0"/>
                  </a:cxn>
                </a:cxnLst>
                <a:rect l="0" t="0" r="r" b="b"/>
                <a:pathLst>
                  <a:path w="12" h="13">
                    <a:moveTo>
                      <a:pt x="0" y="0"/>
                    </a:moveTo>
                    <a:cubicBezTo>
                      <a:pt x="11" y="3"/>
                      <a:pt x="11" y="3"/>
                      <a:pt x="11" y="3"/>
                    </a:cubicBezTo>
                    <a:cubicBezTo>
                      <a:pt x="11" y="3"/>
                      <a:pt x="11" y="3"/>
                      <a:pt x="11" y="3"/>
                    </a:cubicBezTo>
                    <a:cubicBezTo>
                      <a:pt x="11" y="3"/>
                      <a:pt x="12" y="11"/>
                      <a:pt x="12" y="13"/>
                    </a:cubicBezTo>
                    <a:cubicBezTo>
                      <a:pt x="8" y="13"/>
                      <a:pt x="1" y="12"/>
                      <a:pt x="0" y="12"/>
                    </a:cubicBezTo>
                    <a:cubicBezTo>
                      <a:pt x="0" y="8"/>
                      <a:pt x="0" y="0"/>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26" name="Freeform 59"/>
              <p:cNvSpPr>
                <a:spLocks/>
              </p:cNvSpPr>
              <p:nvPr/>
            </p:nvSpPr>
            <p:spPr bwMode="auto">
              <a:xfrm>
                <a:off x="17811750" y="2806700"/>
                <a:ext cx="66675" cy="52388"/>
              </a:xfrm>
              <a:custGeom>
                <a:avLst/>
                <a:gdLst/>
                <a:ahLst/>
                <a:cxnLst>
                  <a:cxn ang="0">
                    <a:pos x="2" y="1"/>
                  </a:cxn>
                  <a:cxn ang="0">
                    <a:pos x="0" y="0"/>
                  </a:cxn>
                  <a:cxn ang="0">
                    <a:pos x="3" y="1"/>
                  </a:cxn>
                  <a:cxn ang="0">
                    <a:pos x="14" y="4"/>
                  </a:cxn>
                  <a:cxn ang="0">
                    <a:pos x="18" y="14"/>
                  </a:cxn>
                  <a:cxn ang="0">
                    <a:pos x="6" y="10"/>
                  </a:cxn>
                  <a:cxn ang="0">
                    <a:pos x="2" y="1"/>
                  </a:cxn>
                </a:cxnLst>
                <a:rect l="0" t="0" r="r" b="b"/>
                <a:pathLst>
                  <a:path w="18" h="14">
                    <a:moveTo>
                      <a:pt x="2" y="1"/>
                    </a:moveTo>
                    <a:cubicBezTo>
                      <a:pt x="2" y="1"/>
                      <a:pt x="1" y="1"/>
                      <a:pt x="0" y="0"/>
                    </a:cubicBezTo>
                    <a:cubicBezTo>
                      <a:pt x="1" y="1"/>
                      <a:pt x="3" y="1"/>
                      <a:pt x="3" y="1"/>
                    </a:cubicBezTo>
                    <a:cubicBezTo>
                      <a:pt x="14" y="4"/>
                      <a:pt x="14" y="4"/>
                      <a:pt x="14" y="4"/>
                    </a:cubicBezTo>
                    <a:cubicBezTo>
                      <a:pt x="14" y="4"/>
                      <a:pt x="16" y="8"/>
                      <a:pt x="18" y="14"/>
                    </a:cubicBezTo>
                    <a:cubicBezTo>
                      <a:pt x="6" y="10"/>
                      <a:pt x="6" y="10"/>
                      <a:pt x="6" y="10"/>
                    </a:cubicBezTo>
                    <a:cubicBezTo>
                      <a:pt x="5" y="9"/>
                      <a:pt x="2" y="1"/>
                      <a:pt x="2" y="1"/>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27" name="Freeform 60"/>
              <p:cNvSpPr>
                <a:spLocks/>
              </p:cNvSpPr>
              <p:nvPr/>
            </p:nvSpPr>
            <p:spPr bwMode="auto">
              <a:xfrm>
                <a:off x="17638713" y="3338513"/>
                <a:ext cx="68263" cy="11113"/>
              </a:xfrm>
              <a:custGeom>
                <a:avLst/>
                <a:gdLst/>
                <a:ahLst/>
                <a:cxnLst>
                  <a:cxn ang="0">
                    <a:pos x="6" y="1"/>
                  </a:cxn>
                  <a:cxn ang="0">
                    <a:pos x="18" y="0"/>
                  </a:cxn>
                  <a:cxn ang="0">
                    <a:pos x="17" y="1"/>
                  </a:cxn>
                  <a:cxn ang="0">
                    <a:pos x="10" y="3"/>
                  </a:cxn>
                  <a:cxn ang="0">
                    <a:pos x="0" y="3"/>
                  </a:cxn>
                  <a:cxn ang="0">
                    <a:pos x="1" y="3"/>
                  </a:cxn>
                  <a:cxn ang="0">
                    <a:pos x="6" y="1"/>
                  </a:cxn>
                </a:cxnLst>
                <a:rect l="0" t="0" r="r" b="b"/>
                <a:pathLst>
                  <a:path w="18" h="3">
                    <a:moveTo>
                      <a:pt x="6" y="1"/>
                    </a:moveTo>
                    <a:cubicBezTo>
                      <a:pt x="18" y="0"/>
                      <a:pt x="18" y="0"/>
                      <a:pt x="18" y="0"/>
                    </a:cubicBezTo>
                    <a:cubicBezTo>
                      <a:pt x="17" y="0"/>
                      <a:pt x="17" y="1"/>
                      <a:pt x="17" y="1"/>
                    </a:cubicBezTo>
                    <a:cubicBezTo>
                      <a:pt x="10" y="3"/>
                      <a:pt x="10" y="3"/>
                      <a:pt x="10" y="3"/>
                    </a:cubicBezTo>
                    <a:cubicBezTo>
                      <a:pt x="0" y="3"/>
                      <a:pt x="0" y="3"/>
                      <a:pt x="0" y="3"/>
                    </a:cubicBezTo>
                    <a:cubicBezTo>
                      <a:pt x="1" y="3"/>
                      <a:pt x="1" y="3"/>
                      <a:pt x="1" y="3"/>
                    </a:cubicBezTo>
                    <a:cubicBezTo>
                      <a:pt x="2" y="2"/>
                      <a:pt x="6" y="1"/>
                      <a:pt x="6" y="1"/>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28" name="Freeform 61"/>
              <p:cNvSpPr>
                <a:spLocks/>
              </p:cNvSpPr>
              <p:nvPr/>
            </p:nvSpPr>
            <p:spPr bwMode="auto">
              <a:xfrm>
                <a:off x="17748250" y="3271838"/>
                <a:ext cx="66675" cy="22225"/>
              </a:xfrm>
              <a:custGeom>
                <a:avLst/>
                <a:gdLst/>
                <a:ahLst/>
                <a:cxnLst>
                  <a:cxn ang="0">
                    <a:pos x="6" y="0"/>
                  </a:cxn>
                  <a:cxn ang="0">
                    <a:pos x="18" y="0"/>
                  </a:cxn>
                  <a:cxn ang="0">
                    <a:pos x="18" y="0"/>
                  </a:cxn>
                  <a:cxn ang="0">
                    <a:pos x="12" y="6"/>
                  </a:cxn>
                  <a:cxn ang="0">
                    <a:pos x="0" y="6"/>
                  </a:cxn>
                  <a:cxn ang="0">
                    <a:pos x="6" y="0"/>
                  </a:cxn>
                  <a:cxn ang="0">
                    <a:pos x="6" y="0"/>
                  </a:cxn>
                </a:cxnLst>
                <a:rect l="0" t="0" r="r" b="b"/>
                <a:pathLst>
                  <a:path w="18" h="6">
                    <a:moveTo>
                      <a:pt x="6" y="0"/>
                    </a:moveTo>
                    <a:cubicBezTo>
                      <a:pt x="18" y="0"/>
                      <a:pt x="18" y="0"/>
                      <a:pt x="18" y="0"/>
                    </a:cubicBezTo>
                    <a:cubicBezTo>
                      <a:pt x="18" y="0"/>
                      <a:pt x="18" y="0"/>
                      <a:pt x="18" y="0"/>
                    </a:cubicBezTo>
                    <a:cubicBezTo>
                      <a:pt x="12" y="6"/>
                      <a:pt x="12" y="6"/>
                      <a:pt x="12" y="6"/>
                    </a:cubicBezTo>
                    <a:cubicBezTo>
                      <a:pt x="12" y="6"/>
                      <a:pt x="3" y="6"/>
                      <a:pt x="0" y="6"/>
                    </a:cubicBezTo>
                    <a:cubicBezTo>
                      <a:pt x="0" y="6"/>
                      <a:pt x="3" y="4"/>
                      <a:pt x="6" y="0"/>
                    </a:cubicBezTo>
                    <a:cubicBezTo>
                      <a:pt x="6" y="0"/>
                      <a:pt x="6" y="0"/>
                      <a:pt x="6"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29" name="Freeform 62"/>
              <p:cNvSpPr>
                <a:spLocks/>
              </p:cNvSpPr>
              <p:nvPr/>
            </p:nvSpPr>
            <p:spPr bwMode="auto">
              <a:xfrm>
                <a:off x="17391063" y="3260725"/>
                <a:ext cx="90488" cy="36513"/>
              </a:xfrm>
              <a:custGeom>
                <a:avLst/>
                <a:gdLst/>
                <a:ahLst/>
                <a:cxnLst>
                  <a:cxn ang="0">
                    <a:pos x="0" y="5"/>
                  </a:cxn>
                  <a:cxn ang="0">
                    <a:pos x="6" y="10"/>
                  </a:cxn>
                  <a:cxn ang="0">
                    <a:pos x="20" y="0"/>
                  </a:cxn>
                  <a:cxn ang="0">
                    <a:pos x="23" y="0"/>
                  </a:cxn>
                  <a:cxn ang="0">
                    <a:pos x="24" y="7"/>
                  </a:cxn>
                  <a:cxn ang="0">
                    <a:pos x="20" y="10"/>
                  </a:cxn>
                  <a:cxn ang="0">
                    <a:pos x="8" y="10"/>
                  </a:cxn>
                  <a:cxn ang="0">
                    <a:pos x="7" y="10"/>
                  </a:cxn>
                  <a:cxn ang="0">
                    <a:pos x="0" y="5"/>
                  </a:cxn>
                  <a:cxn ang="0">
                    <a:pos x="0" y="5"/>
                  </a:cxn>
                </a:cxnLst>
                <a:rect l="0" t="0" r="r" b="b"/>
                <a:pathLst>
                  <a:path w="24" h="10">
                    <a:moveTo>
                      <a:pt x="0" y="5"/>
                    </a:moveTo>
                    <a:cubicBezTo>
                      <a:pt x="6" y="10"/>
                      <a:pt x="6" y="10"/>
                      <a:pt x="6" y="10"/>
                    </a:cubicBezTo>
                    <a:cubicBezTo>
                      <a:pt x="14" y="8"/>
                      <a:pt x="19" y="2"/>
                      <a:pt x="20" y="0"/>
                    </a:cubicBezTo>
                    <a:cubicBezTo>
                      <a:pt x="23" y="0"/>
                      <a:pt x="23" y="0"/>
                      <a:pt x="23" y="0"/>
                    </a:cubicBezTo>
                    <a:cubicBezTo>
                      <a:pt x="23" y="0"/>
                      <a:pt x="23" y="3"/>
                      <a:pt x="24" y="7"/>
                    </a:cubicBezTo>
                    <a:cubicBezTo>
                      <a:pt x="24" y="8"/>
                      <a:pt x="20" y="10"/>
                      <a:pt x="20" y="10"/>
                    </a:cubicBezTo>
                    <a:cubicBezTo>
                      <a:pt x="20" y="10"/>
                      <a:pt x="9" y="10"/>
                      <a:pt x="8" y="10"/>
                    </a:cubicBezTo>
                    <a:cubicBezTo>
                      <a:pt x="7" y="10"/>
                      <a:pt x="7" y="10"/>
                      <a:pt x="7" y="10"/>
                    </a:cubicBezTo>
                    <a:cubicBezTo>
                      <a:pt x="0" y="5"/>
                      <a:pt x="0" y="5"/>
                      <a:pt x="0" y="5"/>
                    </a:cubicBezTo>
                    <a:cubicBezTo>
                      <a:pt x="0" y="5"/>
                      <a:pt x="0" y="5"/>
                      <a:pt x="0" y="5"/>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30" name="Freeform 63"/>
              <p:cNvSpPr>
                <a:spLocks/>
              </p:cNvSpPr>
              <p:nvPr/>
            </p:nvSpPr>
            <p:spPr bwMode="auto">
              <a:xfrm>
                <a:off x="17740313" y="3294063"/>
                <a:ext cx="7938" cy="1588"/>
              </a:xfrm>
              <a:custGeom>
                <a:avLst/>
                <a:gdLst/>
                <a:ahLst/>
                <a:cxnLst>
                  <a:cxn ang="0">
                    <a:pos x="2" y="0"/>
                  </a:cxn>
                  <a:cxn ang="0">
                    <a:pos x="0" y="0"/>
                  </a:cxn>
                  <a:cxn ang="0">
                    <a:pos x="2" y="0"/>
                  </a:cxn>
                  <a:cxn ang="0">
                    <a:pos x="2" y="0"/>
                  </a:cxn>
                </a:cxnLst>
                <a:rect l="0" t="0" r="r" b="b"/>
                <a:pathLst>
                  <a:path w="2">
                    <a:moveTo>
                      <a:pt x="2" y="0"/>
                    </a:moveTo>
                    <a:cubicBezTo>
                      <a:pt x="1" y="0"/>
                      <a:pt x="1" y="0"/>
                      <a:pt x="0" y="0"/>
                    </a:cubicBezTo>
                    <a:cubicBezTo>
                      <a:pt x="1" y="0"/>
                      <a:pt x="1" y="0"/>
                      <a:pt x="2" y="0"/>
                    </a:cubicBezTo>
                    <a:cubicBezTo>
                      <a:pt x="2" y="0"/>
                      <a:pt x="2" y="0"/>
                      <a:pt x="2"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31" name="Freeform 64"/>
              <p:cNvSpPr>
                <a:spLocks/>
              </p:cNvSpPr>
              <p:nvPr/>
            </p:nvSpPr>
            <p:spPr bwMode="auto">
              <a:xfrm>
                <a:off x="17784763" y="308451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32" name="Freeform 65"/>
              <p:cNvSpPr>
                <a:spLocks/>
              </p:cNvSpPr>
              <p:nvPr/>
            </p:nvSpPr>
            <p:spPr bwMode="auto">
              <a:xfrm>
                <a:off x="17506950" y="3343275"/>
                <a:ext cx="26988" cy="6350"/>
              </a:xfrm>
              <a:custGeom>
                <a:avLst/>
                <a:gdLst/>
                <a:ahLst/>
                <a:cxnLst>
                  <a:cxn ang="0">
                    <a:pos x="7" y="2"/>
                  </a:cxn>
                  <a:cxn ang="0">
                    <a:pos x="0" y="0"/>
                  </a:cxn>
                  <a:cxn ang="0">
                    <a:pos x="7" y="2"/>
                  </a:cxn>
                </a:cxnLst>
                <a:rect l="0" t="0" r="r" b="b"/>
                <a:pathLst>
                  <a:path w="7" h="2">
                    <a:moveTo>
                      <a:pt x="7" y="2"/>
                    </a:moveTo>
                    <a:cubicBezTo>
                      <a:pt x="7" y="2"/>
                      <a:pt x="1" y="0"/>
                      <a:pt x="0" y="0"/>
                    </a:cubicBezTo>
                    <a:cubicBezTo>
                      <a:pt x="7" y="2"/>
                      <a:pt x="7" y="2"/>
                      <a:pt x="7" y="2"/>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33" name="Freeform 66"/>
              <p:cNvSpPr>
                <a:spLocks/>
              </p:cNvSpPr>
              <p:nvPr/>
            </p:nvSpPr>
            <p:spPr bwMode="auto">
              <a:xfrm>
                <a:off x="17503775" y="3343275"/>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34" name="Freeform 67"/>
              <p:cNvSpPr>
                <a:spLocks/>
              </p:cNvSpPr>
              <p:nvPr/>
            </p:nvSpPr>
            <p:spPr bwMode="auto">
              <a:xfrm>
                <a:off x="17391063" y="3275013"/>
                <a:ext cx="1588" cy="3175"/>
              </a:xfrm>
              <a:custGeom>
                <a:avLst/>
                <a:gdLst/>
                <a:ahLst/>
                <a:cxnLst>
                  <a:cxn ang="0">
                    <a:pos x="0" y="0"/>
                  </a:cxn>
                  <a:cxn ang="0">
                    <a:pos x="0" y="0"/>
                  </a:cxn>
                  <a:cxn ang="0">
                    <a:pos x="0" y="1"/>
                  </a:cxn>
                  <a:cxn ang="0">
                    <a:pos x="0" y="0"/>
                  </a:cxn>
                </a:cxnLst>
                <a:rect l="0" t="0" r="r" b="b"/>
                <a:pathLst>
                  <a:path h="1">
                    <a:moveTo>
                      <a:pt x="0" y="0"/>
                    </a:moveTo>
                    <a:cubicBezTo>
                      <a:pt x="0" y="0"/>
                      <a:pt x="0" y="0"/>
                      <a:pt x="0" y="0"/>
                    </a:cubicBezTo>
                    <a:cubicBezTo>
                      <a:pt x="0" y="1"/>
                      <a:pt x="0" y="1"/>
                      <a:pt x="0" y="1"/>
                    </a:cubicBezTo>
                    <a:cubicBezTo>
                      <a:pt x="0" y="1"/>
                      <a:pt x="0" y="1"/>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35" name="Freeform 68"/>
              <p:cNvSpPr>
                <a:spLocks/>
              </p:cNvSpPr>
              <p:nvPr/>
            </p:nvSpPr>
            <p:spPr bwMode="auto">
              <a:xfrm>
                <a:off x="17533938" y="3316288"/>
                <a:ext cx="7938" cy="14288"/>
              </a:xfrm>
              <a:custGeom>
                <a:avLst/>
                <a:gdLst/>
                <a:ahLst/>
                <a:cxnLst>
                  <a:cxn ang="0">
                    <a:pos x="2" y="0"/>
                  </a:cxn>
                  <a:cxn ang="0">
                    <a:pos x="0" y="4"/>
                  </a:cxn>
                  <a:cxn ang="0">
                    <a:pos x="2" y="0"/>
                  </a:cxn>
                </a:cxnLst>
                <a:rect l="0" t="0" r="r" b="b"/>
                <a:pathLst>
                  <a:path w="2" h="4">
                    <a:moveTo>
                      <a:pt x="2" y="0"/>
                    </a:moveTo>
                    <a:cubicBezTo>
                      <a:pt x="2" y="2"/>
                      <a:pt x="1" y="3"/>
                      <a:pt x="0" y="4"/>
                    </a:cubicBezTo>
                    <a:cubicBezTo>
                      <a:pt x="1" y="3"/>
                      <a:pt x="2" y="2"/>
                      <a:pt x="2"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36" name="Freeform 69"/>
              <p:cNvSpPr>
                <a:spLocks/>
              </p:cNvSpPr>
              <p:nvPr/>
            </p:nvSpPr>
            <p:spPr bwMode="auto">
              <a:xfrm>
                <a:off x="17384713" y="3200400"/>
                <a:ext cx="6350" cy="55563"/>
              </a:xfrm>
              <a:custGeom>
                <a:avLst/>
                <a:gdLst/>
                <a:ahLst/>
                <a:cxnLst>
                  <a:cxn ang="0">
                    <a:pos x="2" y="0"/>
                  </a:cxn>
                  <a:cxn ang="0">
                    <a:pos x="1" y="15"/>
                  </a:cxn>
                  <a:cxn ang="0">
                    <a:pos x="2" y="0"/>
                  </a:cxn>
                </a:cxnLst>
                <a:rect l="0" t="0" r="r" b="b"/>
                <a:pathLst>
                  <a:path w="2" h="15">
                    <a:moveTo>
                      <a:pt x="2" y="0"/>
                    </a:moveTo>
                    <a:cubicBezTo>
                      <a:pt x="1" y="6"/>
                      <a:pt x="1" y="11"/>
                      <a:pt x="1" y="15"/>
                    </a:cubicBezTo>
                    <a:cubicBezTo>
                      <a:pt x="0" y="8"/>
                      <a:pt x="1" y="2"/>
                      <a:pt x="2"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37" name="Freeform 70"/>
              <p:cNvSpPr>
                <a:spLocks/>
              </p:cNvSpPr>
              <p:nvPr/>
            </p:nvSpPr>
            <p:spPr bwMode="auto">
              <a:xfrm>
                <a:off x="17627600" y="3346450"/>
                <a:ext cx="3175" cy="3175"/>
              </a:xfrm>
              <a:custGeom>
                <a:avLst/>
                <a:gdLst/>
                <a:ahLst/>
                <a:cxnLst>
                  <a:cxn ang="0">
                    <a:pos x="1" y="1"/>
                  </a:cxn>
                  <a:cxn ang="0">
                    <a:pos x="1" y="1"/>
                  </a:cxn>
                  <a:cxn ang="0">
                    <a:pos x="1" y="1"/>
                  </a:cxn>
                  <a:cxn ang="0">
                    <a:pos x="0" y="1"/>
                  </a:cxn>
                  <a:cxn ang="0">
                    <a:pos x="0" y="0"/>
                  </a:cxn>
                  <a:cxn ang="0">
                    <a:pos x="1" y="1"/>
                  </a:cxn>
                </a:cxnLst>
                <a:rect l="0" t="0" r="r" b="b"/>
                <a:pathLst>
                  <a:path w="1" h="1">
                    <a:moveTo>
                      <a:pt x="1" y="1"/>
                    </a:moveTo>
                    <a:cubicBezTo>
                      <a:pt x="1" y="1"/>
                      <a:pt x="1" y="1"/>
                      <a:pt x="1" y="1"/>
                    </a:cubicBezTo>
                    <a:cubicBezTo>
                      <a:pt x="1" y="1"/>
                      <a:pt x="1" y="1"/>
                      <a:pt x="1" y="1"/>
                    </a:cubicBezTo>
                    <a:cubicBezTo>
                      <a:pt x="1" y="1"/>
                      <a:pt x="1" y="1"/>
                      <a:pt x="0" y="1"/>
                    </a:cubicBezTo>
                    <a:cubicBezTo>
                      <a:pt x="0" y="1"/>
                      <a:pt x="0" y="1"/>
                      <a:pt x="0" y="0"/>
                    </a:cubicBezTo>
                    <a:cubicBezTo>
                      <a:pt x="0" y="1"/>
                      <a:pt x="1" y="1"/>
                      <a:pt x="1" y="1"/>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38" name="Freeform 71"/>
              <p:cNvSpPr>
                <a:spLocks/>
              </p:cNvSpPr>
              <p:nvPr/>
            </p:nvSpPr>
            <p:spPr bwMode="auto">
              <a:xfrm>
                <a:off x="17630775" y="334962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39" name="Freeform 72"/>
              <p:cNvSpPr>
                <a:spLocks/>
              </p:cNvSpPr>
              <p:nvPr/>
            </p:nvSpPr>
            <p:spPr bwMode="auto">
              <a:xfrm>
                <a:off x="17665700" y="32670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40" name="Freeform 73"/>
              <p:cNvSpPr>
                <a:spLocks/>
              </p:cNvSpPr>
              <p:nvPr/>
            </p:nvSpPr>
            <p:spPr bwMode="auto">
              <a:xfrm>
                <a:off x="17503775" y="3335338"/>
                <a:ext cx="30163" cy="14288"/>
              </a:xfrm>
              <a:custGeom>
                <a:avLst/>
                <a:gdLst/>
                <a:ahLst/>
                <a:cxnLst>
                  <a:cxn ang="0">
                    <a:pos x="1" y="0"/>
                  </a:cxn>
                  <a:cxn ang="0">
                    <a:pos x="1" y="0"/>
                  </a:cxn>
                  <a:cxn ang="0">
                    <a:pos x="6" y="1"/>
                  </a:cxn>
                  <a:cxn ang="0">
                    <a:pos x="7" y="1"/>
                  </a:cxn>
                  <a:cxn ang="0">
                    <a:pos x="7" y="1"/>
                  </a:cxn>
                  <a:cxn ang="0">
                    <a:pos x="8" y="4"/>
                  </a:cxn>
                  <a:cxn ang="0">
                    <a:pos x="8" y="4"/>
                  </a:cxn>
                  <a:cxn ang="0">
                    <a:pos x="8" y="4"/>
                  </a:cxn>
                  <a:cxn ang="0">
                    <a:pos x="8" y="4"/>
                  </a:cxn>
                  <a:cxn ang="0">
                    <a:pos x="1" y="2"/>
                  </a:cxn>
                  <a:cxn ang="0">
                    <a:pos x="1" y="2"/>
                  </a:cxn>
                  <a:cxn ang="0">
                    <a:pos x="1" y="0"/>
                  </a:cxn>
                </a:cxnLst>
                <a:rect l="0" t="0" r="r" b="b"/>
                <a:pathLst>
                  <a:path w="8" h="4">
                    <a:moveTo>
                      <a:pt x="1" y="0"/>
                    </a:moveTo>
                    <a:cubicBezTo>
                      <a:pt x="1" y="0"/>
                      <a:pt x="1" y="0"/>
                      <a:pt x="1" y="0"/>
                    </a:cubicBezTo>
                    <a:cubicBezTo>
                      <a:pt x="4" y="1"/>
                      <a:pt x="6" y="1"/>
                      <a:pt x="6" y="1"/>
                    </a:cubicBezTo>
                    <a:cubicBezTo>
                      <a:pt x="6" y="1"/>
                      <a:pt x="7" y="1"/>
                      <a:pt x="7" y="1"/>
                    </a:cubicBezTo>
                    <a:cubicBezTo>
                      <a:pt x="7" y="1"/>
                      <a:pt x="7" y="1"/>
                      <a:pt x="7" y="1"/>
                    </a:cubicBezTo>
                    <a:cubicBezTo>
                      <a:pt x="8" y="4"/>
                      <a:pt x="8" y="4"/>
                      <a:pt x="8" y="4"/>
                    </a:cubicBezTo>
                    <a:cubicBezTo>
                      <a:pt x="8" y="4"/>
                      <a:pt x="8" y="4"/>
                      <a:pt x="8" y="4"/>
                    </a:cubicBezTo>
                    <a:cubicBezTo>
                      <a:pt x="8" y="4"/>
                      <a:pt x="8" y="4"/>
                      <a:pt x="8" y="4"/>
                    </a:cubicBezTo>
                    <a:cubicBezTo>
                      <a:pt x="8" y="4"/>
                      <a:pt x="8" y="4"/>
                      <a:pt x="8" y="4"/>
                    </a:cubicBezTo>
                    <a:cubicBezTo>
                      <a:pt x="1" y="2"/>
                      <a:pt x="1" y="2"/>
                      <a:pt x="1" y="2"/>
                    </a:cubicBezTo>
                    <a:cubicBezTo>
                      <a:pt x="1" y="2"/>
                      <a:pt x="1" y="2"/>
                      <a:pt x="1" y="2"/>
                    </a:cubicBezTo>
                    <a:cubicBezTo>
                      <a:pt x="0" y="2"/>
                      <a:pt x="0" y="1"/>
                      <a:pt x="1"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41" name="Freeform 74"/>
              <p:cNvSpPr>
                <a:spLocks/>
              </p:cNvSpPr>
              <p:nvPr/>
            </p:nvSpPr>
            <p:spPr bwMode="auto">
              <a:xfrm>
                <a:off x="17665700" y="3267075"/>
                <a:ext cx="1588" cy="1588"/>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42" name="Freeform 75"/>
              <p:cNvSpPr>
                <a:spLocks/>
              </p:cNvSpPr>
              <p:nvPr/>
            </p:nvSpPr>
            <p:spPr bwMode="auto">
              <a:xfrm>
                <a:off x="17713325" y="3282950"/>
                <a:ext cx="1588" cy="1588"/>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43" name="Freeform 76"/>
              <p:cNvSpPr>
                <a:spLocks/>
              </p:cNvSpPr>
              <p:nvPr/>
            </p:nvSpPr>
            <p:spPr bwMode="auto">
              <a:xfrm>
                <a:off x="17710150" y="3282950"/>
                <a:ext cx="3175" cy="1588"/>
              </a:xfrm>
              <a:custGeom>
                <a:avLst/>
                <a:gdLst/>
                <a:ahLst/>
                <a:cxnLst>
                  <a:cxn ang="0">
                    <a:pos x="2" y="0"/>
                  </a:cxn>
                  <a:cxn ang="0">
                    <a:pos x="0" y="0"/>
                  </a:cxn>
                  <a:cxn ang="0">
                    <a:pos x="2" y="0"/>
                  </a:cxn>
                </a:cxnLst>
                <a:rect l="0" t="0" r="r" b="b"/>
                <a:pathLst>
                  <a:path w="2">
                    <a:moveTo>
                      <a:pt x="2" y="0"/>
                    </a:moveTo>
                    <a:lnTo>
                      <a:pt x="0" y="0"/>
                    </a:lnTo>
                    <a:lnTo>
                      <a:pt x="2" y="0"/>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44" name="Freeform 77"/>
              <p:cNvSpPr>
                <a:spLocks/>
              </p:cNvSpPr>
              <p:nvPr/>
            </p:nvSpPr>
            <p:spPr bwMode="auto">
              <a:xfrm>
                <a:off x="17665700" y="3267075"/>
                <a:ext cx="44450" cy="15875"/>
              </a:xfrm>
              <a:custGeom>
                <a:avLst/>
                <a:gdLst/>
                <a:ahLst/>
                <a:cxnLst>
                  <a:cxn ang="0">
                    <a:pos x="0" y="0"/>
                  </a:cxn>
                  <a:cxn ang="0">
                    <a:pos x="28" y="10"/>
                  </a:cxn>
                  <a:cxn ang="0">
                    <a:pos x="0" y="0"/>
                  </a:cxn>
                </a:cxnLst>
                <a:rect l="0" t="0" r="r" b="b"/>
                <a:pathLst>
                  <a:path w="28" h="10">
                    <a:moveTo>
                      <a:pt x="0" y="0"/>
                    </a:moveTo>
                    <a:lnTo>
                      <a:pt x="28" y="10"/>
                    </a:lnTo>
                    <a:lnTo>
                      <a:pt x="0" y="0"/>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45" name="Freeform 78"/>
              <p:cNvSpPr>
                <a:spLocks/>
              </p:cNvSpPr>
              <p:nvPr/>
            </p:nvSpPr>
            <p:spPr bwMode="auto">
              <a:xfrm>
                <a:off x="17608550" y="3330575"/>
                <a:ext cx="19050" cy="19050"/>
              </a:xfrm>
              <a:custGeom>
                <a:avLst/>
                <a:gdLst/>
                <a:ahLst/>
                <a:cxnLst>
                  <a:cxn ang="0">
                    <a:pos x="5" y="4"/>
                  </a:cxn>
                  <a:cxn ang="0">
                    <a:pos x="5" y="5"/>
                  </a:cxn>
                  <a:cxn ang="0">
                    <a:pos x="0" y="0"/>
                  </a:cxn>
                  <a:cxn ang="0">
                    <a:pos x="0" y="0"/>
                  </a:cxn>
                  <a:cxn ang="0">
                    <a:pos x="5" y="4"/>
                  </a:cxn>
                </a:cxnLst>
                <a:rect l="0" t="0" r="r" b="b"/>
                <a:pathLst>
                  <a:path w="5" h="5">
                    <a:moveTo>
                      <a:pt x="5" y="4"/>
                    </a:moveTo>
                    <a:cubicBezTo>
                      <a:pt x="5" y="5"/>
                      <a:pt x="5" y="5"/>
                      <a:pt x="5" y="5"/>
                    </a:cubicBezTo>
                    <a:cubicBezTo>
                      <a:pt x="4" y="4"/>
                      <a:pt x="2" y="2"/>
                      <a:pt x="0" y="0"/>
                    </a:cubicBezTo>
                    <a:cubicBezTo>
                      <a:pt x="0" y="0"/>
                      <a:pt x="0" y="0"/>
                      <a:pt x="0" y="0"/>
                    </a:cubicBezTo>
                    <a:cubicBezTo>
                      <a:pt x="2" y="1"/>
                      <a:pt x="3" y="3"/>
                      <a:pt x="5" y="4"/>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46" name="Freeform 79"/>
              <p:cNvSpPr>
                <a:spLocks/>
              </p:cNvSpPr>
              <p:nvPr/>
            </p:nvSpPr>
            <p:spPr bwMode="auto">
              <a:xfrm>
                <a:off x="17586325" y="3289300"/>
                <a:ext cx="3175" cy="4763"/>
              </a:xfrm>
              <a:custGeom>
                <a:avLst/>
                <a:gdLst/>
                <a:ahLst/>
                <a:cxnLst>
                  <a:cxn ang="0">
                    <a:pos x="0" y="0"/>
                  </a:cxn>
                  <a:cxn ang="0">
                    <a:pos x="1" y="0"/>
                  </a:cxn>
                  <a:cxn ang="0">
                    <a:pos x="1" y="0"/>
                  </a:cxn>
                  <a:cxn ang="0">
                    <a:pos x="1" y="1"/>
                  </a:cxn>
                  <a:cxn ang="0">
                    <a:pos x="0" y="0"/>
                  </a:cxn>
                </a:cxnLst>
                <a:rect l="0" t="0" r="r" b="b"/>
                <a:pathLst>
                  <a:path w="1" h="1">
                    <a:moveTo>
                      <a:pt x="0" y="0"/>
                    </a:moveTo>
                    <a:cubicBezTo>
                      <a:pt x="1" y="0"/>
                      <a:pt x="1" y="0"/>
                      <a:pt x="1" y="0"/>
                    </a:cubicBezTo>
                    <a:cubicBezTo>
                      <a:pt x="1" y="0"/>
                      <a:pt x="1" y="0"/>
                      <a:pt x="1" y="0"/>
                    </a:cubicBezTo>
                    <a:cubicBezTo>
                      <a:pt x="1" y="1"/>
                      <a:pt x="1" y="1"/>
                      <a:pt x="1" y="1"/>
                    </a:cubicBezTo>
                    <a:cubicBezTo>
                      <a:pt x="1" y="1"/>
                      <a:pt x="0" y="0"/>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47" name="Freeform 80"/>
              <p:cNvSpPr>
                <a:spLocks/>
              </p:cNvSpPr>
              <p:nvPr/>
            </p:nvSpPr>
            <p:spPr bwMode="auto">
              <a:xfrm>
                <a:off x="17792700" y="2936875"/>
                <a:ext cx="112713" cy="49213"/>
              </a:xfrm>
              <a:custGeom>
                <a:avLst/>
                <a:gdLst/>
                <a:ahLst/>
                <a:cxnLst>
                  <a:cxn ang="0">
                    <a:pos x="0" y="0"/>
                  </a:cxn>
                  <a:cxn ang="0">
                    <a:pos x="13" y="3"/>
                  </a:cxn>
                  <a:cxn ang="0">
                    <a:pos x="13" y="3"/>
                  </a:cxn>
                  <a:cxn ang="0">
                    <a:pos x="30" y="13"/>
                  </a:cxn>
                  <a:cxn ang="0">
                    <a:pos x="19" y="10"/>
                  </a:cxn>
                  <a:cxn ang="0">
                    <a:pos x="0" y="0"/>
                  </a:cxn>
                </a:cxnLst>
                <a:rect l="0" t="0" r="r" b="b"/>
                <a:pathLst>
                  <a:path w="30" h="13">
                    <a:moveTo>
                      <a:pt x="0" y="0"/>
                    </a:moveTo>
                    <a:cubicBezTo>
                      <a:pt x="13" y="3"/>
                      <a:pt x="13" y="3"/>
                      <a:pt x="13" y="3"/>
                    </a:cubicBezTo>
                    <a:cubicBezTo>
                      <a:pt x="13" y="3"/>
                      <a:pt x="13" y="3"/>
                      <a:pt x="13" y="3"/>
                    </a:cubicBezTo>
                    <a:cubicBezTo>
                      <a:pt x="21" y="5"/>
                      <a:pt x="29" y="12"/>
                      <a:pt x="30" y="13"/>
                    </a:cubicBezTo>
                    <a:cubicBezTo>
                      <a:pt x="19" y="10"/>
                      <a:pt x="19" y="10"/>
                      <a:pt x="19" y="10"/>
                    </a:cubicBezTo>
                    <a:cubicBezTo>
                      <a:pt x="19" y="10"/>
                      <a:pt x="6" y="1"/>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48" name="Freeform 81"/>
              <p:cNvSpPr>
                <a:spLocks/>
              </p:cNvSpPr>
              <p:nvPr/>
            </p:nvSpPr>
            <p:spPr bwMode="auto">
              <a:xfrm>
                <a:off x="17660938" y="3267075"/>
                <a:ext cx="52388" cy="76200"/>
              </a:xfrm>
              <a:custGeom>
                <a:avLst/>
                <a:gdLst/>
                <a:ahLst/>
                <a:cxnLst>
                  <a:cxn ang="0">
                    <a:pos x="0" y="19"/>
                  </a:cxn>
                  <a:cxn ang="0">
                    <a:pos x="1" y="0"/>
                  </a:cxn>
                  <a:cxn ang="0">
                    <a:pos x="13" y="4"/>
                  </a:cxn>
                  <a:cxn ang="0">
                    <a:pos x="12" y="19"/>
                  </a:cxn>
                  <a:cxn ang="0">
                    <a:pos x="0" y="20"/>
                  </a:cxn>
                  <a:cxn ang="0">
                    <a:pos x="0" y="19"/>
                  </a:cxn>
                </a:cxnLst>
                <a:rect l="0" t="0" r="r" b="b"/>
                <a:pathLst>
                  <a:path w="14" h="20">
                    <a:moveTo>
                      <a:pt x="0" y="19"/>
                    </a:moveTo>
                    <a:cubicBezTo>
                      <a:pt x="1" y="16"/>
                      <a:pt x="3" y="7"/>
                      <a:pt x="1" y="0"/>
                    </a:cubicBezTo>
                    <a:cubicBezTo>
                      <a:pt x="13" y="4"/>
                      <a:pt x="13" y="4"/>
                      <a:pt x="13" y="4"/>
                    </a:cubicBezTo>
                    <a:cubicBezTo>
                      <a:pt x="14" y="9"/>
                      <a:pt x="12" y="18"/>
                      <a:pt x="12" y="19"/>
                    </a:cubicBezTo>
                    <a:cubicBezTo>
                      <a:pt x="0" y="20"/>
                      <a:pt x="0" y="20"/>
                      <a:pt x="0" y="20"/>
                    </a:cubicBezTo>
                    <a:cubicBezTo>
                      <a:pt x="0" y="20"/>
                      <a:pt x="0" y="20"/>
                      <a:pt x="0" y="19"/>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49" name="Freeform 82"/>
              <p:cNvSpPr>
                <a:spLocks/>
              </p:cNvSpPr>
              <p:nvPr/>
            </p:nvSpPr>
            <p:spPr bwMode="auto">
              <a:xfrm>
                <a:off x="17781588" y="3068638"/>
                <a:ext cx="104775" cy="74613"/>
              </a:xfrm>
              <a:custGeom>
                <a:avLst/>
                <a:gdLst/>
                <a:ahLst/>
                <a:cxnLst>
                  <a:cxn ang="0">
                    <a:pos x="4" y="2"/>
                  </a:cxn>
                  <a:cxn ang="0">
                    <a:pos x="0" y="3"/>
                  </a:cxn>
                  <a:cxn ang="0">
                    <a:pos x="0" y="3"/>
                  </a:cxn>
                  <a:cxn ang="0">
                    <a:pos x="15" y="4"/>
                  </a:cxn>
                  <a:cxn ang="0">
                    <a:pos x="28" y="20"/>
                  </a:cxn>
                  <a:cxn ang="0">
                    <a:pos x="17" y="20"/>
                  </a:cxn>
                  <a:cxn ang="0">
                    <a:pos x="4" y="2"/>
                  </a:cxn>
                </a:cxnLst>
                <a:rect l="0" t="0" r="r" b="b"/>
                <a:pathLst>
                  <a:path w="28" h="20">
                    <a:moveTo>
                      <a:pt x="4" y="2"/>
                    </a:moveTo>
                    <a:cubicBezTo>
                      <a:pt x="3" y="2"/>
                      <a:pt x="2" y="3"/>
                      <a:pt x="0" y="3"/>
                    </a:cubicBezTo>
                    <a:cubicBezTo>
                      <a:pt x="0" y="3"/>
                      <a:pt x="0" y="3"/>
                      <a:pt x="0" y="3"/>
                    </a:cubicBezTo>
                    <a:cubicBezTo>
                      <a:pt x="4" y="0"/>
                      <a:pt x="15" y="3"/>
                      <a:pt x="15" y="4"/>
                    </a:cubicBezTo>
                    <a:cubicBezTo>
                      <a:pt x="21" y="7"/>
                      <a:pt x="27" y="18"/>
                      <a:pt x="28" y="20"/>
                    </a:cubicBezTo>
                    <a:cubicBezTo>
                      <a:pt x="17" y="20"/>
                      <a:pt x="17" y="20"/>
                      <a:pt x="17" y="20"/>
                    </a:cubicBezTo>
                    <a:cubicBezTo>
                      <a:pt x="17" y="20"/>
                      <a:pt x="10" y="6"/>
                      <a:pt x="4" y="2"/>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50" name="Freeform 83"/>
              <p:cNvSpPr>
                <a:spLocks/>
              </p:cNvSpPr>
              <p:nvPr/>
            </p:nvSpPr>
            <p:spPr bwMode="auto">
              <a:xfrm>
                <a:off x="17748250" y="3192463"/>
                <a:ext cx="66675" cy="79375"/>
              </a:xfrm>
              <a:custGeom>
                <a:avLst/>
                <a:gdLst/>
                <a:ahLst/>
                <a:cxnLst>
                  <a:cxn ang="0">
                    <a:pos x="0" y="0"/>
                  </a:cxn>
                  <a:cxn ang="0">
                    <a:pos x="0" y="0"/>
                  </a:cxn>
                  <a:cxn ang="0">
                    <a:pos x="12" y="0"/>
                  </a:cxn>
                  <a:cxn ang="0">
                    <a:pos x="12" y="0"/>
                  </a:cxn>
                  <a:cxn ang="0">
                    <a:pos x="18" y="21"/>
                  </a:cxn>
                  <a:cxn ang="0">
                    <a:pos x="6" y="21"/>
                  </a:cxn>
                  <a:cxn ang="0">
                    <a:pos x="0" y="0"/>
                  </a:cxn>
                </a:cxnLst>
                <a:rect l="0" t="0" r="r" b="b"/>
                <a:pathLst>
                  <a:path w="18" h="21">
                    <a:moveTo>
                      <a:pt x="0" y="0"/>
                    </a:moveTo>
                    <a:cubicBezTo>
                      <a:pt x="0" y="0"/>
                      <a:pt x="0" y="0"/>
                      <a:pt x="0" y="0"/>
                    </a:cubicBezTo>
                    <a:cubicBezTo>
                      <a:pt x="12" y="0"/>
                      <a:pt x="12" y="0"/>
                      <a:pt x="12" y="0"/>
                    </a:cubicBezTo>
                    <a:cubicBezTo>
                      <a:pt x="12" y="0"/>
                      <a:pt x="12" y="0"/>
                      <a:pt x="12" y="0"/>
                    </a:cubicBezTo>
                    <a:cubicBezTo>
                      <a:pt x="15" y="5"/>
                      <a:pt x="17" y="19"/>
                      <a:pt x="18" y="21"/>
                    </a:cubicBezTo>
                    <a:cubicBezTo>
                      <a:pt x="6" y="21"/>
                      <a:pt x="6" y="21"/>
                      <a:pt x="6" y="21"/>
                    </a:cubicBezTo>
                    <a:cubicBezTo>
                      <a:pt x="5" y="7"/>
                      <a:pt x="1" y="1"/>
                      <a:pt x="0" y="0"/>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51" name="Freeform 84"/>
              <p:cNvSpPr>
                <a:spLocks/>
              </p:cNvSpPr>
              <p:nvPr/>
            </p:nvSpPr>
            <p:spPr bwMode="auto">
              <a:xfrm>
                <a:off x="17533938" y="3286125"/>
                <a:ext cx="68263" cy="63500"/>
              </a:xfrm>
              <a:custGeom>
                <a:avLst/>
                <a:gdLst/>
                <a:ahLst/>
                <a:cxnLst>
                  <a:cxn ang="0">
                    <a:pos x="18" y="9"/>
                  </a:cxn>
                  <a:cxn ang="0">
                    <a:pos x="13" y="16"/>
                  </a:cxn>
                  <a:cxn ang="0">
                    <a:pos x="1" y="17"/>
                  </a:cxn>
                  <a:cxn ang="0">
                    <a:pos x="0" y="17"/>
                  </a:cxn>
                  <a:cxn ang="0">
                    <a:pos x="0" y="17"/>
                  </a:cxn>
                  <a:cxn ang="0">
                    <a:pos x="8" y="0"/>
                  </a:cxn>
                  <a:cxn ang="0">
                    <a:pos x="8" y="0"/>
                  </a:cxn>
                  <a:cxn ang="0">
                    <a:pos x="9" y="0"/>
                  </a:cxn>
                  <a:cxn ang="0">
                    <a:pos x="12" y="0"/>
                  </a:cxn>
                  <a:cxn ang="0">
                    <a:pos x="13" y="1"/>
                  </a:cxn>
                  <a:cxn ang="0">
                    <a:pos x="18" y="9"/>
                  </a:cxn>
                </a:cxnLst>
                <a:rect l="0" t="0" r="r" b="b"/>
                <a:pathLst>
                  <a:path w="18" h="17">
                    <a:moveTo>
                      <a:pt x="18" y="9"/>
                    </a:moveTo>
                    <a:cubicBezTo>
                      <a:pt x="17" y="11"/>
                      <a:pt x="13" y="16"/>
                      <a:pt x="13" y="16"/>
                    </a:cubicBezTo>
                    <a:cubicBezTo>
                      <a:pt x="1" y="17"/>
                      <a:pt x="1" y="17"/>
                      <a:pt x="1" y="17"/>
                    </a:cubicBezTo>
                    <a:cubicBezTo>
                      <a:pt x="0" y="17"/>
                      <a:pt x="0" y="17"/>
                      <a:pt x="0" y="17"/>
                    </a:cubicBezTo>
                    <a:cubicBezTo>
                      <a:pt x="0" y="17"/>
                      <a:pt x="0" y="17"/>
                      <a:pt x="0" y="17"/>
                    </a:cubicBezTo>
                    <a:cubicBezTo>
                      <a:pt x="6" y="10"/>
                      <a:pt x="8" y="1"/>
                      <a:pt x="8" y="0"/>
                    </a:cubicBezTo>
                    <a:cubicBezTo>
                      <a:pt x="8" y="0"/>
                      <a:pt x="8" y="0"/>
                      <a:pt x="8" y="0"/>
                    </a:cubicBezTo>
                    <a:cubicBezTo>
                      <a:pt x="9" y="0"/>
                      <a:pt x="9" y="0"/>
                      <a:pt x="9" y="0"/>
                    </a:cubicBezTo>
                    <a:cubicBezTo>
                      <a:pt x="12" y="0"/>
                      <a:pt x="12" y="0"/>
                      <a:pt x="12" y="0"/>
                    </a:cubicBezTo>
                    <a:cubicBezTo>
                      <a:pt x="12" y="0"/>
                      <a:pt x="13" y="1"/>
                      <a:pt x="13" y="1"/>
                    </a:cubicBezTo>
                    <a:cubicBezTo>
                      <a:pt x="14" y="3"/>
                      <a:pt x="18" y="9"/>
                      <a:pt x="18" y="9"/>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52" name="Freeform 85"/>
              <p:cNvSpPr>
                <a:spLocks noEditPoints="1"/>
              </p:cNvSpPr>
              <p:nvPr/>
            </p:nvSpPr>
            <p:spPr bwMode="auto">
              <a:xfrm>
                <a:off x="17241838" y="2592388"/>
                <a:ext cx="622300" cy="757238"/>
              </a:xfrm>
              <a:custGeom>
                <a:avLst/>
                <a:gdLst/>
                <a:ahLst/>
                <a:cxnLst>
                  <a:cxn ang="0">
                    <a:pos x="5" y="124"/>
                  </a:cxn>
                  <a:cxn ang="0">
                    <a:pos x="1" y="79"/>
                  </a:cxn>
                  <a:cxn ang="0">
                    <a:pos x="27" y="47"/>
                  </a:cxn>
                  <a:cxn ang="0">
                    <a:pos x="54" y="24"/>
                  </a:cxn>
                  <a:cxn ang="0">
                    <a:pos x="93" y="4"/>
                  </a:cxn>
                  <a:cxn ang="0">
                    <a:pos x="132" y="29"/>
                  </a:cxn>
                  <a:cxn ang="0">
                    <a:pos x="143" y="84"/>
                  </a:cxn>
                  <a:cxn ang="0">
                    <a:pos x="144" y="130"/>
                  </a:cxn>
                  <a:cxn ang="0">
                    <a:pos x="145" y="131"/>
                  </a:cxn>
                  <a:cxn ang="0">
                    <a:pos x="146" y="132"/>
                  </a:cxn>
                  <a:cxn ang="0">
                    <a:pos x="148" y="134"/>
                  </a:cxn>
                  <a:cxn ang="0">
                    <a:pos x="155" y="154"/>
                  </a:cxn>
                  <a:cxn ang="0">
                    <a:pos x="138" y="180"/>
                  </a:cxn>
                  <a:cxn ang="0">
                    <a:pos x="109" y="178"/>
                  </a:cxn>
                  <a:cxn ang="0">
                    <a:pos x="98" y="195"/>
                  </a:cxn>
                  <a:cxn ang="0">
                    <a:pos x="83" y="183"/>
                  </a:cxn>
                  <a:cxn ang="0">
                    <a:pos x="83" y="185"/>
                  </a:cxn>
                  <a:cxn ang="0">
                    <a:pos x="83" y="186"/>
                  </a:cxn>
                  <a:cxn ang="0">
                    <a:pos x="83" y="188"/>
                  </a:cxn>
                  <a:cxn ang="0">
                    <a:pos x="82" y="190"/>
                  </a:cxn>
                  <a:cxn ang="0">
                    <a:pos x="81" y="191"/>
                  </a:cxn>
                  <a:cxn ang="0">
                    <a:pos x="80" y="193"/>
                  </a:cxn>
                  <a:cxn ang="0">
                    <a:pos x="78" y="198"/>
                  </a:cxn>
                  <a:cxn ang="0">
                    <a:pos x="77" y="199"/>
                  </a:cxn>
                  <a:cxn ang="0">
                    <a:pos x="77" y="199"/>
                  </a:cxn>
                  <a:cxn ang="0">
                    <a:pos x="78" y="202"/>
                  </a:cxn>
                  <a:cxn ang="0">
                    <a:pos x="91" y="186"/>
                  </a:cxn>
                  <a:cxn ang="0">
                    <a:pos x="103" y="201"/>
                  </a:cxn>
                  <a:cxn ang="0">
                    <a:pos x="107" y="202"/>
                  </a:cxn>
                  <a:cxn ang="0">
                    <a:pos x="117" y="177"/>
                  </a:cxn>
                  <a:cxn ang="0">
                    <a:pos x="135" y="187"/>
                  </a:cxn>
                  <a:cxn ang="0">
                    <a:pos x="141" y="181"/>
                  </a:cxn>
                  <a:cxn ang="0">
                    <a:pos x="161" y="147"/>
                  </a:cxn>
                  <a:cxn ang="0">
                    <a:pos x="166" y="114"/>
                  </a:cxn>
                  <a:cxn ang="0">
                    <a:pos x="154" y="58"/>
                  </a:cxn>
                  <a:cxn ang="0">
                    <a:pos x="111" y="30"/>
                  </a:cxn>
                  <a:cxn ang="0">
                    <a:pos x="76" y="18"/>
                  </a:cxn>
                  <a:cxn ang="0">
                    <a:pos x="33" y="13"/>
                  </a:cxn>
                  <a:cxn ang="0">
                    <a:pos x="7" y="49"/>
                  </a:cxn>
                  <a:cxn ang="0">
                    <a:pos x="13" y="100"/>
                  </a:cxn>
                  <a:cxn ang="0">
                    <a:pos x="16" y="154"/>
                  </a:cxn>
                  <a:cxn ang="0">
                    <a:pos x="40" y="162"/>
                  </a:cxn>
                  <a:cxn ang="0">
                    <a:pos x="40" y="182"/>
                  </a:cxn>
                  <a:cxn ang="0">
                    <a:pos x="60" y="178"/>
                  </a:cxn>
                  <a:cxn ang="0">
                    <a:pos x="70" y="200"/>
                  </a:cxn>
                  <a:cxn ang="0">
                    <a:pos x="70" y="197"/>
                  </a:cxn>
                  <a:cxn ang="0">
                    <a:pos x="53" y="181"/>
                  </a:cxn>
                  <a:cxn ang="0">
                    <a:pos x="41" y="182"/>
                  </a:cxn>
                  <a:cxn ang="0">
                    <a:pos x="40" y="180"/>
                  </a:cxn>
                  <a:cxn ang="0">
                    <a:pos x="40" y="178"/>
                  </a:cxn>
                  <a:cxn ang="0">
                    <a:pos x="40" y="176"/>
                  </a:cxn>
                  <a:cxn ang="0">
                    <a:pos x="40" y="174"/>
                  </a:cxn>
                  <a:cxn ang="0">
                    <a:pos x="40" y="172"/>
                  </a:cxn>
                  <a:cxn ang="0">
                    <a:pos x="40" y="170"/>
                  </a:cxn>
                  <a:cxn ang="0">
                    <a:pos x="40" y="168"/>
                  </a:cxn>
                  <a:cxn ang="0">
                    <a:pos x="41" y="167"/>
                  </a:cxn>
                  <a:cxn ang="0">
                    <a:pos x="41" y="165"/>
                  </a:cxn>
                  <a:cxn ang="0">
                    <a:pos x="41" y="164"/>
                  </a:cxn>
                  <a:cxn ang="0">
                    <a:pos x="41" y="163"/>
                  </a:cxn>
                  <a:cxn ang="0">
                    <a:pos x="41" y="162"/>
                  </a:cxn>
                  <a:cxn ang="0">
                    <a:pos x="35" y="157"/>
                  </a:cxn>
                </a:cxnLst>
                <a:rect l="0" t="0" r="r" b="b"/>
                <a:pathLst>
                  <a:path w="166" h="202">
                    <a:moveTo>
                      <a:pt x="4" y="126"/>
                    </a:moveTo>
                    <a:cubicBezTo>
                      <a:pt x="4" y="126"/>
                      <a:pt x="11" y="132"/>
                      <a:pt x="20" y="131"/>
                    </a:cubicBezTo>
                    <a:cubicBezTo>
                      <a:pt x="20" y="132"/>
                      <a:pt x="21" y="133"/>
                      <a:pt x="22" y="133"/>
                    </a:cubicBezTo>
                    <a:cubicBezTo>
                      <a:pt x="22" y="132"/>
                      <a:pt x="21" y="130"/>
                      <a:pt x="21" y="129"/>
                    </a:cubicBezTo>
                    <a:cubicBezTo>
                      <a:pt x="14" y="130"/>
                      <a:pt x="5" y="124"/>
                      <a:pt x="5" y="124"/>
                    </a:cubicBezTo>
                    <a:cubicBezTo>
                      <a:pt x="5" y="124"/>
                      <a:pt x="5" y="122"/>
                      <a:pt x="4" y="118"/>
                    </a:cubicBezTo>
                    <a:cubicBezTo>
                      <a:pt x="6" y="112"/>
                      <a:pt x="14" y="107"/>
                      <a:pt x="15" y="107"/>
                    </a:cubicBezTo>
                    <a:cubicBezTo>
                      <a:pt x="15" y="105"/>
                      <a:pt x="14" y="102"/>
                      <a:pt x="14" y="98"/>
                    </a:cubicBezTo>
                    <a:cubicBezTo>
                      <a:pt x="8" y="96"/>
                      <a:pt x="1" y="86"/>
                      <a:pt x="1" y="86"/>
                    </a:cubicBezTo>
                    <a:cubicBezTo>
                      <a:pt x="1" y="86"/>
                      <a:pt x="1" y="83"/>
                      <a:pt x="1" y="79"/>
                    </a:cubicBezTo>
                    <a:cubicBezTo>
                      <a:pt x="6" y="75"/>
                      <a:pt x="16" y="75"/>
                      <a:pt x="16" y="75"/>
                    </a:cubicBezTo>
                    <a:cubicBezTo>
                      <a:pt x="16" y="75"/>
                      <a:pt x="17" y="69"/>
                      <a:pt x="18" y="67"/>
                    </a:cubicBezTo>
                    <a:cubicBezTo>
                      <a:pt x="12" y="61"/>
                      <a:pt x="9" y="49"/>
                      <a:pt x="9" y="49"/>
                    </a:cubicBezTo>
                    <a:cubicBezTo>
                      <a:pt x="9" y="49"/>
                      <a:pt x="10" y="46"/>
                      <a:pt x="11" y="43"/>
                    </a:cubicBezTo>
                    <a:cubicBezTo>
                      <a:pt x="17" y="42"/>
                      <a:pt x="26" y="47"/>
                      <a:pt x="27" y="47"/>
                    </a:cubicBezTo>
                    <a:cubicBezTo>
                      <a:pt x="27" y="46"/>
                      <a:pt x="31" y="41"/>
                      <a:pt x="32" y="40"/>
                    </a:cubicBezTo>
                    <a:cubicBezTo>
                      <a:pt x="28" y="32"/>
                      <a:pt x="28" y="20"/>
                      <a:pt x="28" y="20"/>
                    </a:cubicBezTo>
                    <a:cubicBezTo>
                      <a:pt x="28" y="20"/>
                      <a:pt x="31" y="17"/>
                      <a:pt x="33" y="16"/>
                    </a:cubicBezTo>
                    <a:cubicBezTo>
                      <a:pt x="38" y="17"/>
                      <a:pt x="46" y="26"/>
                      <a:pt x="47" y="27"/>
                    </a:cubicBezTo>
                    <a:cubicBezTo>
                      <a:pt x="48" y="27"/>
                      <a:pt x="53" y="24"/>
                      <a:pt x="54" y="24"/>
                    </a:cubicBezTo>
                    <a:cubicBezTo>
                      <a:pt x="54" y="14"/>
                      <a:pt x="58" y="3"/>
                      <a:pt x="58" y="3"/>
                    </a:cubicBezTo>
                    <a:cubicBezTo>
                      <a:pt x="58" y="3"/>
                      <a:pt x="61" y="3"/>
                      <a:pt x="64" y="2"/>
                    </a:cubicBezTo>
                    <a:cubicBezTo>
                      <a:pt x="69" y="7"/>
                      <a:pt x="73" y="18"/>
                      <a:pt x="74" y="20"/>
                    </a:cubicBezTo>
                    <a:cubicBezTo>
                      <a:pt x="75" y="20"/>
                      <a:pt x="81" y="21"/>
                      <a:pt x="83" y="21"/>
                    </a:cubicBezTo>
                    <a:cubicBezTo>
                      <a:pt x="85" y="13"/>
                      <a:pt x="93" y="4"/>
                      <a:pt x="93" y="4"/>
                    </a:cubicBezTo>
                    <a:cubicBezTo>
                      <a:pt x="93" y="4"/>
                      <a:pt x="98" y="6"/>
                      <a:pt x="99" y="6"/>
                    </a:cubicBezTo>
                    <a:cubicBezTo>
                      <a:pt x="103" y="15"/>
                      <a:pt x="103" y="28"/>
                      <a:pt x="103" y="28"/>
                    </a:cubicBezTo>
                    <a:cubicBezTo>
                      <a:pt x="107" y="31"/>
                      <a:pt x="111" y="34"/>
                      <a:pt x="111" y="34"/>
                    </a:cubicBezTo>
                    <a:cubicBezTo>
                      <a:pt x="117" y="27"/>
                      <a:pt x="127" y="24"/>
                      <a:pt x="127" y="24"/>
                    </a:cubicBezTo>
                    <a:cubicBezTo>
                      <a:pt x="127" y="24"/>
                      <a:pt x="130" y="27"/>
                      <a:pt x="132" y="29"/>
                    </a:cubicBezTo>
                    <a:cubicBezTo>
                      <a:pt x="133" y="36"/>
                      <a:pt x="129" y="49"/>
                      <a:pt x="128" y="51"/>
                    </a:cubicBezTo>
                    <a:cubicBezTo>
                      <a:pt x="129" y="53"/>
                      <a:pt x="133" y="59"/>
                      <a:pt x="134" y="60"/>
                    </a:cubicBezTo>
                    <a:cubicBezTo>
                      <a:pt x="141" y="57"/>
                      <a:pt x="152" y="60"/>
                      <a:pt x="152" y="60"/>
                    </a:cubicBezTo>
                    <a:cubicBezTo>
                      <a:pt x="152" y="60"/>
                      <a:pt x="154" y="65"/>
                      <a:pt x="155" y="67"/>
                    </a:cubicBezTo>
                    <a:cubicBezTo>
                      <a:pt x="152" y="76"/>
                      <a:pt x="145" y="83"/>
                      <a:pt x="143" y="84"/>
                    </a:cubicBezTo>
                    <a:cubicBezTo>
                      <a:pt x="144" y="85"/>
                      <a:pt x="145" y="93"/>
                      <a:pt x="145" y="95"/>
                    </a:cubicBezTo>
                    <a:cubicBezTo>
                      <a:pt x="153" y="96"/>
                      <a:pt x="163" y="104"/>
                      <a:pt x="163" y="104"/>
                    </a:cubicBezTo>
                    <a:cubicBezTo>
                      <a:pt x="163" y="104"/>
                      <a:pt x="163" y="105"/>
                      <a:pt x="163" y="112"/>
                    </a:cubicBezTo>
                    <a:cubicBezTo>
                      <a:pt x="159" y="117"/>
                      <a:pt x="148" y="120"/>
                      <a:pt x="146" y="121"/>
                    </a:cubicBezTo>
                    <a:cubicBezTo>
                      <a:pt x="146" y="122"/>
                      <a:pt x="145" y="125"/>
                      <a:pt x="144" y="130"/>
                    </a:cubicBezTo>
                    <a:cubicBezTo>
                      <a:pt x="144" y="130"/>
                      <a:pt x="144" y="130"/>
                      <a:pt x="144" y="130"/>
                    </a:cubicBezTo>
                    <a:cubicBezTo>
                      <a:pt x="144" y="131"/>
                      <a:pt x="144" y="131"/>
                      <a:pt x="145" y="131"/>
                    </a:cubicBezTo>
                    <a:cubicBezTo>
                      <a:pt x="145" y="131"/>
                      <a:pt x="145" y="131"/>
                      <a:pt x="145" y="131"/>
                    </a:cubicBezTo>
                    <a:cubicBezTo>
                      <a:pt x="145" y="131"/>
                      <a:pt x="145" y="131"/>
                      <a:pt x="145" y="131"/>
                    </a:cubicBezTo>
                    <a:cubicBezTo>
                      <a:pt x="145" y="131"/>
                      <a:pt x="145" y="131"/>
                      <a:pt x="145" y="131"/>
                    </a:cubicBezTo>
                    <a:cubicBezTo>
                      <a:pt x="145" y="131"/>
                      <a:pt x="145" y="131"/>
                      <a:pt x="145" y="131"/>
                    </a:cubicBezTo>
                    <a:cubicBezTo>
                      <a:pt x="145" y="131"/>
                      <a:pt x="145" y="131"/>
                      <a:pt x="146" y="132"/>
                    </a:cubicBezTo>
                    <a:cubicBezTo>
                      <a:pt x="146" y="132"/>
                      <a:pt x="146" y="132"/>
                      <a:pt x="146" y="132"/>
                    </a:cubicBezTo>
                    <a:cubicBezTo>
                      <a:pt x="146" y="132"/>
                      <a:pt x="146" y="132"/>
                      <a:pt x="146" y="132"/>
                    </a:cubicBezTo>
                    <a:cubicBezTo>
                      <a:pt x="146" y="132"/>
                      <a:pt x="146" y="132"/>
                      <a:pt x="146" y="132"/>
                    </a:cubicBezTo>
                    <a:cubicBezTo>
                      <a:pt x="146" y="132"/>
                      <a:pt x="147" y="132"/>
                      <a:pt x="147" y="133"/>
                    </a:cubicBezTo>
                    <a:cubicBezTo>
                      <a:pt x="147" y="133"/>
                      <a:pt x="147" y="133"/>
                      <a:pt x="147" y="133"/>
                    </a:cubicBezTo>
                    <a:cubicBezTo>
                      <a:pt x="147" y="133"/>
                      <a:pt x="147" y="133"/>
                      <a:pt x="147" y="133"/>
                    </a:cubicBezTo>
                    <a:cubicBezTo>
                      <a:pt x="147" y="133"/>
                      <a:pt x="147" y="133"/>
                      <a:pt x="147" y="133"/>
                    </a:cubicBezTo>
                    <a:cubicBezTo>
                      <a:pt x="148" y="133"/>
                      <a:pt x="148" y="133"/>
                      <a:pt x="148" y="134"/>
                    </a:cubicBezTo>
                    <a:cubicBezTo>
                      <a:pt x="148" y="134"/>
                      <a:pt x="148" y="134"/>
                      <a:pt x="148" y="134"/>
                    </a:cubicBezTo>
                    <a:cubicBezTo>
                      <a:pt x="153" y="138"/>
                      <a:pt x="157" y="145"/>
                      <a:pt x="157" y="147"/>
                    </a:cubicBezTo>
                    <a:cubicBezTo>
                      <a:pt x="157" y="147"/>
                      <a:pt x="158" y="147"/>
                      <a:pt x="158" y="147"/>
                    </a:cubicBezTo>
                    <a:cubicBezTo>
                      <a:pt x="158" y="147"/>
                      <a:pt x="157" y="147"/>
                      <a:pt x="155" y="154"/>
                    </a:cubicBezTo>
                    <a:cubicBezTo>
                      <a:pt x="155" y="154"/>
                      <a:pt x="155" y="154"/>
                      <a:pt x="155" y="154"/>
                    </a:cubicBezTo>
                    <a:cubicBezTo>
                      <a:pt x="155" y="154"/>
                      <a:pt x="155" y="154"/>
                      <a:pt x="155" y="154"/>
                    </a:cubicBezTo>
                    <a:cubicBezTo>
                      <a:pt x="148" y="156"/>
                      <a:pt x="140" y="153"/>
                      <a:pt x="136" y="152"/>
                    </a:cubicBezTo>
                    <a:cubicBezTo>
                      <a:pt x="135" y="154"/>
                      <a:pt x="131" y="159"/>
                      <a:pt x="131" y="160"/>
                    </a:cubicBezTo>
                    <a:cubicBezTo>
                      <a:pt x="131" y="160"/>
                      <a:pt x="131" y="160"/>
                      <a:pt x="131" y="160"/>
                    </a:cubicBezTo>
                    <a:cubicBezTo>
                      <a:pt x="137" y="169"/>
                      <a:pt x="138" y="180"/>
                      <a:pt x="138" y="180"/>
                    </a:cubicBezTo>
                    <a:cubicBezTo>
                      <a:pt x="138" y="180"/>
                      <a:pt x="138" y="180"/>
                      <a:pt x="133" y="185"/>
                    </a:cubicBezTo>
                    <a:cubicBezTo>
                      <a:pt x="133" y="185"/>
                      <a:pt x="133" y="185"/>
                      <a:pt x="133" y="185"/>
                    </a:cubicBezTo>
                    <a:cubicBezTo>
                      <a:pt x="125" y="183"/>
                      <a:pt x="116" y="174"/>
                      <a:pt x="116" y="174"/>
                    </a:cubicBezTo>
                    <a:cubicBezTo>
                      <a:pt x="116" y="174"/>
                      <a:pt x="116" y="174"/>
                      <a:pt x="116" y="174"/>
                    </a:cubicBezTo>
                    <a:cubicBezTo>
                      <a:pt x="115" y="175"/>
                      <a:pt x="112" y="176"/>
                      <a:pt x="109" y="178"/>
                    </a:cubicBezTo>
                    <a:cubicBezTo>
                      <a:pt x="109" y="178"/>
                      <a:pt x="109" y="178"/>
                      <a:pt x="110" y="178"/>
                    </a:cubicBezTo>
                    <a:cubicBezTo>
                      <a:pt x="112" y="187"/>
                      <a:pt x="109" y="198"/>
                      <a:pt x="109" y="198"/>
                    </a:cubicBezTo>
                    <a:cubicBezTo>
                      <a:pt x="109" y="198"/>
                      <a:pt x="109" y="198"/>
                      <a:pt x="109" y="198"/>
                    </a:cubicBezTo>
                    <a:cubicBezTo>
                      <a:pt x="108" y="198"/>
                      <a:pt x="106" y="199"/>
                      <a:pt x="103" y="200"/>
                    </a:cubicBezTo>
                    <a:cubicBezTo>
                      <a:pt x="102" y="199"/>
                      <a:pt x="100" y="197"/>
                      <a:pt x="98" y="195"/>
                    </a:cubicBezTo>
                    <a:cubicBezTo>
                      <a:pt x="96" y="192"/>
                      <a:pt x="95" y="190"/>
                      <a:pt x="93" y="187"/>
                    </a:cubicBezTo>
                    <a:cubicBezTo>
                      <a:pt x="93" y="187"/>
                      <a:pt x="93" y="186"/>
                      <a:pt x="93" y="186"/>
                    </a:cubicBezTo>
                    <a:cubicBezTo>
                      <a:pt x="92" y="184"/>
                      <a:pt x="91" y="183"/>
                      <a:pt x="91" y="183"/>
                    </a:cubicBezTo>
                    <a:cubicBezTo>
                      <a:pt x="90" y="183"/>
                      <a:pt x="90" y="183"/>
                      <a:pt x="89" y="183"/>
                    </a:cubicBezTo>
                    <a:cubicBezTo>
                      <a:pt x="88" y="183"/>
                      <a:pt x="86" y="183"/>
                      <a:pt x="83" y="183"/>
                    </a:cubicBezTo>
                    <a:cubicBezTo>
                      <a:pt x="83" y="183"/>
                      <a:pt x="83" y="183"/>
                      <a:pt x="83" y="183"/>
                    </a:cubicBezTo>
                    <a:cubicBezTo>
                      <a:pt x="83" y="183"/>
                      <a:pt x="83" y="183"/>
                      <a:pt x="83" y="184"/>
                    </a:cubicBezTo>
                    <a:cubicBezTo>
                      <a:pt x="83" y="184"/>
                      <a:pt x="83" y="184"/>
                      <a:pt x="83" y="184"/>
                    </a:cubicBezTo>
                    <a:cubicBezTo>
                      <a:pt x="83" y="184"/>
                      <a:pt x="83" y="184"/>
                      <a:pt x="83" y="184"/>
                    </a:cubicBezTo>
                    <a:cubicBezTo>
                      <a:pt x="83" y="184"/>
                      <a:pt x="83" y="184"/>
                      <a:pt x="83" y="185"/>
                    </a:cubicBezTo>
                    <a:cubicBezTo>
                      <a:pt x="83" y="185"/>
                      <a:pt x="83" y="185"/>
                      <a:pt x="83" y="185"/>
                    </a:cubicBezTo>
                    <a:cubicBezTo>
                      <a:pt x="83" y="185"/>
                      <a:pt x="83" y="185"/>
                      <a:pt x="83" y="185"/>
                    </a:cubicBezTo>
                    <a:cubicBezTo>
                      <a:pt x="83" y="185"/>
                      <a:pt x="83" y="186"/>
                      <a:pt x="83" y="186"/>
                    </a:cubicBezTo>
                    <a:cubicBezTo>
                      <a:pt x="83" y="186"/>
                      <a:pt x="83" y="186"/>
                      <a:pt x="83" y="186"/>
                    </a:cubicBezTo>
                    <a:cubicBezTo>
                      <a:pt x="83" y="186"/>
                      <a:pt x="83" y="186"/>
                      <a:pt x="83" y="186"/>
                    </a:cubicBezTo>
                    <a:cubicBezTo>
                      <a:pt x="83" y="186"/>
                      <a:pt x="83" y="187"/>
                      <a:pt x="83" y="187"/>
                    </a:cubicBezTo>
                    <a:cubicBezTo>
                      <a:pt x="83" y="187"/>
                      <a:pt x="83" y="187"/>
                      <a:pt x="83" y="187"/>
                    </a:cubicBezTo>
                    <a:cubicBezTo>
                      <a:pt x="83" y="187"/>
                      <a:pt x="83" y="187"/>
                      <a:pt x="83" y="187"/>
                    </a:cubicBezTo>
                    <a:cubicBezTo>
                      <a:pt x="83" y="188"/>
                      <a:pt x="83" y="188"/>
                      <a:pt x="83" y="188"/>
                    </a:cubicBezTo>
                    <a:cubicBezTo>
                      <a:pt x="83" y="188"/>
                      <a:pt x="83" y="188"/>
                      <a:pt x="83" y="188"/>
                    </a:cubicBezTo>
                    <a:cubicBezTo>
                      <a:pt x="82" y="188"/>
                      <a:pt x="82" y="188"/>
                      <a:pt x="82" y="188"/>
                    </a:cubicBezTo>
                    <a:cubicBezTo>
                      <a:pt x="82" y="189"/>
                      <a:pt x="82" y="189"/>
                      <a:pt x="82" y="189"/>
                    </a:cubicBezTo>
                    <a:cubicBezTo>
                      <a:pt x="82" y="189"/>
                      <a:pt x="82" y="189"/>
                      <a:pt x="82" y="189"/>
                    </a:cubicBezTo>
                    <a:cubicBezTo>
                      <a:pt x="82" y="189"/>
                      <a:pt x="82" y="189"/>
                      <a:pt x="82" y="189"/>
                    </a:cubicBezTo>
                    <a:cubicBezTo>
                      <a:pt x="82" y="190"/>
                      <a:pt x="82" y="190"/>
                      <a:pt x="82" y="190"/>
                    </a:cubicBezTo>
                    <a:cubicBezTo>
                      <a:pt x="82" y="190"/>
                      <a:pt x="82" y="190"/>
                      <a:pt x="82" y="190"/>
                    </a:cubicBezTo>
                    <a:cubicBezTo>
                      <a:pt x="82" y="190"/>
                      <a:pt x="82" y="190"/>
                      <a:pt x="82" y="191"/>
                    </a:cubicBezTo>
                    <a:cubicBezTo>
                      <a:pt x="82" y="191"/>
                      <a:pt x="82" y="191"/>
                      <a:pt x="82" y="191"/>
                    </a:cubicBezTo>
                    <a:cubicBezTo>
                      <a:pt x="81" y="191"/>
                      <a:pt x="81" y="191"/>
                      <a:pt x="81" y="191"/>
                    </a:cubicBezTo>
                    <a:cubicBezTo>
                      <a:pt x="81" y="191"/>
                      <a:pt x="81" y="191"/>
                      <a:pt x="81" y="191"/>
                    </a:cubicBezTo>
                    <a:cubicBezTo>
                      <a:pt x="81" y="192"/>
                      <a:pt x="81" y="192"/>
                      <a:pt x="81" y="192"/>
                    </a:cubicBezTo>
                    <a:cubicBezTo>
                      <a:pt x="81" y="192"/>
                      <a:pt x="81" y="192"/>
                      <a:pt x="81" y="192"/>
                    </a:cubicBezTo>
                    <a:cubicBezTo>
                      <a:pt x="81" y="192"/>
                      <a:pt x="81" y="192"/>
                      <a:pt x="81" y="193"/>
                    </a:cubicBezTo>
                    <a:cubicBezTo>
                      <a:pt x="81" y="193"/>
                      <a:pt x="81" y="193"/>
                      <a:pt x="81" y="193"/>
                    </a:cubicBezTo>
                    <a:cubicBezTo>
                      <a:pt x="81" y="193"/>
                      <a:pt x="80" y="193"/>
                      <a:pt x="80" y="193"/>
                    </a:cubicBezTo>
                    <a:cubicBezTo>
                      <a:pt x="80" y="193"/>
                      <a:pt x="80" y="193"/>
                      <a:pt x="80" y="193"/>
                    </a:cubicBezTo>
                    <a:cubicBezTo>
                      <a:pt x="80" y="195"/>
                      <a:pt x="79" y="196"/>
                      <a:pt x="78" y="197"/>
                    </a:cubicBezTo>
                    <a:cubicBezTo>
                      <a:pt x="78" y="197"/>
                      <a:pt x="78" y="197"/>
                      <a:pt x="78" y="197"/>
                    </a:cubicBezTo>
                    <a:cubicBezTo>
                      <a:pt x="78" y="197"/>
                      <a:pt x="78" y="197"/>
                      <a:pt x="78" y="197"/>
                    </a:cubicBezTo>
                    <a:cubicBezTo>
                      <a:pt x="78" y="197"/>
                      <a:pt x="78" y="197"/>
                      <a:pt x="78" y="198"/>
                    </a:cubicBezTo>
                    <a:cubicBezTo>
                      <a:pt x="78" y="198"/>
                      <a:pt x="78" y="198"/>
                      <a:pt x="78" y="198"/>
                    </a:cubicBezTo>
                    <a:cubicBezTo>
                      <a:pt x="78" y="198"/>
                      <a:pt x="78" y="198"/>
                      <a:pt x="78" y="198"/>
                    </a:cubicBezTo>
                    <a:cubicBezTo>
                      <a:pt x="78" y="198"/>
                      <a:pt x="77" y="198"/>
                      <a:pt x="77" y="198"/>
                    </a:cubicBezTo>
                    <a:cubicBezTo>
                      <a:pt x="77" y="198"/>
                      <a:pt x="77" y="198"/>
                      <a:pt x="77" y="198"/>
                    </a:cubicBezTo>
                    <a:cubicBezTo>
                      <a:pt x="77" y="198"/>
                      <a:pt x="77" y="199"/>
                      <a:pt x="77" y="199"/>
                    </a:cubicBezTo>
                    <a:cubicBezTo>
                      <a:pt x="77" y="199"/>
                      <a:pt x="77" y="199"/>
                      <a:pt x="77" y="199"/>
                    </a:cubicBezTo>
                    <a:cubicBezTo>
                      <a:pt x="77" y="199"/>
                      <a:pt x="77" y="199"/>
                      <a:pt x="77" y="199"/>
                    </a:cubicBezTo>
                    <a:cubicBezTo>
                      <a:pt x="77" y="199"/>
                      <a:pt x="77" y="199"/>
                      <a:pt x="77" y="199"/>
                    </a:cubicBezTo>
                    <a:cubicBezTo>
                      <a:pt x="77" y="199"/>
                      <a:pt x="77" y="199"/>
                      <a:pt x="77" y="199"/>
                    </a:cubicBezTo>
                    <a:cubicBezTo>
                      <a:pt x="77" y="199"/>
                      <a:pt x="77" y="199"/>
                      <a:pt x="77" y="199"/>
                    </a:cubicBezTo>
                    <a:cubicBezTo>
                      <a:pt x="77" y="199"/>
                      <a:pt x="77" y="199"/>
                      <a:pt x="77" y="199"/>
                    </a:cubicBezTo>
                    <a:cubicBezTo>
                      <a:pt x="77" y="199"/>
                      <a:pt x="77" y="199"/>
                      <a:pt x="77" y="199"/>
                    </a:cubicBezTo>
                    <a:cubicBezTo>
                      <a:pt x="77" y="199"/>
                      <a:pt x="77" y="199"/>
                      <a:pt x="77" y="199"/>
                    </a:cubicBezTo>
                    <a:cubicBezTo>
                      <a:pt x="77" y="199"/>
                      <a:pt x="77" y="199"/>
                      <a:pt x="77" y="199"/>
                    </a:cubicBezTo>
                    <a:cubicBezTo>
                      <a:pt x="78" y="202"/>
                      <a:pt x="78" y="202"/>
                      <a:pt x="78" y="202"/>
                    </a:cubicBezTo>
                    <a:cubicBezTo>
                      <a:pt x="84" y="195"/>
                      <a:pt x="86" y="186"/>
                      <a:pt x="86" y="185"/>
                    </a:cubicBezTo>
                    <a:cubicBezTo>
                      <a:pt x="86" y="185"/>
                      <a:pt x="86" y="185"/>
                      <a:pt x="86" y="185"/>
                    </a:cubicBezTo>
                    <a:cubicBezTo>
                      <a:pt x="87" y="185"/>
                      <a:pt x="87" y="185"/>
                      <a:pt x="87" y="185"/>
                    </a:cubicBezTo>
                    <a:cubicBezTo>
                      <a:pt x="90" y="185"/>
                      <a:pt x="90" y="185"/>
                      <a:pt x="90" y="185"/>
                    </a:cubicBezTo>
                    <a:cubicBezTo>
                      <a:pt x="90" y="185"/>
                      <a:pt x="91" y="186"/>
                      <a:pt x="91" y="186"/>
                    </a:cubicBezTo>
                    <a:cubicBezTo>
                      <a:pt x="92" y="189"/>
                      <a:pt x="98" y="196"/>
                      <a:pt x="98" y="197"/>
                    </a:cubicBezTo>
                    <a:cubicBezTo>
                      <a:pt x="98" y="197"/>
                      <a:pt x="98" y="197"/>
                      <a:pt x="98" y="197"/>
                    </a:cubicBezTo>
                    <a:cubicBezTo>
                      <a:pt x="98" y="197"/>
                      <a:pt x="98" y="197"/>
                      <a:pt x="98" y="197"/>
                    </a:cubicBezTo>
                    <a:cubicBezTo>
                      <a:pt x="98" y="197"/>
                      <a:pt x="98" y="197"/>
                      <a:pt x="98" y="197"/>
                    </a:cubicBezTo>
                    <a:cubicBezTo>
                      <a:pt x="100" y="198"/>
                      <a:pt x="101" y="200"/>
                      <a:pt x="103" y="201"/>
                    </a:cubicBezTo>
                    <a:cubicBezTo>
                      <a:pt x="103" y="202"/>
                      <a:pt x="104" y="202"/>
                      <a:pt x="104" y="202"/>
                    </a:cubicBezTo>
                    <a:cubicBezTo>
                      <a:pt x="104" y="202"/>
                      <a:pt x="104" y="202"/>
                      <a:pt x="104" y="202"/>
                    </a:cubicBezTo>
                    <a:cubicBezTo>
                      <a:pt x="104" y="202"/>
                      <a:pt x="105" y="202"/>
                      <a:pt x="105" y="202"/>
                    </a:cubicBezTo>
                    <a:cubicBezTo>
                      <a:pt x="105" y="202"/>
                      <a:pt x="106" y="202"/>
                      <a:pt x="106" y="202"/>
                    </a:cubicBezTo>
                    <a:cubicBezTo>
                      <a:pt x="107" y="202"/>
                      <a:pt x="107" y="202"/>
                      <a:pt x="107" y="202"/>
                    </a:cubicBezTo>
                    <a:cubicBezTo>
                      <a:pt x="108" y="201"/>
                      <a:pt x="112" y="200"/>
                      <a:pt x="112" y="200"/>
                    </a:cubicBezTo>
                    <a:cubicBezTo>
                      <a:pt x="112" y="200"/>
                      <a:pt x="112" y="200"/>
                      <a:pt x="112" y="199"/>
                    </a:cubicBezTo>
                    <a:cubicBezTo>
                      <a:pt x="113" y="196"/>
                      <a:pt x="115" y="187"/>
                      <a:pt x="113" y="180"/>
                    </a:cubicBezTo>
                    <a:cubicBezTo>
                      <a:pt x="113" y="180"/>
                      <a:pt x="113" y="180"/>
                      <a:pt x="113" y="180"/>
                    </a:cubicBezTo>
                    <a:cubicBezTo>
                      <a:pt x="117" y="177"/>
                      <a:pt x="117" y="177"/>
                      <a:pt x="117" y="177"/>
                    </a:cubicBezTo>
                    <a:cubicBezTo>
                      <a:pt x="119" y="179"/>
                      <a:pt x="122" y="182"/>
                      <a:pt x="125" y="184"/>
                    </a:cubicBezTo>
                    <a:cubicBezTo>
                      <a:pt x="125" y="184"/>
                      <a:pt x="125" y="184"/>
                      <a:pt x="126" y="184"/>
                    </a:cubicBezTo>
                    <a:cubicBezTo>
                      <a:pt x="129" y="185"/>
                      <a:pt x="132" y="186"/>
                      <a:pt x="132" y="187"/>
                    </a:cubicBezTo>
                    <a:cubicBezTo>
                      <a:pt x="133" y="187"/>
                      <a:pt x="133" y="187"/>
                      <a:pt x="133" y="187"/>
                    </a:cubicBezTo>
                    <a:cubicBezTo>
                      <a:pt x="134" y="187"/>
                      <a:pt x="134" y="187"/>
                      <a:pt x="135" y="187"/>
                    </a:cubicBezTo>
                    <a:cubicBezTo>
                      <a:pt x="135" y="187"/>
                      <a:pt x="135" y="187"/>
                      <a:pt x="135" y="187"/>
                    </a:cubicBezTo>
                    <a:cubicBezTo>
                      <a:pt x="135" y="187"/>
                      <a:pt x="135" y="187"/>
                      <a:pt x="135" y="187"/>
                    </a:cubicBezTo>
                    <a:cubicBezTo>
                      <a:pt x="135" y="187"/>
                      <a:pt x="135" y="187"/>
                      <a:pt x="135" y="187"/>
                    </a:cubicBezTo>
                    <a:cubicBezTo>
                      <a:pt x="135" y="187"/>
                      <a:pt x="138" y="185"/>
                      <a:pt x="141" y="181"/>
                    </a:cubicBezTo>
                    <a:cubicBezTo>
                      <a:pt x="141" y="181"/>
                      <a:pt x="141" y="181"/>
                      <a:pt x="141" y="181"/>
                    </a:cubicBezTo>
                    <a:cubicBezTo>
                      <a:pt x="140" y="167"/>
                      <a:pt x="136" y="161"/>
                      <a:pt x="135" y="160"/>
                    </a:cubicBezTo>
                    <a:cubicBezTo>
                      <a:pt x="135" y="160"/>
                      <a:pt x="135" y="160"/>
                      <a:pt x="135" y="160"/>
                    </a:cubicBezTo>
                    <a:cubicBezTo>
                      <a:pt x="136" y="159"/>
                      <a:pt x="137" y="157"/>
                      <a:pt x="138" y="155"/>
                    </a:cubicBezTo>
                    <a:cubicBezTo>
                      <a:pt x="151" y="159"/>
                      <a:pt x="158" y="156"/>
                      <a:pt x="158" y="156"/>
                    </a:cubicBezTo>
                    <a:cubicBezTo>
                      <a:pt x="161" y="147"/>
                      <a:pt x="161" y="147"/>
                      <a:pt x="161" y="147"/>
                    </a:cubicBezTo>
                    <a:cubicBezTo>
                      <a:pt x="161" y="147"/>
                      <a:pt x="154" y="133"/>
                      <a:pt x="148" y="129"/>
                    </a:cubicBezTo>
                    <a:cubicBezTo>
                      <a:pt x="148" y="129"/>
                      <a:pt x="147" y="129"/>
                      <a:pt x="146" y="129"/>
                    </a:cubicBezTo>
                    <a:cubicBezTo>
                      <a:pt x="147" y="129"/>
                      <a:pt x="147" y="129"/>
                      <a:pt x="147" y="129"/>
                    </a:cubicBezTo>
                    <a:cubicBezTo>
                      <a:pt x="148" y="123"/>
                      <a:pt x="148" y="123"/>
                      <a:pt x="148" y="123"/>
                    </a:cubicBezTo>
                    <a:cubicBezTo>
                      <a:pt x="148" y="123"/>
                      <a:pt x="157" y="121"/>
                      <a:pt x="166" y="114"/>
                    </a:cubicBezTo>
                    <a:cubicBezTo>
                      <a:pt x="166" y="110"/>
                      <a:pt x="166" y="102"/>
                      <a:pt x="166" y="102"/>
                    </a:cubicBezTo>
                    <a:cubicBezTo>
                      <a:pt x="166" y="102"/>
                      <a:pt x="153" y="93"/>
                      <a:pt x="147" y="92"/>
                    </a:cubicBezTo>
                    <a:cubicBezTo>
                      <a:pt x="147" y="90"/>
                      <a:pt x="146" y="85"/>
                      <a:pt x="146" y="85"/>
                    </a:cubicBezTo>
                    <a:cubicBezTo>
                      <a:pt x="146" y="85"/>
                      <a:pt x="155" y="77"/>
                      <a:pt x="158" y="67"/>
                    </a:cubicBezTo>
                    <a:cubicBezTo>
                      <a:pt x="157" y="66"/>
                      <a:pt x="154" y="58"/>
                      <a:pt x="154" y="58"/>
                    </a:cubicBezTo>
                    <a:cubicBezTo>
                      <a:pt x="154" y="58"/>
                      <a:pt x="143" y="54"/>
                      <a:pt x="135" y="57"/>
                    </a:cubicBezTo>
                    <a:cubicBezTo>
                      <a:pt x="134" y="55"/>
                      <a:pt x="131" y="50"/>
                      <a:pt x="131" y="50"/>
                    </a:cubicBezTo>
                    <a:cubicBezTo>
                      <a:pt x="131" y="50"/>
                      <a:pt x="136" y="35"/>
                      <a:pt x="135" y="28"/>
                    </a:cubicBezTo>
                    <a:cubicBezTo>
                      <a:pt x="133" y="27"/>
                      <a:pt x="129" y="21"/>
                      <a:pt x="129" y="21"/>
                    </a:cubicBezTo>
                    <a:cubicBezTo>
                      <a:pt x="129" y="21"/>
                      <a:pt x="118" y="24"/>
                      <a:pt x="111" y="30"/>
                    </a:cubicBezTo>
                    <a:cubicBezTo>
                      <a:pt x="110" y="29"/>
                      <a:pt x="105" y="26"/>
                      <a:pt x="105" y="26"/>
                    </a:cubicBezTo>
                    <a:cubicBezTo>
                      <a:pt x="105" y="26"/>
                      <a:pt x="106" y="10"/>
                      <a:pt x="102" y="4"/>
                    </a:cubicBezTo>
                    <a:cubicBezTo>
                      <a:pt x="99" y="3"/>
                      <a:pt x="93" y="2"/>
                      <a:pt x="93" y="2"/>
                    </a:cubicBezTo>
                    <a:cubicBezTo>
                      <a:pt x="93" y="2"/>
                      <a:pt x="86" y="8"/>
                      <a:pt x="81" y="18"/>
                    </a:cubicBezTo>
                    <a:cubicBezTo>
                      <a:pt x="78" y="18"/>
                      <a:pt x="76" y="18"/>
                      <a:pt x="76" y="18"/>
                    </a:cubicBezTo>
                    <a:cubicBezTo>
                      <a:pt x="76" y="18"/>
                      <a:pt x="72" y="6"/>
                      <a:pt x="65" y="0"/>
                    </a:cubicBezTo>
                    <a:cubicBezTo>
                      <a:pt x="63" y="0"/>
                      <a:pt x="57" y="1"/>
                      <a:pt x="57" y="1"/>
                    </a:cubicBezTo>
                    <a:cubicBezTo>
                      <a:pt x="57" y="1"/>
                      <a:pt x="53" y="12"/>
                      <a:pt x="53" y="22"/>
                    </a:cubicBezTo>
                    <a:cubicBezTo>
                      <a:pt x="51" y="23"/>
                      <a:pt x="48" y="24"/>
                      <a:pt x="48" y="24"/>
                    </a:cubicBezTo>
                    <a:cubicBezTo>
                      <a:pt x="48" y="24"/>
                      <a:pt x="40" y="15"/>
                      <a:pt x="33" y="13"/>
                    </a:cubicBezTo>
                    <a:cubicBezTo>
                      <a:pt x="30" y="16"/>
                      <a:pt x="27" y="19"/>
                      <a:pt x="27" y="19"/>
                    </a:cubicBezTo>
                    <a:cubicBezTo>
                      <a:pt x="27" y="19"/>
                      <a:pt x="26" y="27"/>
                      <a:pt x="30" y="40"/>
                    </a:cubicBezTo>
                    <a:cubicBezTo>
                      <a:pt x="27" y="44"/>
                      <a:pt x="27" y="44"/>
                      <a:pt x="27" y="44"/>
                    </a:cubicBezTo>
                    <a:cubicBezTo>
                      <a:pt x="27" y="44"/>
                      <a:pt x="18" y="40"/>
                      <a:pt x="10" y="41"/>
                    </a:cubicBezTo>
                    <a:cubicBezTo>
                      <a:pt x="8" y="47"/>
                      <a:pt x="7" y="49"/>
                      <a:pt x="7" y="49"/>
                    </a:cubicBezTo>
                    <a:cubicBezTo>
                      <a:pt x="7" y="49"/>
                      <a:pt x="10" y="61"/>
                      <a:pt x="16" y="67"/>
                    </a:cubicBezTo>
                    <a:cubicBezTo>
                      <a:pt x="15" y="73"/>
                      <a:pt x="15" y="73"/>
                      <a:pt x="15" y="73"/>
                    </a:cubicBezTo>
                    <a:cubicBezTo>
                      <a:pt x="15" y="73"/>
                      <a:pt x="4" y="74"/>
                      <a:pt x="0" y="78"/>
                    </a:cubicBezTo>
                    <a:cubicBezTo>
                      <a:pt x="0" y="85"/>
                      <a:pt x="0" y="86"/>
                      <a:pt x="0" y="86"/>
                    </a:cubicBezTo>
                    <a:cubicBezTo>
                      <a:pt x="0" y="86"/>
                      <a:pt x="8" y="97"/>
                      <a:pt x="13" y="100"/>
                    </a:cubicBezTo>
                    <a:cubicBezTo>
                      <a:pt x="13" y="105"/>
                      <a:pt x="13" y="105"/>
                      <a:pt x="13" y="105"/>
                    </a:cubicBezTo>
                    <a:cubicBezTo>
                      <a:pt x="13" y="105"/>
                      <a:pt x="5" y="113"/>
                      <a:pt x="2" y="115"/>
                    </a:cubicBezTo>
                    <a:cubicBezTo>
                      <a:pt x="3" y="122"/>
                      <a:pt x="4" y="126"/>
                      <a:pt x="4" y="126"/>
                    </a:cubicBezTo>
                    <a:close/>
                    <a:moveTo>
                      <a:pt x="17" y="153"/>
                    </a:moveTo>
                    <a:cubicBezTo>
                      <a:pt x="16" y="154"/>
                      <a:pt x="16" y="154"/>
                      <a:pt x="16" y="154"/>
                    </a:cubicBezTo>
                    <a:cubicBezTo>
                      <a:pt x="16" y="154"/>
                      <a:pt x="21" y="161"/>
                      <a:pt x="21" y="161"/>
                    </a:cubicBezTo>
                    <a:cubicBezTo>
                      <a:pt x="21" y="161"/>
                      <a:pt x="22" y="161"/>
                      <a:pt x="22" y="162"/>
                    </a:cubicBezTo>
                    <a:cubicBezTo>
                      <a:pt x="23" y="162"/>
                      <a:pt x="25" y="162"/>
                      <a:pt x="26" y="162"/>
                    </a:cubicBezTo>
                    <a:cubicBezTo>
                      <a:pt x="27" y="162"/>
                      <a:pt x="28" y="162"/>
                      <a:pt x="29" y="162"/>
                    </a:cubicBezTo>
                    <a:cubicBezTo>
                      <a:pt x="34" y="162"/>
                      <a:pt x="39" y="162"/>
                      <a:pt x="40" y="162"/>
                    </a:cubicBezTo>
                    <a:cubicBezTo>
                      <a:pt x="40" y="162"/>
                      <a:pt x="40" y="162"/>
                      <a:pt x="40" y="162"/>
                    </a:cubicBezTo>
                    <a:cubicBezTo>
                      <a:pt x="40" y="162"/>
                      <a:pt x="40" y="162"/>
                      <a:pt x="40" y="162"/>
                    </a:cubicBezTo>
                    <a:cubicBezTo>
                      <a:pt x="39" y="168"/>
                      <a:pt x="39" y="173"/>
                      <a:pt x="39" y="177"/>
                    </a:cubicBezTo>
                    <a:cubicBezTo>
                      <a:pt x="39" y="179"/>
                      <a:pt x="40" y="181"/>
                      <a:pt x="40" y="182"/>
                    </a:cubicBezTo>
                    <a:cubicBezTo>
                      <a:pt x="40" y="182"/>
                      <a:pt x="40" y="182"/>
                      <a:pt x="40" y="182"/>
                    </a:cubicBezTo>
                    <a:cubicBezTo>
                      <a:pt x="40" y="183"/>
                      <a:pt x="40" y="183"/>
                      <a:pt x="40" y="183"/>
                    </a:cubicBezTo>
                    <a:cubicBezTo>
                      <a:pt x="40" y="183"/>
                      <a:pt x="40" y="183"/>
                      <a:pt x="40" y="183"/>
                    </a:cubicBezTo>
                    <a:cubicBezTo>
                      <a:pt x="40" y="183"/>
                      <a:pt x="40" y="183"/>
                      <a:pt x="40" y="183"/>
                    </a:cubicBezTo>
                    <a:cubicBezTo>
                      <a:pt x="46" y="188"/>
                      <a:pt x="46" y="188"/>
                      <a:pt x="46" y="188"/>
                    </a:cubicBezTo>
                    <a:cubicBezTo>
                      <a:pt x="54" y="186"/>
                      <a:pt x="59" y="180"/>
                      <a:pt x="60" y="178"/>
                    </a:cubicBezTo>
                    <a:cubicBezTo>
                      <a:pt x="63" y="178"/>
                      <a:pt x="63" y="178"/>
                      <a:pt x="63" y="178"/>
                    </a:cubicBezTo>
                    <a:cubicBezTo>
                      <a:pt x="63" y="178"/>
                      <a:pt x="63" y="181"/>
                      <a:pt x="64" y="185"/>
                    </a:cubicBezTo>
                    <a:cubicBezTo>
                      <a:pt x="66" y="190"/>
                      <a:pt x="68" y="197"/>
                      <a:pt x="70" y="200"/>
                    </a:cubicBezTo>
                    <a:cubicBezTo>
                      <a:pt x="70" y="200"/>
                      <a:pt x="70" y="200"/>
                      <a:pt x="70" y="200"/>
                    </a:cubicBezTo>
                    <a:cubicBezTo>
                      <a:pt x="70" y="200"/>
                      <a:pt x="70" y="200"/>
                      <a:pt x="70" y="200"/>
                    </a:cubicBezTo>
                    <a:cubicBezTo>
                      <a:pt x="70" y="200"/>
                      <a:pt x="70" y="200"/>
                      <a:pt x="71" y="200"/>
                    </a:cubicBezTo>
                    <a:cubicBezTo>
                      <a:pt x="71" y="200"/>
                      <a:pt x="71" y="200"/>
                      <a:pt x="71" y="200"/>
                    </a:cubicBezTo>
                    <a:cubicBezTo>
                      <a:pt x="71" y="200"/>
                      <a:pt x="71" y="200"/>
                      <a:pt x="71" y="200"/>
                    </a:cubicBezTo>
                    <a:cubicBezTo>
                      <a:pt x="70" y="200"/>
                      <a:pt x="70" y="199"/>
                      <a:pt x="71" y="198"/>
                    </a:cubicBezTo>
                    <a:cubicBezTo>
                      <a:pt x="71" y="198"/>
                      <a:pt x="71" y="198"/>
                      <a:pt x="70" y="197"/>
                    </a:cubicBezTo>
                    <a:cubicBezTo>
                      <a:pt x="66" y="191"/>
                      <a:pt x="65" y="178"/>
                      <a:pt x="65" y="178"/>
                    </a:cubicBezTo>
                    <a:cubicBezTo>
                      <a:pt x="65" y="178"/>
                      <a:pt x="65" y="178"/>
                      <a:pt x="64" y="178"/>
                    </a:cubicBezTo>
                    <a:cubicBezTo>
                      <a:pt x="64" y="178"/>
                      <a:pt x="63" y="177"/>
                      <a:pt x="58" y="175"/>
                    </a:cubicBezTo>
                    <a:cubicBezTo>
                      <a:pt x="57" y="177"/>
                      <a:pt x="56" y="178"/>
                      <a:pt x="54" y="179"/>
                    </a:cubicBezTo>
                    <a:cubicBezTo>
                      <a:pt x="53" y="181"/>
                      <a:pt x="53" y="181"/>
                      <a:pt x="53" y="181"/>
                    </a:cubicBezTo>
                    <a:cubicBezTo>
                      <a:pt x="50" y="184"/>
                      <a:pt x="46" y="185"/>
                      <a:pt x="46" y="185"/>
                    </a:cubicBezTo>
                    <a:cubicBezTo>
                      <a:pt x="46" y="185"/>
                      <a:pt x="46" y="185"/>
                      <a:pt x="46" y="185"/>
                    </a:cubicBezTo>
                    <a:cubicBezTo>
                      <a:pt x="46" y="185"/>
                      <a:pt x="46" y="186"/>
                      <a:pt x="46" y="186"/>
                    </a:cubicBezTo>
                    <a:cubicBezTo>
                      <a:pt x="46" y="185"/>
                      <a:pt x="46" y="185"/>
                      <a:pt x="46" y="185"/>
                    </a:cubicBezTo>
                    <a:cubicBezTo>
                      <a:pt x="45" y="185"/>
                      <a:pt x="43" y="183"/>
                      <a:pt x="41" y="182"/>
                    </a:cubicBezTo>
                    <a:cubicBezTo>
                      <a:pt x="41" y="181"/>
                      <a:pt x="41" y="181"/>
                      <a:pt x="41" y="181"/>
                    </a:cubicBezTo>
                    <a:cubicBezTo>
                      <a:pt x="41" y="181"/>
                      <a:pt x="41" y="181"/>
                      <a:pt x="41" y="181"/>
                    </a:cubicBezTo>
                    <a:cubicBezTo>
                      <a:pt x="41" y="181"/>
                      <a:pt x="41" y="181"/>
                      <a:pt x="41" y="180"/>
                    </a:cubicBezTo>
                    <a:cubicBezTo>
                      <a:pt x="41" y="180"/>
                      <a:pt x="41" y="180"/>
                      <a:pt x="40" y="180"/>
                    </a:cubicBezTo>
                    <a:cubicBezTo>
                      <a:pt x="40" y="180"/>
                      <a:pt x="40" y="180"/>
                      <a:pt x="40" y="180"/>
                    </a:cubicBezTo>
                    <a:cubicBezTo>
                      <a:pt x="40" y="180"/>
                      <a:pt x="40" y="180"/>
                      <a:pt x="40" y="179"/>
                    </a:cubicBezTo>
                    <a:cubicBezTo>
                      <a:pt x="40" y="179"/>
                      <a:pt x="40" y="179"/>
                      <a:pt x="40" y="179"/>
                    </a:cubicBezTo>
                    <a:cubicBezTo>
                      <a:pt x="40" y="179"/>
                      <a:pt x="40" y="179"/>
                      <a:pt x="40" y="179"/>
                    </a:cubicBezTo>
                    <a:cubicBezTo>
                      <a:pt x="40" y="179"/>
                      <a:pt x="40" y="178"/>
                      <a:pt x="40" y="178"/>
                    </a:cubicBezTo>
                    <a:cubicBezTo>
                      <a:pt x="40" y="178"/>
                      <a:pt x="40" y="178"/>
                      <a:pt x="40" y="178"/>
                    </a:cubicBezTo>
                    <a:cubicBezTo>
                      <a:pt x="40" y="178"/>
                      <a:pt x="40" y="178"/>
                      <a:pt x="40" y="178"/>
                    </a:cubicBezTo>
                    <a:cubicBezTo>
                      <a:pt x="40" y="178"/>
                      <a:pt x="40" y="177"/>
                      <a:pt x="40" y="177"/>
                    </a:cubicBezTo>
                    <a:cubicBezTo>
                      <a:pt x="40" y="177"/>
                      <a:pt x="40" y="177"/>
                      <a:pt x="40" y="177"/>
                    </a:cubicBezTo>
                    <a:cubicBezTo>
                      <a:pt x="40" y="177"/>
                      <a:pt x="40" y="177"/>
                      <a:pt x="40" y="177"/>
                    </a:cubicBezTo>
                    <a:cubicBezTo>
                      <a:pt x="40" y="176"/>
                      <a:pt x="40" y="176"/>
                      <a:pt x="40" y="176"/>
                    </a:cubicBezTo>
                    <a:cubicBezTo>
                      <a:pt x="40" y="176"/>
                      <a:pt x="40" y="176"/>
                      <a:pt x="40" y="176"/>
                    </a:cubicBezTo>
                    <a:cubicBezTo>
                      <a:pt x="40" y="176"/>
                      <a:pt x="40" y="175"/>
                      <a:pt x="40" y="175"/>
                    </a:cubicBezTo>
                    <a:cubicBezTo>
                      <a:pt x="40" y="175"/>
                      <a:pt x="40" y="175"/>
                      <a:pt x="40" y="175"/>
                    </a:cubicBezTo>
                    <a:cubicBezTo>
                      <a:pt x="40" y="175"/>
                      <a:pt x="40" y="175"/>
                      <a:pt x="40" y="175"/>
                    </a:cubicBezTo>
                    <a:cubicBezTo>
                      <a:pt x="40" y="174"/>
                      <a:pt x="40" y="174"/>
                      <a:pt x="40" y="174"/>
                    </a:cubicBezTo>
                    <a:cubicBezTo>
                      <a:pt x="40" y="174"/>
                      <a:pt x="40" y="174"/>
                      <a:pt x="40" y="174"/>
                    </a:cubicBezTo>
                    <a:cubicBezTo>
                      <a:pt x="40" y="174"/>
                      <a:pt x="40" y="174"/>
                      <a:pt x="40" y="173"/>
                    </a:cubicBezTo>
                    <a:cubicBezTo>
                      <a:pt x="40" y="173"/>
                      <a:pt x="40" y="173"/>
                      <a:pt x="40" y="173"/>
                    </a:cubicBezTo>
                    <a:cubicBezTo>
                      <a:pt x="40" y="173"/>
                      <a:pt x="40" y="173"/>
                      <a:pt x="40" y="173"/>
                    </a:cubicBezTo>
                    <a:cubicBezTo>
                      <a:pt x="40" y="173"/>
                      <a:pt x="40" y="172"/>
                      <a:pt x="40" y="172"/>
                    </a:cubicBezTo>
                    <a:cubicBezTo>
                      <a:pt x="40" y="172"/>
                      <a:pt x="40" y="172"/>
                      <a:pt x="40" y="172"/>
                    </a:cubicBezTo>
                    <a:cubicBezTo>
                      <a:pt x="40" y="172"/>
                      <a:pt x="40" y="172"/>
                      <a:pt x="40" y="171"/>
                    </a:cubicBezTo>
                    <a:cubicBezTo>
                      <a:pt x="40" y="171"/>
                      <a:pt x="40" y="171"/>
                      <a:pt x="40" y="171"/>
                    </a:cubicBezTo>
                    <a:cubicBezTo>
                      <a:pt x="40" y="171"/>
                      <a:pt x="40" y="171"/>
                      <a:pt x="40" y="171"/>
                    </a:cubicBezTo>
                    <a:cubicBezTo>
                      <a:pt x="40" y="171"/>
                      <a:pt x="40" y="170"/>
                      <a:pt x="40" y="170"/>
                    </a:cubicBezTo>
                    <a:cubicBezTo>
                      <a:pt x="40" y="170"/>
                      <a:pt x="40" y="170"/>
                      <a:pt x="40" y="170"/>
                    </a:cubicBezTo>
                    <a:cubicBezTo>
                      <a:pt x="40" y="170"/>
                      <a:pt x="40" y="170"/>
                      <a:pt x="40" y="170"/>
                    </a:cubicBezTo>
                    <a:cubicBezTo>
                      <a:pt x="40" y="169"/>
                      <a:pt x="40" y="169"/>
                      <a:pt x="40" y="169"/>
                    </a:cubicBezTo>
                    <a:cubicBezTo>
                      <a:pt x="40" y="169"/>
                      <a:pt x="40" y="169"/>
                      <a:pt x="40" y="169"/>
                    </a:cubicBezTo>
                    <a:cubicBezTo>
                      <a:pt x="40" y="169"/>
                      <a:pt x="40" y="169"/>
                      <a:pt x="40" y="168"/>
                    </a:cubicBezTo>
                    <a:cubicBezTo>
                      <a:pt x="40" y="168"/>
                      <a:pt x="40" y="168"/>
                      <a:pt x="40" y="168"/>
                    </a:cubicBezTo>
                    <a:cubicBezTo>
                      <a:pt x="40" y="168"/>
                      <a:pt x="40" y="168"/>
                      <a:pt x="40" y="168"/>
                    </a:cubicBezTo>
                    <a:cubicBezTo>
                      <a:pt x="40" y="168"/>
                      <a:pt x="40" y="168"/>
                      <a:pt x="40" y="167"/>
                    </a:cubicBezTo>
                    <a:cubicBezTo>
                      <a:pt x="40" y="167"/>
                      <a:pt x="40" y="167"/>
                      <a:pt x="40" y="167"/>
                    </a:cubicBezTo>
                    <a:cubicBezTo>
                      <a:pt x="40" y="167"/>
                      <a:pt x="40" y="167"/>
                      <a:pt x="41" y="167"/>
                    </a:cubicBezTo>
                    <a:cubicBezTo>
                      <a:pt x="41" y="167"/>
                      <a:pt x="41" y="167"/>
                      <a:pt x="41" y="166"/>
                    </a:cubicBezTo>
                    <a:cubicBezTo>
                      <a:pt x="41" y="166"/>
                      <a:pt x="41" y="166"/>
                      <a:pt x="41" y="166"/>
                    </a:cubicBezTo>
                    <a:cubicBezTo>
                      <a:pt x="41" y="166"/>
                      <a:pt x="41" y="166"/>
                      <a:pt x="41" y="166"/>
                    </a:cubicBezTo>
                    <a:cubicBezTo>
                      <a:pt x="41" y="166"/>
                      <a:pt x="41" y="166"/>
                      <a:pt x="41" y="166"/>
                    </a:cubicBezTo>
                    <a:cubicBezTo>
                      <a:pt x="41" y="165"/>
                      <a:pt x="41" y="165"/>
                      <a:pt x="41" y="165"/>
                    </a:cubicBezTo>
                    <a:cubicBezTo>
                      <a:pt x="41" y="165"/>
                      <a:pt x="41" y="165"/>
                      <a:pt x="41" y="165"/>
                    </a:cubicBezTo>
                    <a:cubicBezTo>
                      <a:pt x="41" y="165"/>
                      <a:pt x="41" y="165"/>
                      <a:pt x="41" y="165"/>
                    </a:cubicBezTo>
                    <a:cubicBezTo>
                      <a:pt x="41" y="165"/>
                      <a:pt x="41" y="165"/>
                      <a:pt x="41" y="164"/>
                    </a:cubicBezTo>
                    <a:cubicBezTo>
                      <a:pt x="41" y="164"/>
                      <a:pt x="41" y="164"/>
                      <a:pt x="41" y="164"/>
                    </a:cubicBezTo>
                    <a:cubicBezTo>
                      <a:pt x="41" y="164"/>
                      <a:pt x="41" y="164"/>
                      <a:pt x="41" y="164"/>
                    </a:cubicBezTo>
                    <a:cubicBezTo>
                      <a:pt x="41" y="164"/>
                      <a:pt x="41" y="164"/>
                      <a:pt x="41" y="164"/>
                    </a:cubicBezTo>
                    <a:cubicBezTo>
                      <a:pt x="41" y="164"/>
                      <a:pt x="41" y="164"/>
                      <a:pt x="41" y="163"/>
                    </a:cubicBezTo>
                    <a:cubicBezTo>
                      <a:pt x="41" y="163"/>
                      <a:pt x="41" y="163"/>
                      <a:pt x="41" y="163"/>
                    </a:cubicBezTo>
                    <a:cubicBezTo>
                      <a:pt x="41" y="163"/>
                      <a:pt x="41" y="163"/>
                      <a:pt x="41" y="163"/>
                    </a:cubicBezTo>
                    <a:cubicBezTo>
                      <a:pt x="41" y="163"/>
                      <a:pt x="41" y="163"/>
                      <a:pt x="41" y="163"/>
                    </a:cubicBezTo>
                    <a:cubicBezTo>
                      <a:pt x="41" y="163"/>
                      <a:pt x="41" y="163"/>
                      <a:pt x="41" y="163"/>
                    </a:cubicBezTo>
                    <a:cubicBezTo>
                      <a:pt x="41" y="163"/>
                      <a:pt x="41" y="163"/>
                      <a:pt x="41" y="163"/>
                    </a:cubicBezTo>
                    <a:cubicBezTo>
                      <a:pt x="41" y="163"/>
                      <a:pt x="41" y="162"/>
                      <a:pt x="41" y="162"/>
                    </a:cubicBezTo>
                    <a:cubicBezTo>
                      <a:pt x="41" y="162"/>
                      <a:pt x="41" y="162"/>
                      <a:pt x="41" y="162"/>
                    </a:cubicBezTo>
                    <a:cubicBezTo>
                      <a:pt x="41" y="162"/>
                      <a:pt x="41" y="162"/>
                      <a:pt x="41" y="162"/>
                    </a:cubicBezTo>
                    <a:cubicBezTo>
                      <a:pt x="41" y="162"/>
                      <a:pt x="41" y="162"/>
                      <a:pt x="41" y="162"/>
                    </a:cubicBezTo>
                    <a:cubicBezTo>
                      <a:pt x="41" y="162"/>
                      <a:pt x="41" y="162"/>
                      <a:pt x="41" y="162"/>
                    </a:cubicBezTo>
                    <a:cubicBezTo>
                      <a:pt x="41" y="162"/>
                      <a:pt x="40" y="160"/>
                      <a:pt x="38" y="158"/>
                    </a:cubicBezTo>
                    <a:cubicBezTo>
                      <a:pt x="37" y="157"/>
                      <a:pt x="36" y="157"/>
                      <a:pt x="36" y="156"/>
                    </a:cubicBezTo>
                    <a:cubicBezTo>
                      <a:pt x="35" y="156"/>
                      <a:pt x="35" y="156"/>
                      <a:pt x="35" y="157"/>
                    </a:cubicBezTo>
                    <a:cubicBezTo>
                      <a:pt x="30" y="160"/>
                      <a:pt x="21" y="159"/>
                      <a:pt x="21" y="159"/>
                    </a:cubicBezTo>
                    <a:cubicBezTo>
                      <a:pt x="21" y="159"/>
                      <a:pt x="20" y="157"/>
                      <a:pt x="18" y="153"/>
                    </a:cubicBezTo>
                    <a:cubicBezTo>
                      <a:pt x="18" y="153"/>
                      <a:pt x="18" y="153"/>
                      <a:pt x="18" y="153"/>
                    </a:cubicBezTo>
                    <a:lnTo>
                      <a:pt x="17" y="153"/>
                    </a:ln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53" name="Freeform 86"/>
              <p:cNvSpPr>
                <a:spLocks noEditPoints="1"/>
              </p:cNvSpPr>
              <p:nvPr/>
            </p:nvSpPr>
            <p:spPr bwMode="auto">
              <a:xfrm>
                <a:off x="17245013" y="2600325"/>
                <a:ext cx="608013" cy="742950"/>
              </a:xfrm>
              <a:custGeom>
                <a:avLst/>
                <a:gdLst/>
                <a:ahLst/>
                <a:cxnLst>
                  <a:cxn ang="0">
                    <a:pos x="17" y="151"/>
                  </a:cxn>
                  <a:cxn ang="0">
                    <a:pos x="37" y="156"/>
                  </a:cxn>
                  <a:cxn ang="0">
                    <a:pos x="40" y="160"/>
                  </a:cxn>
                  <a:cxn ang="0">
                    <a:pos x="40" y="161"/>
                  </a:cxn>
                  <a:cxn ang="0">
                    <a:pos x="40" y="162"/>
                  </a:cxn>
                  <a:cxn ang="0">
                    <a:pos x="40" y="163"/>
                  </a:cxn>
                  <a:cxn ang="0">
                    <a:pos x="40" y="164"/>
                  </a:cxn>
                  <a:cxn ang="0">
                    <a:pos x="39" y="165"/>
                  </a:cxn>
                  <a:cxn ang="0">
                    <a:pos x="39" y="166"/>
                  </a:cxn>
                  <a:cxn ang="0">
                    <a:pos x="39" y="168"/>
                  </a:cxn>
                  <a:cxn ang="0">
                    <a:pos x="39" y="169"/>
                  </a:cxn>
                  <a:cxn ang="0">
                    <a:pos x="39" y="171"/>
                  </a:cxn>
                  <a:cxn ang="0">
                    <a:pos x="39" y="173"/>
                  </a:cxn>
                  <a:cxn ang="0">
                    <a:pos x="39" y="174"/>
                  </a:cxn>
                  <a:cxn ang="0">
                    <a:pos x="39" y="176"/>
                  </a:cxn>
                  <a:cxn ang="0">
                    <a:pos x="39" y="177"/>
                  </a:cxn>
                  <a:cxn ang="0">
                    <a:pos x="40" y="178"/>
                  </a:cxn>
                  <a:cxn ang="0">
                    <a:pos x="45" y="183"/>
                  </a:cxn>
                  <a:cxn ang="0">
                    <a:pos x="53" y="177"/>
                  </a:cxn>
                  <a:cxn ang="0">
                    <a:pos x="69" y="195"/>
                  </a:cxn>
                  <a:cxn ang="0">
                    <a:pos x="76" y="197"/>
                  </a:cxn>
                  <a:cxn ang="0">
                    <a:pos x="76" y="197"/>
                  </a:cxn>
                  <a:cxn ang="0">
                    <a:pos x="76" y="197"/>
                  </a:cxn>
                  <a:cxn ang="0">
                    <a:pos x="76" y="196"/>
                  </a:cxn>
                  <a:cxn ang="0">
                    <a:pos x="77" y="196"/>
                  </a:cxn>
                  <a:cxn ang="0">
                    <a:pos x="79" y="191"/>
                  </a:cxn>
                  <a:cxn ang="0">
                    <a:pos x="80" y="190"/>
                  </a:cxn>
                  <a:cxn ang="0">
                    <a:pos x="81" y="189"/>
                  </a:cxn>
                  <a:cxn ang="0">
                    <a:pos x="81" y="187"/>
                  </a:cxn>
                  <a:cxn ang="0">
                    <a:pos x="82" y="186"/>
                  </a:cxn>
                  <a:cxn ang="0">
                    <a:pos x="82" y="185"/>
                  </a:cxn>
                  <a:cxn ang="0">
                    <a:pos x="82" y="183"/>
                  </a:cxn>
                  <a:cxn ang="0">
                    <a:pos x="82" y="182"/>
                  </a:cxn>
                  <a:cxn ang="0">
                    <a:pos x="88" y="181"/>
                  </a:cxn>
                  <a:cxn ang="0">
                    <a:pos x="97" y="193"/>
                  </a:cxn>
                  <a:cxn ang="0">
                    <a:pos x="109" y="176"/>
                  </a:cxn>
                  <a:cxn ang="0">
                    <a:pos x="132" y="183"/>
                  </a:cxn>
                  <a:cxn ang="0">
                    <a:pos x="130" y="158"/>
                  </a:cxn>
                  <a:cxn ang="0">
                    <a:pos x="154" y="152"/>
                  </a:cxn>
                  <a:cxn ang="0">
                    <a:pos x="143" y="128"/>
                  </a:cxn>
                  <a:cxn ang="0">
                    <a:pos x="162" y="110"/>
                  </a:cxn>
                  <a:cxn ang="0">
                    <a:pos x="154" y="65"/>
                  </a:cxn>
                  <a:cxn ang="0">
                    <a:pos x="131" y="27"/>
                  </a:cxn>
                  <a:cxn ang="0">
                    <a:pos x="98" y="4"/>
                  </a:cxn>
                  <a:cxn ang="0">
                    <a:pos x="63" y="0"/>
                  </a:cxn>
                  <a:cxn ang="0">
                    <a:pos x="32" y="14"/>
                  </a:cxn>
                  <a:cxn ang="0">
                    <a:pos x="10" y="41"/>
                  </a:cxn>
                  <a:cxn ang="0">
                    <a:pos x="15" y="73"/>
                  </a:cxn>
                  <a:cxn ang="0">
                    <a:pos x="14" y="105"/>
                  </a:cxn>
                  <a:cxn ang="0">
                    <a:pos x="21" y="131"/>
                  </a:cxn>
                  <a:cxn ang="0">
                    <a:pos x="119" y="110"/>
                  </a:cxn>
                </a:cxnLst>
                <a:rect l="0" t="0" r="r" b="b"/>
                <a:pathLst>
                  <a:path w="162" h="198">
                    <a:moveTo>
                      <a:pt x="21" y="131"/>
                    </a:moveTo>
                    <a:cubicBezTo>
                      <a:pt x="22" y="133"/>
                      <a:pt x="23" y="135"/>
                      <a:pt x="23" y="135"/>
                    </a:cubicBezTo>
                    <a:cubicBezTo>
                      <a:pt x="23" y="135"/>
                      <a:pt x="17" y="144"/>
                      <a:pt x="17" y="151"/>
                    </a:cubicBezTo>
                    <a:cubicBezTo>
                      <a:pt x="17" y="151"/>
                      <a:pt x="17" y="151"/>
                      <a:pt x="17" y="151"/>
                    </a:cubicBezTo>
                    <a:cubicBezTo>
                      <a:pt x="19" y="155"/>
                      <a:pt x="20" y="157"/>
                      <a:pt x="20" y="157"/>
                    </a:cubicBezTo>
                    <a:cubicBezTo>
                      <a:pt x="20" y="157"/>
                      <a:pt x="29" y="158"/>
                      <a:pt x="34" y="155"/>
                    </a:cubicBezTo>
                    <a:cubicBezTo>
                      <a:pt x="34" y="154"/>
                      <a:pt x="34" y="154"/>
                      <a:pt x="35" y="154"/>
                    </a:cubicBezTo>
                    <a:cubicBezTo>
                      <a:pt x="35" y="155"/>
                      <a:pt x="36" y="155"/>
                      <a:pt x="37" y="156"/>
                    </a:cubicBezTo>
                    <a:cubicBezTo>
                      <a:pt x="39" y="158"/>
                      <a:pt x="40" y="160"/>
                      <a:pt x="40" y="160"/>
                    </a:cubicBezTo>
                    <a:cubicBezTo>
                      <a:pt x="40" y="160"/>
                      <a:pt x="40" y="160"/>
                      <a:pt x="40" y="160"/>
                    </a:cubicBezTo>
                    <a:cubicBezTo>
                      <a:pt x="40" y="160"/>
                      <a:pt x="40" y="160"/>
                      <a:pt x="40" y="160"/>
                    </a:cubicBezTo>
                    <a:cubicBezTo>
                      <a:pt x="40" y="160"/>
                      <a:pt x="40" y="160"/>
                      <a:pt x="40" y="160"/>
                    </a:cubicBezTo>
                    <a:cubicBezTo>
                      <a:pt x="40" y="160"/>
                      <a:pt x="40" y="160"/>
                      <a:pt x="40" y="160"/>
                    </a:cubicBezTo>
                    <a:cubicBezTo>
                      <a:pt x="40" y="160"/>
                      <a:pt x="40" y="161"/>
                      <a:pt x="40" y="161"/>
                    </a:cubicBezTo>
                    <a:cubicBezTo>
                      <a:pt x="40" y="161"/>
                      <a:pt x="40" y="161"/>
                      <a:pt x="40" y="161"/>
                    </a:cubicBezTo>
                    <a:cubicBezTo>
                      <a:pt x="40" y="161"/>
                      <a:pt x="40" y="161"/>
                      <a:pt x="40" y="161"/>
                    </a:cubicBezTo>
                    <a:cubicBezTo>
                      <a:pt x="40" y="161"/>
                      <a:pt x="40" y="161"/>
                      <a:pt x="40" y="161"/>
                    </a:cubicBezTo>
                    <a:cubicBezTo>
                      <a:pt x="40" y="161"/>
                      <a:pt x="40" y="161"/>
                      <a:pt x="40" y="161"/>
                    </a:cubicBezTo>
                    <a:cubicBezTo>
                      <a:pt x="40" y="161"/>
                      <a:pt x="40" y="161"/>
                      <a:pt x="40" y="161"/>
                    </a:cubicBezTo>
                    <a:cubicBezTo>
                      <a:pt x="40" y="162"/>
                      <a:pt x="40" y="162"/>
                      <a:pt x="40" y="162"/>
                    </a:cubicBezTo>
                    <a:cubicBezTo>
                      <a:pt x="40" y="162"/>
                      <a:pt x="40" y="162"/>
                      <a:pt x="40" y="162"/>
                    </a:cubicBezTo>
                    <a:cubicBezTo>
                      <a:pt x="40" y="162"/>
                      <a:pt x="40" y="162"/>
                      <a:pt x="40" y="162"/>
                    </a:cubicBezTo>
                    <a:cubicBezTo>
                      <a:pt x="40" y="162"/>
                      <a:pt x="40" y="162"/>
                      <a:pt x="40" y="162"/>
                    </a:cubicBezTo>
                    <a:cubicBezTo>
                      <a:pt x="40" y="163"/>
                      <a:pt x="40" y="163"/>
                      <a:pt x="40" y="163"/>
                    </a:cubicBezTo>
                    <a:cubicBezTo>
                      <a:pt x="40" y="163"/>
                      <a:pt x="40" y="163"/>
                      <a:pt x="40" y="163"/>
                    </a:cubicBezTo>
                    <a:cubicBezTo>
                      <a:pt x="40" y="163"/>
                      <a:pt x="40" y="163"/>
                      <a:pt x="40" y="163"/>
                    </a:cubicBezTo>
                    <a:cubicBezTo>
                      <a:pt x="40" y="163"/>
                      <a:pt x="40" y="163"/>
                      <a:pt x="40" y="164"/>
                    </a:cubicBezTo>
                    <a:cubicBezTo>
                      <a:pt x="40" y="164"/>
                      <a:pt x="40" y="164"/>
                      <a:pt x="40" y="164"/>
                    </a:cubicBezTo>
                    <a:cubicBezTo>
                      <a:pt x="40" y="164"/>
                      <a:pt x="40" y="164"/>
                      <a:pt x="40" y="164"/>
                    </a:cubicBezTo>
                    <a:cubicBezTo>
                      <a:pt x="40" y="164"/>
                      <a:pt x="40" y="164"/>
                      <a:pt x="40" y="164"/>
                    </a:cubicBezTo>
                    <a:cubicBezTo>
                      <a:pt x="40" y="165"/>
                      <a:pt x="40" y="165"/>
                      <a:pt x="40" y="165"/>
                    </a:cubicBezTo>
                    <a:cubicBezTo>
                      <a:pt x="39" y="165"/>
                      <a:pt x="39" y="165"/>
                      <a:pt x="39" y="165"/>
                    </a:cubicBezTo>
                    <a:cubicBezTo>
                      <a:pt x="39" y="165"/>
                      <a:pt x="39" y="165"/>
                      <a:pt x="39" y="165"/>
                    </a:cubicBezTo>
                    <a:cubicBezTo>
                      <a:pt x="39" y="166"/>
                      <a:pt x="39" y="166"/>
                      <a:pt x="39" y="166"/>
                    </a:cubicBezTo>
                    <a:cubicBezTo>
                      <a:pt x="39" y="166"/>
                      <a:pt x="39" y="166"/>
                      <a:pt x="39" y="166"/>
                    </a:cubicBezTo>
                    <a:cubicBezTo>
                      <a:pt x="39" y="166"/>
                      <a:pt x="39" y="166"/>
                      <a:pt x="39" y="166"/>
                    </a:cubicBezTo>
                    <a:cubicBezTo>
                      <a:pt x="39" y="167"/>
                      <a:pt x="39" y="167"/>
                      <a:pt x="39" y="167"/>
                    </a:cubicBezTo>
                    <a:cubicBezTo>
                      <a:pt x="39" y="167"/>
                      <a:pt x="39" y="167"/>
                      <a:pt x="39" y="167"/>
                    </a:cubicBezTo>
                    <a:cubicBezTo>
                      <a:pt x="39" y="167"/>
                      <a:pt x="39" y="167"/>
                      <a:pt x="39" y="168"/>
                    </a:cubicBezTo>
                    <a:cubicBezTo>
                      <a:pt x="39" y="168"/>
                      <a:pt x="39" y="168"/>
                      <a:pt x="39" y="168"/>
                    </a:cubicBezTo>
                    <a:cubicBezTo>
                      <a:pt x="39" y="168"/>
                      <a:pt x="39" y="168"/>
                      <a:pt x="39" y="168"/>
                    </a:cubicBezTo>
                    <a:cubicBezTo>
                      <a:pt x="39" y="168"/>
                      <a:pt x="39" y="169"/>
                      <a:pt x="39" y="169"/>
                    </a:cubicBezTo>
                    <a:cubicBezTo>
                      <a:pt x="39" y="169"/>
                      <a:pt x="39" y="169"/>
                      <a:pt x="39" y="169"/>
                    </a:cubicBezTo>
                    <a:cubicBezTo>
                      <a:pt x="39" y="169"/>
                      <a:pt x="39" y="169"/>
                      <a:pt x="39" y="169"/>
                    </a:cubicBezTo>
                    <a:cubicBezTo>
                      <a:pt x="39" y="170"/>
                      <a:pt x="39" y="170"/>
                      <a:pt x="39" y="170"/>
                    </a:cubicBezTo>
                    <a:cubicBezTo>
                      <a:pt x="39" y="170"/>
                      <a:pt x="39" y="170"/>
                      <a:pt x="39" y="170"/>
                    </a:cubicBezTo>
                    <a:cubicBezTo>
                      <a:pt x="39" y="170"/>
                      <a:pt x="39" y="171"/>
                      <a:pt x="39" y="171"/>
                    </a:cubicBezTo>
                    <a:cubicBezTo>
                      <a:pt x="39" y="171"/>
                      <a:pt x="39" y="171"/>
                      <a:pt x="39" y="171"/>
                    </a:cubicBezTo>
                    <a:cubicBezTo>
                      <a:pt x="39" y="171"/>
                      <a:pt x="39" y="171"/>
                      <a:pt x="39" y="171"/>
                    </a:cubicBezTo>
                    <a:cubicBezTo>
                      <a:pt x="39" y="172"/>
                      <a:pt x="39" y="172"/>
                      <a:pt x="39" y="172"/>
                    </a:cubicBezTo>
                    <a:cubicBezTo>
                      <a:pt x="39" y="172"/>
                      <a:pt x="39" y="172"/>
                      <a:pt x="39" y="172"/>
                    </a:cubicBezTo>
                    <a:cubicBezTo>
                      <a:pt x="39" y="172"/>
                      <a:pt x="39" y="172"/>
                      <a:pt x="39" y="173"/>
                    </a:cubicBezTo>
                    <a:cubicBezTo>
                      <a:pt x="39" y="173"/>
                      <a:pt x="39" y="173"/>
                      <a:pt x="39" y="173"/>
                    </a:cubicBezTo>
                    <a:cubicBezTo>
                      <a:pt x="39" y="173"/>
                      <a:pt x="39" y="173"/>
                      <a:pt x="39" y="173"/>
                    </a:cubicBezTo>
                    <a:cubicBezTo>
                      <a:pt x="39" y="173"/>
                      <a:pt x="39" y="174"/>
                      <a:pt x="39" y="174"/>
                    </a:cubicBezTo>
                    <a:cubicBezTo>
                      <a:pt x="39" y="174"/>
                      <a:pt x="39" y="174"/>
                      <a:pt x="39" y="174"/>
                    </a:cubicBezTo>
                    <a:cubicBezTo>
                      <a:pt x="39" y="174"/>
                      <a:pt x="39" y="174"/>
                      <a:pt x="39" y="175"/>
                    </a:cubicBezTo>
                    <a:cubicBezTo>
                      <a:pt x="39" y="175"/>
                      <a:pt x="39" y="175"/>
                      <a:pt x="39" y="175"/>
                    </a:cubicBezTo>
                    <a:cubicBezTo>
                      <a:pt x="39" y="175"/>
                      <a:pt x="39" y="175"/>
                      <a:pt x="39" y="175"/>
                    </a:cubicBezTo>
                    <a:cubicBezTo>
                      <a:pt x="39" y="175"/>
                      <a:pt x="39" y="176"/>
                      <a:pt x="39" y="176"/>
                    </a:cubicBezTo>
                    <a:cubicBezTo>
                      <a:pt x="39" y="176"/>
                      <a:pt x="39" y="176"/>
                      <a:pt x="39" y="176"/>
                    </a:cubicBezTo>
                    <a:cubicBezTo>
                      <a:pt x="39" y="176"/>
                      <a:pt x="39" y="176"/>
                      <a:pt x="39" y="176"/>
                    </a:cubicBezTo>
                    <a:cubicBezTo>
                      <a:pt x="39" y="176"/>
                      <a:pt x="39" y="177"/>
                      <a:pt x="39" y="177"/>
                    </a:cubicBezTo>
                    <a:cubicBezTo>
                      <a:pt x="39" y="177"/>
                      <a:pt x="39" y="177"/>
                      <a:pt x="39" y="177"/>
                    </a:cubicBezTo>
                    <a:cubicBezTo>
                      <a:pt x="39" y="177"/>
                      <a:pt x="39" y="177"/>
                      <a:pt x="39" y="177"/>
                    </a:cubicBezTo>
                    <a:cubicBezTo>
                      <a:pt x="39" y="178"/>
                      <a:pt x="39" y="178"/>
                      <a:pt x="39" y="178"/>
                    </a:cubicBezTo>
                    <a:cubicBezTo>
                      <a:pt x="39" y="178"/>
                      <a:pt x="39" y="178"/>
                      <a:pt x="39" y="178"/>
                    </a:cubicBezTo>
                    <a:cubicBezTo>
                      <a:pt x="40" y="178"/>
                      <a:pt x="40" y="178"/>
                      <a:pt x="40" y="178"/>
                    </a:cubicBezTo>
                    <a:cubicBezTo>
                      <a:pt x="40" y="179"/>
                      <a:pt x="40" y="179"/>
                      <a:pt x="40" y="179"/>
                    </a:cubicBezTo>
                    <a:cubicBezTo>
                      <a:pt x="40" y="179"/>
                      <a:pt x="40" y="179"/>
                      <a:pt x="40" y="179"/>
                    </a:cubicBezTo>
                    <a:cubicBezTo>
                      <a:pt x="40" y="179"/>
                      <a:pt x="40" y="179"/>
                      <a:pt x="40" y="180"/>
                    </a:cubicBezTo>
                    <a:cubicBezTo>
                      <a:pt x="42" y="181"/>
                      <a:pt x="44" y="183"/>
                      <a:pt x="45" y="183"/>
                    </a:cubicBezTo>
                    <a:cubicBezTo>
                      <a:pt x="45" y="183"/>
                      <a:pt x="45" y="183"/>
                      <a:pt x="45" y="183"/>
                    </a:cubicBezTo>
                    <a:cubicBezTo>
                      <a:pt x="45" y="183"/>
                      <a:pt x="45" y="183"/>
                      <a:pt x="45" y="183"/>
                    </a:cubicBezTo>
                    <a:cubicBezTo>
                      <a:pt x="45" y="183"/>
                      <a:pt x="49" y="182"/>
                      <a:pt x="52" y="179"/>
                    </a:cubicBezTo>
                    <a:cubicBezTo>
                      <a:pt x="53" y="178"/>
                      <a:pt x="53" y="178"/>
                      <a:pt x="53" y="177"/>
                    </a:cubicBezTo>
                    <a:cubicBezTo>
                      <a:pt x="55" y="176"/>
                      <a:pt x="56" y="175"/>
                      <a:pt x="57" y="173"/>
                    </a:cubicBezTo>
                    <a:cubicBezTo>
                      <a:pt x="62" y="175"/>
                      <a:pt x="63" y="176"/>
                      <a:pt x="63" y="176"/>
                    </a:cubicBezTo>
                    <a:cubicBezTo>
                      <a:pt x="64" y="176"/>
                      <a:pt x="64" y="176"/>
                      <a:pt x="64" y="176"/>
                    </a:cubicBezTo>
                    <a:cubicBezTo>
                      <a:pt x="64" y="176"/>
                      <a:pt x="65" y="189"/>
                      <a:pt x="69" y="195"/>
                    </a:cubicBezTo>
                    <a:cubicBezTo>
                      <a:pt x="70" y="196"/>
                      <a:pt x="70" y="196"/>
                      <a:pt x="70" y="196"/>
                    </a:cubicBezTo>
                    <a:cubicBezTo>
                      <a:pt x="70" y="196"/>
                      <a:pt x="70" y="196"/>
                      <a:pt x="70" y="196"/>
                    </a:cubicBezTo>
                    <a:cubicBezTo>
                      <a:pt x="73" y="197"/>
                      <a:pt x="75" y="197"/>
                      <a:pt x="75" y="197"/>
                    </a:cubicBezTo>
                    <a:cubicBezTo>
                      <a:pt x="75" y="197"/>
                      <a:pt x="76" y="197"/>
                      <a:pt x="76" y="197"/>
                    </a:cubicBezTo>
                    <a:cubicBezTo>
                      <a:pt x="76" y="197"/>
                      <a:pt x="76" y="197"/>
                      <a:pt x="76" y="197"/>
                    </a:cubicBezTo>
                    <a:cubicBezTo>
                      <a:pt x="76" y="197"/>
                      <a:pt x="76" y="197"/>
                      <a:pt x="76" y="197"/>
                    </a:cubicBezTo>
                    <a:cubicBezTo>
                      <a:pt x="76" y="197"/>
                      <a:pt x="76" y="197"/>
                      <a:pt x="76" y="197"/>
                    </a:cubicBezTo>
                    <a:cubicBezTo>
                      <a:pt x="76" y="197"/>
                      <a:pt x="76" y="197"/>
                      <a:pt x="76" y="197"/>
                    </a:cubicBezTo>
                    <a:cubicBezTo>
                      <a:pt x="76" y="197"/>
                      <a:pt x="76" y="197"/>
                      <a:pt x="76" y="197"/>
                    </a:cubicBezTo>
                    <a:cubicBezTo>
                      <a:pt x="76" y="197"/>
                      <a:pt x="76" y="197"/>
                      <a:pt x="76" y="197"/>
                    </a:cubicBezTo>
                    <a:cubicBezTo>
                      <a:pt x="76" y="197"/>
                      <a:pt x="76" y="197"/>
                      <a:pt x="76" y="197"/>
                    </a:cubicBezTo>
                    <a:cubicBezTo>
                      <a:pt x="76" y="197"/>
                      <a:pt x="76" y="197"/>
                      <a:pt x="76" y="197"/>
                    </a:cubicBezTo>
                    <a:cubicBezTo>
                      <a:pt x="76" y="197"/>
                      <a:pt x="76" y="197"/>
                      <a:pt x="76" y="197"/>
                    </a:cubicBezTo>
                    <a:cubicBezTo>
                      <a:pt x="76" y="197"/>
                      <a:pt x="76" y="197"/>
                      <a:pt x="76" y="197"/>
                    </a:cubicBezTo>
                    <a:cubicBezTo>
                      <a:pt x="76" y="197"/>
                      <a:pt x="76" y="196"/>
                      <a:pt x="76" y="196"/>
                    </a:cubicBezTo>
                    <a:cubicBezTo>
                      <a:pt x="76" y="196"/>
                      <a:pt x="76" y="196"/>
                      <a:pt x="76" y="196"/>
                    </a:cubicBezTo>
                    <a:cubicBezTo>
                      <a:pt x="76" y="196"/>
                      <a:pt x="76" y="196"/>
                      <a:pt x="76" y="196"/>
                    </a:cubicBezTo>
                    <a:cubicBezTo>
                      <a:pt x="76" y="196"/>
                      <a:pt x="77" y="196"/>
                      <a:pt x="77" y="196"/>
                    </a:cubicBezTo>
                    <a:cubicBezTo>
                      <a:pt x="77" y="196"/>
                      <a:pt x="77" y="196"/>
                      <a:pt x="77" y="196"/>
                    </a:cubicBezTo>
                    <a:cubicBezTo>
                      <a:pt x="77" y="196"/>
                      <a:pt x="77" y="196"/>
                      <a:pt x="77" y="196"/>
                    </a:cubicBezTo>
                    <a:cubicBezTo>
                      <a:pt x="77" y="195"/>
                      <a:pt x="77" y="195"/>
                      <a:pt x="77" y="195"/>
                    </a:cubicBezTo>
                    <a:cubicBezTo>
                      <a:pt x="77" y="195"/>
                      <a:pt x="77" y="195"/>
                      <a:pt x="77" y="195"/>
                    </a:cubicBezTo>
                    <a:cubicBezTo>
                      <a:pt x="77" y="195"/>
                      <a:pt x="77" y="195"/>
                      <a:pt x="77" y="195"/>
                    </a:cubicBezTo>
                    <a:cubicBezTo>
                      <a:pt x="78" y="194"/>
                      <a:pt x="79" y="193"/>
                      <a:pt x="79" y="191"/>
                    </a:cubicBezTo>
                    <a:cubicBezTo>
                      <a:pt x="79" y="191"/>
                      <a:pt x="79" y="191"/>
                      <a:pt x="79" y="191"/>
                    </a:cubicBezTo>
                    <a:cubicBezTo>
                      <a:pt x="79" y="191"/>
                      <a:pt x="80" y="191"/>
                      <a:pt x="80" y="191"/>
                    </a:cubicBezTo>
                    <a:cubicBezTo>
                      <a:pt x="80" y="191"/>
                      <a:pt x="80" y="191"/>
                      <a:pt x="80" y="191"/>
                    </a:cubicBezTo>
                    <a:cubicBezTo>
                      <a:pt x="80" y="190"/>
                      <a:pt x="80" y="190"/>
                      <a:pt x="80" y="190"/>
                    </a:cubicBezTo>
                    <a:cubicBezTo>
                      <a:pt x="80" y="190"/>
                      <a:pt x="80" y="190"/>
                      <a:pt x="80" y="190"/>
                    </a:cubicBezTo>
                    <a:cubicBezTo>
                      <a:pt x="80" y="190"/>
                      <a:pt x="80" y="190"/>
                      <a:pt x="80" y="189"/>
                    </a:cubicBezTo>
                    <a:cubicBezTo>
                      <a:pt x="80" y="189"/>
                      <a:pt x="80" y="189"/>
                      <a:pt x="80" y="189"/>
                    </a:cubicBezTo>
                    <a:cubicBezTo>
                      <a:pt x="80" y="189"/>
                      <a:pt x="80" y="189"/>
                      <a:pt x="81" y="189"/>
                    </a:cubicBezTo>
                    <a:cubicBezTo>
                      <a:pt x="81" y="189"/>
                      <a:pt x="81" y="189"/>
                      <a:pt x="81" y="189"/>
                    </a:cubicBezTo>
                    <a:cubicBezTo>
                      <a:pt x="81" y="188"/>
                      <a:pt x="81" y="188"/>
                      <a:pt x="81" y="188"/>
                    </a:cubicBezTo>
                    <a:cubicBezTo>
                      <a:pt x="81" y="188"/>
                      <a:pt x="81" y="188"/>
                      <a:pt x="81" y="188"/>
                    </a:cubicBezTo>
                    <a:cubicBezTo>
                      <a:pt x="81" y="188"/>
                      <a:pt x="81" y="188"/>
                      <a:pt x="81" y="187"/>
                    </a:cubicBezTo>
                    <a:cubicBezTo>
                      <a:pt x="81" y="187"/>
                      <a:pt x="81" y="187"/>
                      <a:pt x="81" y="187"/>
                    </a:cubicBezTo>
                    <a:cubicBezTo>
                      <a:pt x="81" y="187"/>
                      <a:pt x="81" y="187"/>
                      <a:pt x="81" y="187"/>
                    </a:cubicBezTo>
                    <a:cubicBezTo>
                      <a:pt x="81" y="187"/>
                      <a:pt x="81" y="187"/>
                      <a:pt x="81" y="186"/>
                    </a:cubicBezTo>
                    <a:cubicBezTo>
                      <a:pt x="81" y="186"/>
                      <a:pt x="81" y="186"/>
                      <a:pt x="82" y="186"/>
                    </a:cubicBezTo>
                    <a:cubicBezTo>
                      <a:pt x="82" y="186"/>
                      <a:pt x="82" y="186"/>
                      <a:pt x="82" y="186"/>
                    </a:cubicBezTo>
                    <a:cubicBezTo>
                      <a:pt x="82" y="186"/>
                      <a:pt x="82" y="186"/>
                      <a:pt x="82" y="185"/>
                    </a:cubicBezTo>
                    <a:cubicBezTo>
                      <a:pt x="82" y="185"/>
                      <a:pt x="82" y="185"/>
                      <a:pt x="82" y="185"/>
                    </a:cubicBezTo>
                    <a:cubicBezTo>
                      <a:pt x="82" y="185"/>
                      <a:pt x="82" y="185"/>
                      <a:pt x="82" y="185"/>
                    </a:cubicBezTo>
                    <a:cubicBezTo>
                      <a:pt x="82" y="185"/>
                      <a:pt x="82" y="184"/>
                      <a:pt x="82" y="184"/>
                    </a:cubicBezTo>
                    <a:cubicBezTo>
                      <a:pt x="82" y="184"/>
                      <a:pt x="82" y="184"/>
                      <a:pt x="82" y="184"/>
                    </a:cubicBezTo>
                    <a:cubicBezTo>
                      <a:pt x="82" y="184"/>
                      <a:pt x="82" y="184"/>
                      <a:pt x="82" y="184"/>
                    </a:cubicBezTo>
                    <a:cubicBezTo>
                      <a:pt x="82" y="184"/>
                      <a:pt x="82" y="183"/>
                      <a:pt x="82" y="183"/>
                    </a:cubicBezTo>
                    <a:cubicBezTo>
                      <a:pt x="82" y="183"/>
                      <a:pt x="82" y="183"/>
                      <a:pt x="82" y="183"/>
                    </a:cubicBezTo>
                    <a:cubicBezTo>
                      <a:pt x="82" y="183"/>
                      <a:pt x="82" y="183"/>
                      <a:pt x="82" y="183"/>
                    </a:cubicBezTo>
                    <a:cubicBezTo>
                      <a:pt x="82" y="182"/>
                      <a:pt x="82" y="182"/>
                      <a:pt x="82" y="182"/>
                    </a:cubicBezTo>
                    <a:cubicBezTo>
                      <a:pt x="82" y="182"/>
                      <a:pt x="82" y="182"/>
                      <a:pt x="82" y="182"/>
                    </a:cubicBezTo>
                    <a:cubicBezTo>
                      <a:pt x="82" y="182"/>
                      <a:pt x="82" y="182"/>
                      <a:pt x="82" y="182"/>
                    </a:cubicBezTo>
                    <a:cubicBezTo>
                      <a:pt x="82" y="181"/>
                      <a:pt x="82" y="181"/>
                      <a:pt x="82" y="181"/>
                    </a:cubicBezTo>
                    <a:cubicBezTo>
                      <a:pt x="82" y="181"/>
                      <a:pt x="82" y="181"/>
                      <a:pt x="82" y="181"/>
                    </a:cubicBezTo>
                    <a:cubicBezTo>
                      <a:pt x="85" y="181"/>
                      <a:pt x="87" y="181"/>
                      <a:pt x="88" y="181"/>
                    </a:cubicBezTo>
                    <a:cubicBezTo>
                      <a:pt x="89" y="181"/>
                      <a:pt x="89" y="181"/>
                      <a:pt x="90" y="181"/>
                    </a:cubicBezTo>
                    <a:cubicBezTo>
                      <a:pt x="90" y="181"/>
                      <a:pt x="91" y="182"/>
                      <a:pt x="92" y="184"/>
                    </a:cubicBezTo>
                    <a:cubicBezTo>
                      <a:pt x="92" y="185"/>
                      <a:pt x="92" y="185"/>
                      <a:pt x="92" y="185"/>
                    </a:cubicBezTo>
                    <a:cubicBezTo>
                      <a:pt x="94" y="188"/>
                      <a:pt x="96" y="190"/>
                      <a:pt x="97" y="193"/>
                    </a:cubicBezTo>
                    <a:cubicBezTo>
                      <a:pt x="99" y="195"/>
                      <a:pt x="101" y="197"/>
                      <a:pt x="102" y="198"/>
                    </a:cubicBezTo>
                    <a:cubicBezTo>
                      <a:pt x="105" y="197"/>
                      <a:pt x="107" y="196"/>
                      <a:pt x="108" y="196"/>
                    </a:cubicBezTo>
                    <a:cubicBezTo>
                      <a:pt x="108" y="196"/>
                      <a:pt x="108" y="196"/>
                      <a:pt x="108" y="196"/>
                    </a:cubicBezTo>
                    <a:cubicBezTo>
                      <a:pt x="108" y="196"/>
                      <a:pt x="111" y="185"/>
                      <a:pt x="109" y="176"/>
                    </a:cubicBezTo>
                    <a:cubicBezTo>
                      <a:pt x="108" y="176"/>
                      <a:pt x="108" y="176"/>
                      <a:pt x="108" y="176"/>
                    </a:cubicBezTo>
                    <a:cubicBezTo>
                      <a:pt x="111" y="174"/>
                      <a:pt x="114" y="173"/>
                      <a:pt x="115" y="172"/>
                    </a:cubicBezTo>
                    <a:cubicBezTo>
                      <a:pt x="115" y="172"/>
                      <a:pt x="115" y="172"/>
                      <a:pt x="115" y="172"/>
                    </a:cubicBezTo>
                    <a:cubicBezTo>
                      <a:pt x="115" y="172"/>
                      <a:pt x="124" y="181"/>
                      <a:pt x="132" y="183"/>
                    </a:cubicBezTo>
                    <a:cubicBezTo>
                      <a:pt x="132" y="183"/>
                      <a:pt x="132" y="183"/>
                      <a:pt x="132" y="183"/>
                    </a:cubicBezTo>
                    <a:cubicBezTo>
                      <a:pt x="137" y="178"/>
                      <a:pt x="137" y="178"/>
                      <a:pt x="137" y="178"/>
                    </a:cubicBezTo>
                    <a:cubicBezTo>
                      <a:pt x="137" y="178"/>
                      <a:pt x="136" y="167"/>
                      <a:pt x="130" y="158"/>
                    </a:cubicBezTo>
                    <a:cubicBezTo>
                      <a:pt x="130" y="158"/>
                      <a:pt x="130" y="158"/>
                      <a:pt x="130" y="158"/>
                    </a:cubicBezTo>
                    <a:cubicBezTo>
                      <a:pt x="130" y="157"/>
                      <a:pt x="134" y="152"/>
                      <a:pt x="135" y="150"/>
                    </a:cubicBezTo>
                    <a:cubicBezTo>
                      <a:pt x="139" y="151"/>
                      <a:pt x="147" y="154"/>
                      <a:pt x="154" y="152"/>
                    </a:cubicBezTo>
                    <a:cubicBezTo>
                      <a:pt x="154" y="152"/>
                      <a:pt x="154" y="152"/>
                      <a:pt x="154" y="152"/>
                    </a:cubicBezTo>
                    <a:cubicBezTo>
                      <a:pt x="154" y="152"/>
                      <a:pt x="154" y="152"/>
                      <a:pt x="154" y="152"/>
                    </a:cubicBezTo>
                    <a:cubicBezTo>
                      <a:pt x="156" y="145"/>
                      <a:pt x="157" y="145"/>
                      <a:pt x="157" y="145"/>
                    </a:cubicBezTo>
                    <a:cubicBezTo>
                      <a:pt x="157" y="145"/>
                      <a:pt x="156" y="145"/>
                      <a:pt x="156" y="145"/>
                    </a:cubicBezTo>
                    <a:cubicBezTo>
                      <a:pt x="155" y="143"/>
                      <a:pt x="150" y="133"/>
                      <a:pt x="144" y="129"/>
                    </a:cubicBezTo>
                    <a:cubicBezTo>
                      <a:pt x="143" y="129"/>
                      <a:pt x="143" y="129"/>
                      <a:pt x="143" y="128"/>
                    </a:cubicBezTo>
                    <a:cubicBezTo>
                      <a:pt x="143" y="128"/>
                      <a:pt x="143" y="128"/>
                      <a:pt x="143" y="128"/>
                    </a:cubicBezTo>
                    <a:cubicBezTo>
                      <a:pt x="144" y="123"/>
                      <a:pt x="145" y="120"/>
                      <a:pt x="145" y="119"/>
                    </a:cubicBezTo>
                    <a:cubicBezTo>
                      <a:pt x="145" y="118"/>
                      <a:pt x="147" y="118"/>
                      <a:pt x="148" y="118"/>
                    </a:cubicBezTo>
                    <a:cubicBezTo>
                      <a:pt x="153" y="116"/>
                      <a:pt x="159" y="114"/>
                      <a:pt x="162" y="110"/>
                    </a:cubicBezTo>
                    <a:cubicBezTo>
                      <a:pt x="162" y="103"/>
                      <a:pt x="162" y="102"/>
                      <a:pt x="162" y="102"/>
                    </a:cubicBezTo>
                    <a:cubicBezTo>
                      <a:pt x="162" y="102"/>
                      <a:pt x="152" y="94"/>
                      <a:pt x="144" y="93"/>
                    </a:cubicBezTo>
                    <a:cubicBezTo>
                      <a:pt x="144" y="91"/>
                      <a:pt x="143" y="83"/>
                      <a:pt x="142" y="82"/>
                    </a:cubicBezTo>
                    <a:cubicBezTo>
                      <a:pt x="144" y="81"/>
                      <a:pt x="151" y="74"/>
                      <a:pt x="154" y="65"/>
                    </a:cubicBezTo>
                    <a:cubicBezTo>
                      <a:pt x="153" y="63"/>
                      <a:pt x="151" y="58"/>
                      <a:pt x="151" y="58"/>
                    </a:cubicBezTo>
                    <a:cubicBezTo>
                      <a:pt x="151" y="58"/>
                      <a:pt x="140" y="55"/>
                      <a:pt x="133" y="58"/>
                    </a:cubicBezTo>
                    <a:cubicBezTo>
                      <a:pt x="132" y="57"/>
                      <a:pt x="128" y="51"/>
                      <a:pt x="127" y="49"/>
                    </a:cubicBezTo>
                    <a:cubicBezTo>
                      <a:pt x="128" y="47"/>
                      <a:pt x="132" y="34"/>
                      <a:pt x="131" y="27"/>
                    </a:cubicBezTo>
                    <a:cubicBezTo>
                      <a:pt x="129" y="25"/>
                      <a:pt x="126" y="22"/>
                      <a:pt x="126" y="22"/>
                    </a:cubicBezTo>
                    <a:cubicBezTo>
                      <a:pt x="126" y="22"/>
                      <a:pt x="116" y="25"/>
                      <a:pt x="110" y="32"/>
                    </a:cubicBezTo>
                    <a:cubicBezTo>
                      <a:pt x="110" y="32"/>
                      <a:pt x="106" y="29"/>
                      <a:pt x="102" y="26"/>
                    </a:cubicBezTo>
                    <a:cubicBezTo>
                      <a:pt x="102" y="26"/>
                      <a:pt x="102" y="13"/>
                      <a:pt x="98" y="4"/>
                    </a:cubicBezTo>
                    <a:cubicBezTo>
                      <a:pt x="97" y="4"/>
                      <a:pt x="92" y="2"/>
                      <a:pt x="92" y="2"/>
                    </a:cubicBezTo>
                    <a:cubicBezTo>
                      <a:pt x="92" y="2"/>
                      <a:pt x="84" y="11"/>
                      <a:pt x="82" y="19"/>
                    </a:cubicBezTo>
                    <a:cubicBezTo>
                      <a:pt x="80" y="19"/>
                      <a:pt x="74" y="18"/>
                      <a:pt x="73" y="18"/>
                    </a:cubicBezTo>
                    <a:cubicBezTo>
                      <a:pt x="72" y="16"/>
                      <a:pt x="68" y="5"/>
                      <a:pt x="63" y="0"/>
                    </a:cubicBezTo>
                    <a:cubicBezTo>
                      <a:pt x="60" y="1"/>
                      <a:pt x="57" y="1"/>
                      <a:pt x="57" y="1"/>
                    </a:cubicBezTo>
                    <a:cubicBezTo>
                      <a:pt x="57" y="1"/>
                      <a:pt x="53" y="12"/>
                      <a:pt x="53" y="22"/>
                    </a:cubicBezTo>
                    <a:cubicBezTo>
                      <a:pt x="52" y="22"/>
                      <a:pt x="47" y="25"/>
                      <a:pt x="46" y="25"/>
                    </a:cubicBezTo>
                    <a:cubicBezTo>
                      <a:pt x="45" y="24"/>
                      <a:pt x="37" y="15"/>
                      <a:pt x="32" y="14"/>
                    </a:cubicBezTo>
                    <a:cubicBezTo>
                      <a:pt x="30" y="15"/>
                      <a:pt x="27" y="18"/>
                      <a:pt x="27" y="18"/>
                    </a:cubicBezTo>
                    <a:cubicBezTo>
                      <a:pt x="27" y="18"/>
                      <a:pt x="27" y="30"/>
                      <a:pt x="31" y="38"/>
                    </a:cubicBezTo>
                    <a:cubicBezTo>
                      <a:pt x="30" y="39"/>
                      <a:pt x="26" y="44"/>
                      <a:pt x="26" y="45"/>
                    </a:cubicBezTo>
                    <a:cubicBezTo>
                      <a:pt x="25" y="45"/>
                      <a:pt x="16" y="40"/>
                      <a:pt x="10" y="41"/>
                    </a:cubicBezTo>
                    <a:cubicBezTo>
                      <a:pt x="9" y="44"/>
                      <a:pt x="8" y="47"/>
                      <a:pt x="8" y="47"/>
                    </a:cubicBezTo>
                    <a:cubicBezTo>
                      <a:pt x="8" y="47"/>
                      <a:pt x="9" y="53"/>
                      <a:pt x="12" y="58"/>
                    </a:cubicBezTo>
                    <a:cubicBezTo>
                      <a:pt x="13" y="60"/>
                      <a:pt x="15" y="63"/>
                      <a:pt x="17" y="65"/>
                    </a:cubicBezTo>
                    <a:cubicBezTo>
                      <a:pt x="16" y="67"/>
                      <a:pt x="15" y="73"/>
                      <a:pt x="15" y="73"/>
                    </a:cubicBezTo>
                    <a:cubicBezTo>
                      <a:pt x="15" y="73"/>
                      <a:pt x="5" y="73"/>
                      <a:pt x="0" y="77"/>
                    </a:cubicBezTo>
                    <a:cubicBezTo>
                      <a:pt x="0" y="81"/>
                      <a:pt x="0" y="84"/>
                      <a:pt x="0" y="84"/>
                    </a:cubicBezTo>
                    <a:cubicBezTo>
                      <a:pt x="0" y="84"/>
                      <a:pt x="7" y="94"/>
                      <a:pt x="13" y="96"/>
                    </a:cubicBezTo>
                    <a:cubicBezTo>
                      <a:pt x="13" y="100"/>
                      <a:pt x="14" y="103"/>
                      <a:pt x="14" y="105"/>
                    </a:cubicBezTo>
                    <a:cubicBezTo>
                      <a:pt x="13" y="105"/>
                      <a:pt x="5" y="110"/>
                      <a:pt x="3" y="116"/>
                    </a:cubicBezTo>
                    <a:cubicBezTo>
                      <a:pt x="4" y="120"/>
                      <a:pt x="4" y="122"/>
                      <a:pt x="4" y="122"/>
                    </a:cubicBezTo>
                    <a:cubicBezTo>
                      <a:pt x="4" y="122"/>
                      <a:pt x="13" y="128"/>
                      <a:pt x="20" y="127"/>
                    </a:cubicBezTo>
                    <a:cubicBezTo>
                      <a:pt x="20" y="128"/>
                      <a:pt x="21" y="130"/>
                      <a:pt x="21" y="131"/>
                    </a:cubicBezTo>
                    <a:close/>
                    <a:moveTo>
                      <a:pt x="34" y="94"/>
                    </a:moveTo>
                    <a:cubicBezTo>
                      <a:pt x="34" y="87"/>
                      <a:pt x="36" y="81"/>
                      <a:pt x="38" y="75"/>
                    </a:cubicBezTo>
                    <a:cubicBezTo>
                      <a:pt x="45" y="57"/>
                      <a:pt x="61" y="46"/>
                      <a:pt x="79" y="49"/>
                    </a:cubicBezTo>
                    <a:cubicBezTo>
                      <a:pt x="103" y="54"/>
                      <a:pt x="121" y="81"/>
                      <a:pt x="119" y="110"/>
                    </a:cubicBezTo>
                    <a:cubicBezTo>
                      <a:pt x="119" y="110"/>
                      <a:pt x="119" y="111"/>
                      <a:pt x="119" y="111"/>
                    </a:cubicBezTo>
                    <a:cubicBezTo>
                      <a:pt x="117" y="138"/>
                      <a:pt x="97" y="157"/>
                      <a:pt x="74" y="153"/>
                    </a:cubicBezTo>
                    <a:cubicBezTo>
                      <a:pt x="51" y="148"/>
                      <a:pt x="33" y="122"/>
                      <a:pt x="34" y="94"/>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sp>
            <p:nvSpPr>
              <p:cNvPr id="154" name="Freeform 87"/>
              <p:cNvSpPr>
                <a:spLocks/>
              </p:cNvSpPr>
              <p:nvPr/>
            </p:nvSpPr>
            <p:spPr bwMode="auto">
              <a:xfrm>
                <a:off x="17368838" y="2768600"/>
                <a:ext cx="322263" cy="412750"/>
              </a:xfrm>
              <a:custGeom>
                <a:avLst/>
                <a:gdLst/>
                <a:ahLst/>
                <a:cxnLst>
                  <a:cxn ang="0">
                    <a:pos x="1" y="49"/>
                  </a:cxn>
                  <a:cxn ang="0">
                    <a:pos x="5" y="30"/>
                  </a:cxn>
                  <a:cxn ang="0">
                    <a:pos x="46" y="4"/>
                  </a:cxn>
                  <a:cxn ang="0">
                    <a:pos x="86" y="61"/>
                  </a:cxn>
                  <a:cxn ang="0">
                    <a:pos x="54" y="13"/>
                  </a:cxn>
                  <a:cxn ang="0">
                    <a:pos x="21" y="36"/>
                  </a:cxn>
                  <a:cxn ang="0">
                    <a:pos x="18" y="52"/>
                  </a:cxn>
                  <a:cxn ang="0">
                    <a:pos x="51" y="103"/>
                  </a:cxn>
                  <a:cxn ang="0">
                    <a:pos x="72" y="98"/>
                  </a:cxn>
                  <a:cxn ang="0">
                    <a:pos x="42" y="108"/>
                  </a:cxn>
                  <a:cxn ang="0">
                    <a:pos x="1" y="49"/>
                  </a:cxn>
                </a:cxnLst>
                <a:rect l="0" t="0" r="r" b="b"/>
                <a:pathLst>
                  <a:path w="86" h="110">
                    <a:moveTo>
                      <a:pt x="1" y="49"/>
                    </a:moveTo>
                    <a:cubicBezTo>
                      <a:pt x="1" y="42"/>
                      <a:pt x="3" y="36"/>
                      <a:pt x="5" y="30"/>
                    </a:cubicBezTo>
                    <a:cubicBezTo>
                      <a:pt x="12" y="11"/>
                      <a:pt x="28" y="0"/>
                      <a:pt x="46" y="4"/>
                    </a:cubicBezTo>
                    <a:cubicBezTo>
                      <a:pt x="69" y="8"/>
                      <a:pt x="86" y="33"/>
                      <a:pt x="86" y="61"/>
                    </a:cubicBezTo>
                    <a:cubicBezTo>
                      <a:pt x="86" y="38"/>
                      <a:pt x="72" y="17"/>
                      <a:pt x="54" y="13"/>
                    </a:cubicBezTo>
                    <a:cubicBezTo>
                      <a:pt x="40" y="10"/>
                      <a:pt x="27" y="20"/>
                      <a:pt x="21" y="36"/>
                    </a:cubicBezTo>
                    <a:cubicBezTo>
                      <a:pt x="20" y="41"/>
                      <a:pt x="19" y="46"/>
                      <a:pt x="18" y="52"/>
                    </a:cubicBezTo>
                    <a:cubicBezTo>
                      <a:pt x="18" y="77"/>
                      <a:pt x="33" y="100"/>
                      <a:pt x="51" y="103"/>
                    </a:cubicBezTo>
                    <a:cubicBezTo>
                      <a:pt x="59" y="105"/>
                      <a:pt x="66" y="103"/>
                      <a:pt x="72" y="98"/>
                    </a:cubicBezTo>
                    <a:cubicBezTo>
                      <a:pt x="64" y="106"/>
                      <a:pt x="53" y="110"/>
                      <a:pt x="42" y="108"/>
                    </a:cubicBezTo>
                    <a:cubicBezTo>
                      <a:pt x="19" y="103"/>
                      <a:pt x="0" y="77"/>
                      <a:pt x="1" y="49"/>
                    </a:cubicBezTo>
                    <a:close/>
                  </a:path>
                </a:pathLst>
              </a:custGeom>
              <a:grpFill/>
              <a:ln w="9525">
                <a:solidFill>
                  <a:schemeClr val="bg1"/>
                </a:solidFill>
                <a:round/>
                <a:headEnd/>
                <a:tailEnd/>
              </a:ln>
            </p:spPr>
            <p:txBody>
              <a:bodyPr/>
              <a:lstStyle/>
              <a:p>
                <a:pPr>
                  <a:defRPr/>
                </a:pPr>
                <a:endParaRPr lang="zh-CN" altLang="en-US" sz="600" b="1" dirty="0">
                  <a:solidFill>
                    <a:schemeClr val="tx1"/>
                  </a:solidFill>
                  <a:latin typeface="+mn-lt"/>
                  <a:ea typeface="微软雅黑" pitchFamily="34" charset="-122"/>
                  <a:cs typeface="Arial" pitchFamily="34" charset="0"/>
                </a:endParaRPr>
              </a:p>
            </p:txBody>
          </p:sp>
        </p:grpSp>
        <p:sp>
          <p:nvSpPr>
            <p:cNvPr id="105" name="Freeform 29"/>
            <p:cNvSpPr>
              <a:spLocks/>
            </p:cNvSpPr>
            <p:nvPr/>
          </p:nvSpPr>
          <p:spPr bwMode="auto">
            <a:xfrm>
              <a:off x="17118013" y="2460625"/>
              <a:ext cx="209550" cy="1174750"/>
            </a:xfrm>
            <a:custGeom>
              <a:avLst/>
              <a:gdLst>
                <a:gd name="T0" fmla="*/ 2147483647 w 132"/>
                <a:gd name="T1" fmla="*/ 2147483647 h 740"/>
                <a:gd name="T2" fmla="*/ 0 w 132"/>
                <a:gd name="T3" fmla="*/ 2147483647 h 740"/>
                <a:gd name="T4" fmla="*/ 0 w 132"/>
                <a:gd name="T5" fmla="*/ 0 h 740"/>
                <a:gd name="T6" fmla="*/ 2147483647 w 132"/>
                <a:gd name="T7" fmla="*/ 2147483647 h 740"/>
                <a:gd name="T8" fmla="*/ 2147483647 w 132"/>
                <a:gd name="T9" fmla="*/ 2147483647 h 740"/>
                <a:gd name="T10" fmla="*/ 0 60000 65536"/>
                <a:gd name="T11" fmla="*/ 0 60000 65536"/>
                <a:gd name="T12" fmla="*/ 0 60000 65536"/>
                <a:gd name="T13" fmla="*/ 0 60000 65536"/>
                <a:gd name="T14" fmla="*/ 0 60000 65536"/>
                <a:gd name="T15" fmla="*/ 0 w 132"/>
                <a:gd name="T16" fmla="*/ 0 h 740"/>
                <a:gd name="T17" fmla="*/ 132 w 132"/>
                <a:gd name="T18" fmla="*/ 740 h 740"/>
              </a:gdLst>
              <a:ahLst/>
              <a:cxnLst>
                <a:cxn ang="T10">
                  <a:pos x="T0" y="T1"/>
                </a:cxn>
                <a:cxn ang="T11">
                  <a:pos x="T2" y="T3"/>
                </a:cxn>
                <a:cxn ang="T12">
                  <a:pos x="T4" y="T5"/>
                </a:cxn>
                <a:cxn ang="T13">
                  <a:pos x="T6" y="T7"/>
                </a:cxn>
                <a:cxn ang="T14">
                  <a:pos x="T8" y="T9"/>
                </a:cxn>
              </a:cxnLst>
              <a:rect l="T15" t="T16" r="T17" b="T18"/>
              <a:pathLst>
                <a:path w="132" h="740">
                  <a:moveTo>
                    <a:pt x="132" y="740"/>
                  </a:moveTo>
                  <a:lnTo>
                    <a:pt x="0" y="563"/>
                  </a:lnTo>
                  <a:lnTo>
                    <a:pt x="0" y="0"/>
                  </a:lnTo>
                  <a:lnTo>
                    <a:pt x="132" y="140"/>
                  </a:lnTo>
                  <a:lnTo>
                    <a:pt x="132" y="740"/>
                  </a:lnTo>
                  <a:close/>
                </a:path>
              </a:pathLst>
            </a:custGeom>
            <a:grpFill/>
            <a:ln w="9">
              <a:solidFill>
                <a:schemeClr val="bg1"/>
              </a:solidFill>
              <a:miter lim="800000"/>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sp>
          <p:nvSpPr>
            <p:cNvPr id="106" name="Freeform 26"/>
            <p:cNvSpPr>
              <a:spLocks/>
            </p:cNvSpPr>
            <p:nvPr/>
          </p:nvSpPr>
          <p:spPr bwMode="auto">
            <a:xfrm>
              <a:off x="17054513" y="2333625"/>
              <a:ext cx="228600" cy="1331913"/>
            </a:xfrm>
            <a:custGeom>
              <a:avLst/>
              <a:gdLst>
                <a:gd name="T0" fmla="*/ 2147483647 w 144"/>
                <a:gd name="T1" fmla="*/ 2147483647 h 839"/>
                <a:gd name="T2" fmla="*/ 0 w 144"/>
                <a:gd name="T3" fmla="*/ 2147483647 h 839"/>
                <a:gd name="T4" fmla="*/ 0 w 144"/>
                <a:gd name="T5" fmla="*/ 0 h 839"/>
                <a:gd name="T6" fmla="*/ 2147483647 w 144"/>
                <a:gd name="T7" fmla="*/ 2147483647 h 839"/>
                <a:gd name="T8" fmla="*/ 2147483647 w 144"/>
                <a:gd name="T9" fmla="*/ 2147483647 h 839"/>
                <a:gd name="T10" fmla="*/ 0 60000 65536"/>
                <a:gd name="T11" fmla="*/ 0 60000 65536"/>
                <a:gd name="T12" fmla="*/ 0 60000 65536"/>
                <a:gd name="T13" fmla="*/ 0 60000 65536"/>
                <a:gd name="T14" fmla="*/ 0 60000 65536"/>
                <a:gd name="T15" fmla="*/ 0 w 144"/>
                <a:gd name="T16" fmla="*/ 0 h 839"/>
                <a:gd name="T17" fmla="*/ 144 w 144"/>
                <a:gd name="T18" fmla="*/ 839 h 839"/>
              </a:gdLst>
              <a:ahLst/>
              <a:cxnLst>
                <a:cxn ang="T10">
                  <a:pos x="T0" y="T1"/>
                </a:cxn>
                <a:cxn ang="T11">
                  <a:pos x="T2" y="T3"/>
                </a:cxn>
                <a:cxn ang="T12">
                  <a:pos x="T4" y="T5"/>
                </a:cxn>
                <a:cxn ang="T13">
                  <a:pos x="T6" y="T7"/>
                </a:cxn>
                <a:cxn ang="T14">
                  <a:pos x="T8" y="T9"/>
                </a:cxn>
              </a:cxnLst>
              <a:rect l="T15" t="T16" r="T17" b="T18"/>
              <a:pathLst>
                <a:path w="144" h="839">
                  <a:moveTo>
                    <a:pt x="144" y="839"/>
                  </a:moveTo>
                  <a:lnTo>
                    <a:pt x="0" y="673"/>
                  </a:lnTo>
                  <a:lnTo>
                    <a:pt x="0" y="0"/>
                  </a:lnTo>
                  <a:lnTo>
                    <a:pt x="144" y="118"/>
                  </a:lnTo>
                  <a:lnTo>
                    <a:pt x="144" y="839"/>
                  </a:lnTo>
                  <a:close/>
                </a:path>
              </a:pathLst>
            </a:custGeom>
            <a:grpFill/>
            <a:ln w="9">
              <a:solidFill>
                <a:schemeClr val="bg1"/>
              </a:solidFill>
              <a:miter lim="800000"/>
              <a:headEnd/>
              <a:tailEnd/>
            </a:ln>
          </p:spPr>
          <p:txBody>
            <a:bodyPr/>
            <a:lstStyle/>
            <a:p>
              <a:endParaRPr lang="zh-CN" altLang="en-US" sz="600" b="1" dirty="0">
                <a:solidFill>
                  <a:schemeClr val="tx1"/>
                </a:solidFill>
                <a:latin typeface="+mn-lt"/>
                <a:ea typeface="微软雅黑" pitchFamily="34" charset="-122"/>
                <a:cs typeface="Arial" pitchFamily="34" charset="0"/>
              </a:endParaRPr>
            </a:p>
          </p:txBody>
        </p:sp>
      </p:grpSp>
      <p:sp>
        <p:nvSpPr>
          <p:cNvPr id="165" name="Freeform 14"/>
          <p:cNvSpPr>
            <a:spLocks noEditPoints="1"/>
          </p:cNvSpPr>
          <p:nvPr/>
        </p:nvSpPr>
        <p:spPr bwMode="auto">
          <a:xfrm>
            <a:off x="6861481" y="4898323"/>
            <a:ext cx="432552" cy="377520"/>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600" b="1" dirty="0">
              <a:solidFill>
                <a:schemeClr val="tx1"/>
              </a:solidFill>
              <a:latin typeface="+mn-lt"/>
              <a:ea typeface="微软雅黑" pitchFamily="34" charset="-122"/>
              <a:cs typeface="Arial" pitchFamily="34" charset="0"/>
            </a:endParaRPr>
          </a:p>
        </p:txBody>
      </p:sp>
      <p:sp>
        <p:nvSpPr>
          <p:cNvPr id="166" name="Freeform 1127"/>
          <p:cNvSpPr>
            <a:spLocks/>
          </p:cNvSpPr>
          <p:nvPr/>
        </p:nvSpPr>
        <p:spPr bwMode="auto">
          <a:xfrm>
            <a:off x="5311981" y="4927563"/>
            <a:ext cx="341944" cy="319039"/>
          </a:xfrm>
          <a:custGeom>
            <a:avLst/>
            <a:gdLst/>
            <a:ahLst/>
            <a:cxnLst>
              <a:cxn ang="0">
                <a:pos x="275" y="0"/>
              </a:cxn>
              <a:cxn ang="0">
                <a:pos x="275" y="0"/>
              </a:cxn>
              <a:cxn ang="0">
                <a:pos x="265" y="2"/>
              </a:cxn>
              <a:cxn ang="0">
                <a:pos x="257" y="8"/>
              </a:cxn>
              <a:cxn ang="0">
                <a:pos x="251" y="17"/>
              </a:cxn>
              <a:cxn ang="0">
                <a:pos x="249" y="27"/>
              </a:cxn>
              <a:cxn ang="0">
                <a:pos x="249" y="114"/>
              </a:cxn>
              <a:cxn ang="0">
                <a:pos x="249" y="114"/>
              </a:cxn>
              <a:cxn ang="0">
                <a:pos x="247" y="125"/>
              </a:cxn>
              <a:cxn ang="0">
                <a:pos x="243" y="129"/>
              </a:cxn>
              <a:cxn ang="0">
                <a:pos x="235" y="131"/>
              </a:cxn>
              <a:cxn ang="0">
                <a:pos x="226" y="127"/>
              </a:cxn>
              <a:cxn ang="0">
                <a:pos x="23" y="10"/>
              </a:cxn>
              <a:cxn ang="0">
                <a:pos x="23" y="10"/>
              </a:cxn>
              <a:cxn ang="0">
                <a:pos x="14" y="8"/>
              </a:cxn>
              <a:cxn ang="0">
                <a:pos x="8" y="8"/>
              </a:cxn>
              <a:cxn ang="0">
                <a:pos x="2" y="15"/>
              </a:cxn>
              <a:cxn ang="0">
                <a:pos x="0" y="23"/>
              </a:cxn>
              <a:cxn ang="0">
                <a:pos x="0" y="331"/>
              </a:cxn>
              <a:cxn ang="0">
                <a:pos x="0" y="331"/>
              </a:cxn>
              <a:cxn ang="0">
                <a:pos x="2" y="341"/>
              </a:cxn>
              <a:cxn ang="0">
                <a:pos x="8" y="345"/>
              </a:cxn>
              <a:cxn ang="0">
                <a:pos x="14" y="347"/>
              </a:cxn>
              <a:cxn ang="0">
                <a:pos x="23" y="345"/>
              </a:cxn>
              <a:cxn ang="0">
                <a:pos x="226" y="227"/>
              </a:cxn>
              <a:cxn ang="0">
                <a:pos x="226" y="227"/>
              </a:cxn>
              <a:cxn ang="0">
                <a:pos x="235" y="225"/>
              </a:cxn>
              <a:cxn ang="0">
                <a:pos x="243" y="225"/>
              </a:cxn>
              <a:cxn ang="0">
                <a:pos x="247" y="231"/>
              </a:cxn>
              <a:cxn ang="0">
                <a:pos x="249" y="241"/>
              </a:cxn>
              <a:cxn ang="0">
                <a:pos x="249" y="329"/>
              </a:cxn>
              <a:cxn ang="0">
                <a:pos x="249" y="329"/>
              </a:cxn>
              <a:cxn ang="0">
                <a:pos x="251" y="339"/>
              </a:cxn>
              <a:cxn ang="0">
                <a:pos x="257" y="347"/>
              </a:cxn>
              <a:cxn ang="0">
                <a:pos x="265" y="353"/>
              </a:cxn>
              <a:cxn ang="0">
                <a:pos x="275" y="355"/>
              </a:cxn>
              <a:cxn ang="0">
                <a:pos x="314" y="355"/>
              </a:cxn>
              <a:cxn ang="0">
                <a:pos x="314" y="355"/>
              </a:cxn>
              <a:cxn ang="0">
                <a:pos x="324" y="353"/>
              </a:cxn>
              <a:cxn ang="0">
                <a:pos x="332" y="347"/>
              </a:cxn>
              <a:cxn ang="0">
                <a:pos x="339" y="339"/>
              </a:cxn>
              <a:cxn ang="0">
                <a:pos x="341" y="329"/>
              </a:cxn>
              <a:cxn ang="0">
                <a:pos x="341" y="27"/>
              </a:cxn>
              <a:cxn ang="0">
                <a:pos x="341" y="27"/>
              </a:cxn>
              <a:cxn ang="0">
                <a:pos x="339" y="17"/>
              </a:cxn>
              <a:cxn ang="0">
                <a:pos x="332" y="8"/>
              </a:cxn>
              <a:cxn ang="0">
                <a:pos x="324" y="2"/>
              </a:cxn>
              <a:cxn ang="0">
                <a:pos x="314" y="0"/>
              </a:cxn>
              <a:cxn ang="0">
                <a:pos x="275" y="0"/>
              </a:cxn>
            </a:cxnLst>
            <a:rect l="0" t="0" r="r" b="b"/>
            <a:pathLst>
              <a:path w="341" h="355">
                <a:moveTo>
                  <a:pt x="275" y="0"/>
                </a:moveTo>
                <a:lnTo>
                  <a:pt x="275" y="0"/>
                </a:lnTo>
                <a:lnTo>
                  <a:pt x="265" y="2"/>
                </a:lnTo>
                <a:lnTo>
                  <a:pt x="257" y="8"/>
                </a:lnTo>
                <a:lnTo>
                  <a:pt x="251" y="17"/>
                </a:lnTo>
                <a:lnTo>
                  <a:pt x="249" y="27"/>
                </a:lnTo>
                <a:lnTo>
                  <a:pt x="249" y="114"/>
                </a:lnTo>
                <a:lnTo>
                  <a:pt x="249" y="114"/>
                </a:lnTo>
                <a:lnTo>
                  <a:pt x="247" y="125"/>
                </a:lnTo>
                <a:lnTo>
                  <a:pt x="243" y="129"/>
                </a:lnTo>
                <a:lnTo>
                  <a:pt x="235" y="131"/>
                </a:lnTo>
                <a:lnTo>
                  <a:pt x="226" y="127"/>
                </a:lnTo>
                <a:lnTo>
                  <a:pt x="23" y="10"/>
                </a:lnTo>
                <a:lnTo>
                  <a:pt x="23" y="10"/>
                </a:lnTo>
                <a:lnTo>
                  <a:pt x="14" y="8"/>
                </a:lnTo>
                <a:lnTo>
                  <a:pt x="8" y="8"/>
                </a:lnTo>
                <a:lnTo>
                  <a:pt x="2" y="15"/>
                </a:lnTo>
                <a:lnTo>
                  <a:pt x="0" y="23"/>
                </a:lnTo>
                <a:lnTo>
                  <a:pt x="0" y="331"/>
                </a:lnTo>
                <a:lnTo>
                  <a:pt x="0" y="331"/>
                </a:lnTo>
                <a:lnTo>
                  <a:pt x="2" y="341"/>
                </a:lnTo>
                <a:lnTo>
                  <a:pt x="8" y="345"/>
                </a:lnTo>
                <a:lnTo>
                  <a:pt x="14" y="347"/>
                </a:lnTo>
                <a:lnTo>
                  <a:pt x="23" y="345"/>
                </a:lnTo>
                <a:lnTo>
                  <a:pt x="226" y="227"/>
                </a:lnTo>
                <a:lnTo>
                  <a:pt x="226" y="227"/>
                </a:lnTo>
                <a:lnTo>
                  <a:pt x="235" y="225"/>
                </a:lnTo>
                <a:lnTo>
                  <a:pt x="243" y="225"/>
                </a:lnTo>
                <a:lnTo>
                  <a:pt x="247" y="231"/>
                </a:lnTo>
                <a:lnTo>
                  <a:pt x="249" y="241"/>
                </a:lnTo>
                <a:lnTo>
                  <a:pt x="249" y="329"/>
                </a:lnTo>
                <a:lnTo>
                  <a:pt x="249" y="329"/>
                </a:lnTo>
                <a:lnTo>
                  <a:pt x="251" y="339"/>
                </a:lnTo>
                <a:lnTo>
                  <a:pt x="257" y="347"/>
                </a:lnTo>
                <a:lnTo>
                  <a:pt x="265" y="353"/>
                </a:lnTo>
                <a:lnTo>
                  <a:pt x="275" y="355"/>
                </a:lnTo>
                <a:lnTo>
                  <a:pt x="314" y="355"/>
                </a:lnTo>
                <a:lnTo>
                  <a:pt x="314" y="355"/>
                </a:lnTo>
                <a:lnTo>
                  <a:pt x="324" y="353"/>
                </a:lnTo>
                <a:lnTo>
                  <a:pt x="332" y="347"/>
                </a:lnTo>
                <a:lnTo>
                  <a:pt x="339" y="339"/>
                </a:lnTo>
                <a:lnTo>
                  <a:pt x="341" y="329"/>
                </a:lnTo>
                <a:lnTo>
                  <a:pt x="341" y="27"/>
                </a:lnTo>
                <a:lnTo>
                  <a:pt x="341" y="27"/>
                </a:lnTo>
                <a:lnTo>
                  <a:pt x="339" y="17"/>
                </a:lnTo>
                <a:lnTo>
                  <a:pt x="332" y="8"/>
                </a:lnTo>
                <a:lnTo>
                  <a:pt x="324" y="2"/>
                </a:lnTo>
                <a:lnTo>
                  <a:pt x="314" y="0"/>
                </a:lnTo>
                <a:lnTo>
                  <a:pt x="275" y="0"/>
                </a:ln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600" b="1" dirty="0">
              <a:solidFill>
                <a:schemeClr val="tx1"/>
              </a:solidFill>
              <a:latin typeface="+mn-lt"/>
              <a:ea typeface="微软雅黑" pitchFamily="34" charset="-122"/>
              <a:cs typeface="Arial" pitchFamily="34" charset="0"/>
            </a:endParaRPr>
          </a:p>
        </p:txBody>
      </p:sp>
      <p:grpSp>
        <p:nvGrpSpPr>
          <p:cNvPr id="18" name="组合 201"/>
          <p:cNvGrpSpPr/>
          <p:nvPr/>
        </p:nvGrpSpPr>
        <p:grpSpPr>
          <a:xfrm>
            <a:off x="753584" y="4488684"/>
            <a:ext cx="949530" cy="311974"/>
            <a:chOff x="4825804" y="9655244"/>
            <a:chExt cx="1838243" cy="1172015"/>
          </a:xfrm>
        </p:grpSpPr>
        <p:grpSp>
          <p:nvGrpSpPr>
            <p:cNvPr id="19" name="组合 2"/>
            <p:cNvGrpSpPr/>
            <p:nvPr/>
          </p:nvGrpSpPr>
          <p:grpSpPr>
            <a:xfrm>
              <a:off x="4965574" y="9655244"/>
              <a:ext cx="1698473" cy="915198"/>
              <a:chOff x="1646728" y="5937648"/>
              <a:chExt cx="5586489" cy="3010202"/>
            </a:xfrm>
          </p:grpSpPr>
          <p:sp>
            <p:nvSpPr>
              <p:cNvPr id="21" name="Freeform 8"/>
              <p:cNvSpPr>
                <a:spLocks/>
              </p:cNvSpPr>
              <p:nvPr/>
            </p:nvSpPr>
            <p:spPr bwMode="auto">
              <a:xfrm>
                <a:off x="1646728" y="5937648"/>
                <a:ext cx="5586489" cy="3010202"/>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noFill/>
              <a:ln w="6350" cap="flat" cmpd="sng" algn="ctr">
                <a:gradFill>
                  <a:gsLst>
                    <a:gs pos="0">
                      <a:srgbClr val="FFFFFF"/>
                    </a:gs>
                    <a:gs pos="50000">
                      <a:srgbClr val="00B0F0">
                        <a:alpha val="83000"/>
                      </a:srgbClr>
                    </a:gs>
                    <a:gs pos="100000">
                      <a:srgbClr val="4F81BD">
                        <a:tint val="23500"/>
                        <a:satMod val="160000"/>
                      </a:srgbClr>
                    </a:gs>
                  </a:gsLst>
                  <a:lin ang="5400000" scaled="0"/>
                </a:gradFill>
                <a:prstDash val="solid"/>
              </a:ln>
              <a:effectLst>
                <a:glow rad="63500">
                  <a:srgbClr val="267DE6">
                    <a:alpha val="23922"/>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 b="0" i="0" u="none" strike="noStrike" kern="0" cap="none" spc="0" normalizeH="0" baseline="0" noProof="0">
                  <a:ln>
                    <a:noFill/>
                  </a:ln>
                  <a:solidFill>
                    <a:schemeClr val="tx1"/>
                  </a:solidFill>
                  <a:effectLst/>
                  <a:uLnTx/>
                  <a:uFillTx/>
                  <a:latin typeface="+mn-lt"/>
                </a:endParaRPr>
              </a:p>
            </p:txBody>
          </p:sp>
          <p:pic>
            <p:nvPicPr>
              <p:cNvPr id="22" name="Picture 10" descr="C:\Users\Administrator\Desktop\云2-02.png"/>
              <p:cNvPicPr>
                <a:picLocks noChangeAspect="1" noChangeArrowheads="1"/>
              </p:cNvPicPr>
              <p:nvPr/>
            </p:nvPicPr>
            <p:blipFill>
              <a:blip r:embed="rId3" cstate="screen">
                <a:lum contrast="100000"/>
                <a:extLst>
                  <a:ext uri="{28A0092B-C50C-407E-A947-70E740481C1C}">
                    <a14:useLocalDpi xmlns:a14="http://schemas.microsoft.com/office/drawing/2010/main"/>
                  </a:ext>
                </a:extLst>
              </a:blip>
              <a:srcRect/>
              <a:stretch>
                <a:fillRect/>
              </a:stretch>
            </p:blipFill>
            <p:spPr bwMode="auto">
              <a:xfrm>
                <a:off x="1735155" y="5985097"/>
                <a:ext cx="5409635" cy="2915305"/>
              </a:xfrm>
              <a:prstGeom prst="rect">
                <a:avLst/>
              </a:prstGeom>
              <a:noFill/>
            </p:spPr>
          </p:pic>
        </p:grpSp>
        <p:sp>
          <p:nvSpPr>
            <p:cNvPr id="20" name="矩形 19"/>
            <p:cNvSpPr/>
            <p:nvPr/>
          </p:nvSpPr>
          <p:spPr>
            <a:xfrm>
              <a:off x="4825804" y="9786637"/>
              <a:ext cx="1713663" cy="1040622"/>
            </a:xfrm>
            <a:prstGeom prst="rect">
              <a:avLst/>
            </a:prstGeom>
          </p:spPr>
          <p:txBody>
            <a:bodyPr wrap="none">
              <a:spAutoFit/>
            </a:bodyPr>
            <a:lstStyle/>
            <a:p>
              <a:pPr eaLnBrk="0" hangingPunct="0">
                <a:buNone/>
              </a:pPr>
              <a:r>
                <a:rPr lang="en-US" altLang="zh-CN" sz="1200" dirty="0" smtClean="0">
                  <a:solidFill>
                    <a:schemeClr val="tx1"/>
                  </a:solidFill>
                  <a:latin typeface="+mn-lt"/>
                  <a:ea typeface="微软雅黑" pitchFamily="34" charset="-122"/>
                  <a:cs typeface="Arial" panose="020B0604020202020204" pitchFamily="34" charset="0"/>
                </a:rPr>
                <a:t> Cloud IDE</a:t>
              </a:r>
              <a:endParaRPr lang="zh-CN" altLang="en-US" sz="1200" dirty="0">
                <a:solidFill>
                  <a:schemeClr val="tx1"/>
                </a:solidFill>
                <a:latin typeface="+mn-lt"/>
                <a:ea typeface="微软雅黑" pitchFamily="34" charset="-122"/>
                <a:cs typeface="Arial" panose="020B0604020202020204" pitchFamily="34" charset="0"/>
              </a:endParaRPr>
            </a:p>
          </p:txBody>
        </p:sp>
      </p:grpSp>
      <p:sp>
        <p:nvSpPr>
          <p:cNvPr id="168" name="Freeform 421"/>
          <p:cNvSpPr>
            <a:spLocks/>
          </p:cNvSpPr>
          <p:nvPr/>
        </p:nvSpPr>
        <p:spPr bwMode="auto">
          <a:xfrm>
            <a:off x="1066867" y="4869160"/>
            <a:ext cx="480797" cy="298110"/>
          </a:xfrm>
          <a:custGeom>
            <a:avLst/>
            <a:gdLst>
              <a:gd name="T0" fmla="*/ 276 w 276"/>
              <a:gd name="T1" fmla="*/ 273 h 310"/>
              <a:gd name="T2" fmla="*/ 276 w 276"/>
              <a:gd name="T3" fmla="*/ 273 h 310"/>
              <a:gd name="T4" fmla="*/ 276 w 276"/>
              <a:gd name="T5" fmla="*/ 280 h 310"/>
              <a:gd name="T6" fmla="*/ 272 w 276"/>
              <a:gd name="T7" fmla="*/ 287 h 310"/>
              <a:gd name="T8" fmla="*/ 269 w 276"/>
              <a:gd name="T9" fmla="*/ 295 h 310"/>
              <a:gd name="T10" fmla="*/ 264 w 276"/>
              <a:gd name="T11" fmla="*/ 301 h 310"/>
              <a:gd name="T12" fmla="*/ 259 w 276"/>
              <a:gd name="T13" fmla="*/ 306 h 310"/>
              <a:gd name="T14" fmla="*/ 252 w 276"/>
              <a:gd name="T15" fmla="*/ 309 h 310"/>
              <a:gd name="T16" fmla="*/ 244 w 276"/>
              <a:gd name="T17" fmla="*/ 310 h 310"/>
              <a:gd name="T18" fmla="*/ 236 w 276"/>
              <a:gd name="T19" fmla="*/ 310 h 310"/>
              <a:gd name="T20" fmla="*/ 38 w 276"/>
              <a:gd name="T21" fmla="*/ 287 h 310"/>
              <a:gd name="T22" fmla="*/ 38 w 276"/>
              <a:gd name="T23" fmla="*/ 287 h 310"/>
              <a:gd name="T24" fmla="*/ 31 w 276"/>
              <a:gd name="T25" fmla="*/ 286 h 310"/>
              <a:gd name="T26" fmla="*/ 23 w 276"/>
              <a:gd name="T27" fmla="*/ 282 h 310"/>
              <a:gd name="T28" fmla="*/ 17 w 276"/>
              <a:gd name="T29" fmla="*/ 277 h 310"/>
              <a:gd name="T30" fmla="*/ 10 w 276"/>
              <a:gd name="T31" fmla="*/ 270 h 310"/>
              <a:gd name="T32" fmla="*/ 5 w 276"/>
              <a:gd name="T33" fmla="*/ 265 h 310"/>
              <a:gd name="T34" fmla="*/ 3 w 276"/>
              <a:gd name="T35" fmla="*/ 256 h 310"/>
              <a:gd name="T36" fmla="*/ 0 w 276"/>
              <a:gd name="T37" fmla="*/ 249 h 310"/>
              <a:gd name="T38" fmla="*/ 0 w 276"/>
              <a:gd name="T39" fmla="*/ 240 h 310"/>
              <a:gd name="T40" fmla="*/ 0 w 276"/>
              <a:gd name="T41" fmla="*/ 39 h 310"/>
              <a:gd name="T42" fmla="*/ 0 w 276"/>
              <a:gd name="T43" fmla="*/ 39 h 310"/>
              <a:gd name="T44" fmla="*/ 0 w 276"/>
              <a:gd name="T45" fmla="*/ 29 h 310"/>
              <a:gd name="T46" fmla="*/ 3 w 276"/>
              <a:gd name="T47" fmla="*/ 23 h 310"/>
              <a:gd name="T48" fmla="*/ 5 w 276"/>
              <a:gd name="T49" fmla="*/ 15 h 310"/>
              <a:gd name="T50" fmla="*/ 10 w 276"/>
              <a:gd name="T51" fmla="*/ 9 h 310"/>
              <a:gd name="T52" fmla="*/ 17 w 276"/>
              <a:gd name="T53" fmla="*/ 5 h 310"/>
              <a:gd name="T54" fmla="*/ 23 w 276"/>
              <a:gd name="T55" fmla="*/ 1 h 310"/>
              <a:gd name="T56" fmla="*/ 31 w 276"/>
              <a:gd name="T57" fmla="*/ 0 h 310"/>
              <a:gd name="T58" fmla="*/ 38 w 276"/>
              <a:gd name="T59" fmla="*/ 0 h 310"/>
              <a:gd name="T60" fmla="*/ 236 w 276"/>
              <a:gd name="T61" fmla="*/ 24 h 310"/>
              <a:gd name="T62" fmla="*/ 236 w 276"/>
              <a:gd name="T63" fmla="*/ 24 h 310"/>
              <a:gd name="T64" fmla="*/ 244 w 276"/>
              <a:gd name="T65" fmla="*/ 25 h 310"/>
              <a:gd name="T66" fmla="*/ 252 w 276"/>
              <a:gd name="T67" fmla="*/ 28 h 310"/>
              <a:gd name="T68" fmla="*/ 259 w 276"/>
              <a:gd name="T69" fmla="*/ 33 h 310"/>
              <a:gd name="T70" fmla="*/ 264 w 276"/>
              <a:gd name="T71" fmla="*/ 39 h 310"/>
              <a:gd name="T72" fmla="*/ 269 w 276"/>
              <a:gd name="T73" fmla="*/ 46 h 310"/>
              <a:gd name="T74" fmla="*/ 272 w 276"/>
              <a:gd name="T75" fmla="*/ 53 h 310"/>
              <a:gd name="T76" fmla="*/ 276 w 276"/>
              <a:gd name="T77" fmla="*/ 61 h 310"/>
              <a:gd name="T78" fmla="*/ 276 w 276"/>
              <a:gd name="T79" fmla="*/ 70 h 310"/>
              <a:gd name="T80" fmla="*/ 276 w 276"/>
              <a:gd name="T81" fmla="*/ 273 h 310"/>
              <a:gd name="T82" fmla="*/ 276 w 276"/>
              <a:gd name="T83" fmla="*/ 27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6" h="310">
                <a:moveTo>
                  <a:pt x="276" y="273"/>
                </a:moveTo>
                <a:lnTo>
                  <a:pt x="276" y="273"/>
                </a:lnTo>
                <a:lnTo>
                  <a:pt x="276" y="280"/>
                </a:lnTo>
                <a:lnTo>
                  <a:pt x="272" y="287"/>
                </a:lnTo>
                <a:lnTo>
                  <a:pt x="269" y="295"/>
                </a:lnTo>
                <a:lnTo>
                  <a:pt x="264" y="301"/>
                </a:lnTo>
                <a:lnTo>
                  <a:pt x="259" y="306"/>
                </a:lnTo>
                <a:lnTo>
                  <a:pt x="252" y="309"/>
                </a:lnTo>
                <a:lnTo>
                  <a:pt x="244" y="310"/>
                </a:lnTo>
                <a:lnTo>
                  <a:pt x="236" y="310"/>
                </a:lnTo>
                <a:lnTo>
                  <a:pt x="38" y="287"/>
                </a:lnTo>
                <a:lnTo>
                  <a:pt x="38" y="287"/>
                </a:lnTo>
                <a:lnTo>
                  <a:pt x="31" y="286"/>
                </a:lnTo>
                <a:lnTo>
                  <a:pt x="23" y="282"/>
                </a:lnTo>
                <a:lnTo>
                  <a:pt x="17" y="277"/>
                </a:lnTo>
                <a:lnTo>
                  <a:pt x="10" y="270"/>
                </a:lnTo>
                <a:lnTo>
                  <a:pt x="5" y="265"/>
                </a:lnTo>
                <a:lnTo>
                  <a:pt x="3" y="256"/>
                </a:lnTo>
                <a:lnTo>
                  <a:pt x="0" y="249"/>
                </a:lnTo>
                <a:lnTo>
                  <a:pt x="0" y="240"/>
                </a:lnTo>
                <a:lnTo>
                  <a:pt x="0" y="39"/>
                </a:lnTo>
                <a:lnTo>
                  <a:pt x="0" y="39"/>
                </a:lnTo>
                <a:lnTo>
                  <a:pt x="0" y="29"/>
                </a:lnTo>
                <a:lnTo>
                  <a:pt x="3" y="23"/>
                </a:lnTo>
                <a:lnTo>
                  <a:pt x="5" y="15"/>
                </a:lnTo>
                <a:lnTo>
                  <a:pt x="10" y="9"/>
                </a:lnTo>
                <a:lnTo>
                  <a:pt x="17" y="5"/>
                </a:lnTo>
                <a:lnTo>
                  <a:pt x="23" y="1"/>
                </a:lnTo>
                <a:lnTo>
                  <a:pt x="31" y="0"/>
                </a:lnTo>
                <a:lnTo>
                  <a:pt x="38" y="0"/>
                </a:lnTo>
                <a:lnTo>
                  <a:pt x="236" y="24"/>
                </a:lnTo>
                <a:lnTo>
                  <a:pt x="236" y="24"/>
                </a:lnTo>
                <a:lnTo>
                  <a:pt x="244" y="25"/>
                </a:lnTo>
                <a:lnTo>
                  <a:pt x="252" y="28"/>
                </a:lnTo>
                <a:lnTo>
                  <a:pt x="259" y="33"/>
                </a:lnTo>
                <a:lnTo>
                  <a:pt x="264" y="39"/>
                </a:lnTo>
                <a:lnTo>
                  <a:pt x="269" y="46"/>
                </a:lnTo>
                <a:lnTo>
                  <a:pt x="272" y="53"/>
                </a:lnTo>
                <a:lnTo>
                  <a:pt x="276" y="61"/>
                </a:lnTo>
                <a:lnTo>
                  <a:pt x="276" y="70"/>
                </a:lnTo>
                <a:lnTo>
                  <a:pt x="276" y="273"/>
                </a:lnTo>
                <a:lnTo>
                  <a:pt x="276" y="27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chemeClr val="tx1"/>
              </a:solidFill>
              <a:latin typeface="+mn-lt"/>
            </a:endParaRPr>
          </a:p>
        </p:txBody>
      </p:sp>
      <p:sp>
        <p:nvSpPr>
          <p:cNvPr id="169" name="Freeform 422"/>
          <p:cNvSpPr>
            <a:spLocks/>
          </p:cNvSpPr>
          <p:nvPr/>
        </p:nvSpPr>
        <p:spPr bwMode="auto">
          <a:xfrm>
            <a:off x="971600" y="4892932"/>
            <a:ext cx="484282" cy="298110"/>
          </a:xfrm>
          <a:custGeom>
            <a:avLst/>
            <a:gdLst>
              <a:gd name="T0" fmla="*/ 278 w 278"/>
              <a:gd name="T1" fmla="*/ 272 h 310"/>
              <a:gd name="T2" fmla="*/ 278 w 278"/>
              <a:gd name="T3" fmla="*/ 272 h 310"/>
              <a:gd name="T4" fmla="*/ 275 w 278"/>
              <a:gd name="T5" fmla="*/ 281 h 310"/>
              <a:gd name="T6" fmla="*/ 274 w 278"/>
              <a:gd name="T7" fmla="*/ 289 h 310"/>
              <a:gd name="T8" fmla="*/ 270 w 278"/>
              <a:gd name="T9" fmla="*/ 295 h 310"/>
              <a:gd name="T10" fmla="*/ 265 w 278"/>
              <a:gd name="T11" fmla="*/ 300 h 310"/>
              <a:gd name="T12" fmla="*/ 260 w 278"/>
              <a:gd name="T13" fmla="*/ 305 h 310"/>
              <a:gd name="T14" fmla="*/ 254 w 278"/>
              <a:gd name="T15" fmla="*/ 308 h 310"/>
              <a:gd name="T16" fmla="*/ 246 w 278"/>
              <a:gd name="T17" fmla="*/ 310 h 310"/>
              <a:gd name="T18" fmla="*/ 237 w 278"/>
              <a:gd name="T19" fmla="*/ 310 h 310"/>
              <a:gd name="T20" fmla="*/ 40 w 278"/>
              <a:gd name="T21" fmla="*/ 287 h 310"/>
              <a:gd name="T22" fmla="*/ 40 w 278"/>
              <a:gd name="T23" fmla="*/ 287 h 310"/>
              <a:gd name="T24" fmla="*/ 32 w 278"/>
              <a:gd name="T25" fmla="*/ 286 h 310"/>
              <a:gd name="T26" fmla="*/ 24 w 278"/>
              <a:gd name="T27" fmla="*/ 282 h 310"/>
              <a:gd name="T28" fmla="*/ 19 w 278"/>
              <a:gd name="T29" fmla="*/ 278 h 310"/>
              <a:gd name="T30" fmla="*/ 12 w 278"/>
              <a:gd name="T31" fmla="*/ 272 h 310"/>
              <a:gd name="T32" fmla="*/ 7 w 278"/>
              <a:gd name="T33" fmla="*/ 264 h 310"/>
              <a:gd name="T34" fmla="*/ 3 w 278"/>
              <a:gd name="T35" fmla="*/ 257 h 310"/>
              <a:gd name="T36" fmla="*/ 2 w 278"/>
              <a:gd name="T37" fmla="*/ 248 h 310"/>
              <a:gd name="T38" fmla="*/ 0 w 278"/>
              <a:gd name="T39" fmla="*/ 239 h 310"/>
              <a:gd name="T40" fmla="*/ 0 w 278"/>
              <a:gd name="T41" fmla="*/ 38 h 310"/>
              <a:gd name="T42" fmla="*/ 0 w 278"/>
              <a:gd name="T43" fmla="*/ 38 h 310"/>
              <a:gd name="T44" fmla="*/ 2 w 278"/>
              <a:gd name="T45" fmla="*/ 29 h 310"/>
              <a:gd name="T46" fmla="*/ 3 w 278"/>
              <a:gd name="T47" fmla="*/ 22 h 310"/>
              <a:gd name="T48" fmla="*/ 7 w 278"/>
              <a:gd name="T49" fmla="*/ 15 h 310"/>
              <a:gd name="T50" fmla="*/ 12 w 278"/>
              <a:gd name="T51" fmla="*/ 9 h 310"/>
              <a:gd name="T52" fmla="*/ 19 w 278"/>
              <a:gd name="T53" fmla="*/ 5 h 310"/>
              <a:gd name="T54" fmla="*/ 24 w 278"/>
              <a:gd name="T55" fmla="*/ 3 h 310"/>
              <a:gd name="T56" fmla="*/ 32 w 278"/>
              <a:gd name="T57" fmla="*/ 0 h 310"/>
              <a:gd name="T58" fmla="*/ 40 w 278"/>
              <a:gd name="T59" fmla="*/ 0 h 310"/>
              <a:gd name="T60" fmla="*/ 237 w 278"/>
              <a:gd name="T61" fmla="*/ 23 h 310"/>
              <a:gd name="T62" fmla="*/ 237 w 278"/>
              <a:gd name="T63" fmla="*/ 23 h 310"/>
              <a:gd name="T64" fmla="*/ 246 w 278"/>
              <a:gd name="T65" fmla="*/ 24 h 310"/>
              <a:gd name="T66" fmla="*/ 254 w 278"/>
              <a:gd name="T67" fmla="*/ 28 h 310"/>
              <a:gd name="T68" fmla="*/ 260 w 278"/>
              <a:gd name="T69" fmla="*/ 33 h 310"/>
              <a:gd name="T70" fmla="*/ 265 w 278"/>
              <a:gd name="T71" fmla="*/ 40 h 310"/>
              <a:gd name="T72" fmla="*/ 270 w 278"/>
              <a:gd name="T73" fmla="*/ 46 h 310"/>
              <a:gd name="T74" fmla="*/ 274 w 278"/>
              <a:gd name="T75" fmla="*/ 54 h 310"/>
              <a:gd name="T76" fmla="*/ 275 w 278"/>
              <a:gd name="T77" fmla="*/ 63 h 310"/>
              <a:gd name="T78" fmla="*/ 278 w 278"/>
              <a:gd name="T79" fmla="*/ 72 h 310"/>
              <a:gd name="T80" fmla="*/ 278 w 278"/>
              <a:gd name="T81" fmla="*/ 272 h 310"/>
              <a:gd name="T82" fmla="*/ 278 w 278"/>
              <a:gd name="T83" fmla="*/ 27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10">
                <a:moveTo>
                  <a:pt x="278" y="272"/>
                </a:moveTo>
                <a:lnTo>
                  <a:pt x="278" y="272"/>
                </a:lnTo>
                <a:lnTo>
                  <a:pt x="275" y="281"/>
                </a:lnTo>
                <a:lnTo>
                  <a:pt x="274" y="289"/>
                </a:lnTo>
                <a:lnTo>
                  <a:pt x="270" y="295"/>
                </a:lnTo>
                <a:lnTo>
                  <a:pt x="265" y="300"/>
                </a:lnTo>
                <a:lnTo>
                  <a:pt x="260" y="305"/>
                </a:lnTo>
                <a:lnTo>
                  <a:pt x="254" y="308"/>
                </a:lnTo>
                <a:lnTo>
                  <a:pt x="246" y="310"/>
                </a:lnTo>
                <a:lnTo>
                  <a:pt x="237" y="310"/>
                </a:lnTo>
                <a:lnTo>
                  <a:pt x="40" y="287"/>
                </a:lnTo>
                <a:lnTo>
                  <a:pt x="40" y="287"/>
                </a:lnTo>
                <a:lnTo>
                  <a:pt x="32" y="286"/>
                </a:lnTo>
                <a:lnTo>
                  <a:pt x="24" y="282"/>
                </a:lnTo>
                <a:lnTo>
                  <a:pt x="19" y="278"/>
                </a:lnTo>
                <a:lnTo>
                  <a:pt x="12" y="272"/>
                </a:lnTo>
                <a:lnTo>
                  <a:pt x="7" y="264"/>
                </a:lnTo>
                <a:lnTo>
                  <a:pt x="3" y="257"/>
                </a:lnTo>
                <a:lnTo>
                  <a:pt x="2" y="248"/>
                </a:lnTo>
                <a:lnTo>
                  <a:pt x="0" y="239"/>
                </a:lnTo>
                <a:lnTo>
                  <a:pt x="0" y="38"/>
                </a:lnTo>
                <a:lnTo>
                  <a:pt x="0" y="38"/>
                </a:lnTo>
                <a:lnTo>
                  <a:pt x="2" y="29"/>
                </a:lnTo>
                <a:lnTo>
                  <a:pt x="3" y="22"/>
                </a:lnTo>
                <a:lnTo>
                  <a:pt x="7" y="15"/>
                </a:lnTo>
                <a:lnTo>
                  <a:pt x="12" y="9"/>
                </a:lnTo>
                <a:lnTo>
                  <a:pt x="19" y="5"/>
                </a:lnTo>
                <a:lnTo>
                  <a:pt x="24" y="3"/>
                </a:lnTo>
                <a:lnTo>
                  <a:pt x="32" y="0"/>
                </a:lnTo>
                <a:lnTo>
                  <a:pt x="40" y="0"/>
                </a:lnTo>
                <a:lnTo>
                  <a:pt x="237" y="23"/>
                </a:lnTo>
                <a:lnTo>
                  <a:pt x="237" y="23"/>
                </a:lnTo>
                <a:lnTo>
                  <a:pt x="246" y="24"/>
                </a:lnTo>
                <a:lnTo>
                  <a:pt x="254" y="28"/>
                </a:lnTo>
                <a:lnTo>
                  <a:pt x="260" y="33"/>
                </a:lnTo>
                <a:lnTo>
                  <a:pt x="265" y="40"/>
                </a:lnTo>
                <a:lnTo>
                  <a:pt x="270" y="46"/>
                </a:lnTo>
                <a:lnTo>
                  <a:pt x="274" y="54"/>
                </a:lnTo>
                <a:lnTo>
                  <a:pt x="275" y="63"/>
                </a:lnTo>
                <a:lnTo>
                  <a:pt x="278" y="72"/>
                </a:lnTo>
                <a:lnTo>
                  <a:pt x="278" y="272"/>
                </a:lnTo>
                <a:lnTo>
                  <a:pt x="278" y="272"/>
                </a:lnTo>
                <a:close/>
              </a:path>
            </a:pathLst>
          </a:custGeom>
          <a:solidFill>
            <a:srgbClr val="499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700">
              <a:solidFill>
                <a:schemeClr val="tx1"/>
              </a:solidFill>
              <a:latin typeface="+mn-lt"/>
            </a:endParaRPr>
          </a:p>
        </p:txBody>
      </p:sp>
      <p:sp>
        <p:nvSpPr>
          <p:cNvPr id="170" name="Rectangle 300"/>
          <p:cNvSpPr>
            <a:spLocks noChangeArrowheads="1"/>
          </p:cNvSpPr>
          <p:nvPr/>
        </p:nvSpPr>
        <p:spPr bwMode="auto">
          <a:xfrm>
            <a:off x="1119425" y="4952981"/>
            <a:ext cx="39223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50" b="1" i="0" u="none" strike="noStrike" cap="none" normalizeH="0" baseline="0" dirty="0" smtClean="0">
                <a:ln>
                  <a:noFill/>
                </a:ln>
                <a:solidFill>
                  <a:schemeClr val="bg1"/>
                </a:solidFill>
                <a:effectLst/>
                <a:latin typeface="+mn-lt"/>
                <a:ea typeface="宋体" pitchFamily="2" charset="-122"/>
                <a:cs typeface="宋体" pitchFamily="2" charset="-122"/>
              </a:rPr>
              <a:t>API</a:t>
            </a:r>
            <a:endParaRPr kumimoji="0" lang="zh-CN" altLang="zh-CN" sz="1050" b="0" i="0" u="none" strike="noStrike" cap="none" normalizeH="0" baseline="0" dirty="0" smtClean="0">
              <a:ln>
                <a:noFill/>
              </a:ln>
              <a:solidFill>
                <a:schemeClr val="bg1"/>
              </a:solidFill>
              <a:effectLst/>
              <a:latin typeface="+mn-lt"/>
              <a:ea typeface="宋体" pitchFamily="2" charset="-122"/>
              <a:cs typeface="宋体" pitchFamily="2" charset="-122"/>
            </a:endParaRPr>
          </a:p>
        </p:txBody>
      </p:sp>
      <p:sp>
        <p:nvSpPr>
          <p:cNvPr id="171" name="Freeform 65"/>
          <p:cNvSpPr>
            <a:spLocks noEditPoints="1"/>
          </p:cNvSpPr>
          <p:nvPr/>
        </p:nvSpPr>
        <p:spPr bwMode="auto">
          <a:xfrm>
            <a:off x="1042374" y="5267296"/>
            <a:ext cx="360984" cy="389305"/>
          </a:xfrm>
          <a:custGeom>
            <a:avLst/>
            <a:gdLst/>
            <a:ahLst/>
            <a:cxnLst>
              <a:cxn ang="0">
                <a:pos x="52" y="0"/>
              </a:cxn>
              <a:cxn ang="0">
                <a:pos x="23" y="7"/>
              </a:cxn>
              <a:cxn ang="0">
                <a:pos x="4" y="29"/>
              </a:cxn>
              <a:cxn ang="0">
                <a:pos x="0" y="500"/>
              </a:cxn>
              <a:cxn ang="0">
                <a:pos x="4" y="521"/>
              </a:cxn>
              <a:cxn ang="0">
                <a:pos x="23" y="543"/>
              </a:cxn>
              <a:cxn ang="0">
                <a:pos x="52" y="550"/>
              </a:cxn>
              <a:cxn ang="0">
                <a:pos x="280" y="550"/>
              </a:cxn>
              <a:cxn ang="0">
                <a:pos x="306" y="536"/>
              </a:cxn>
              <a:cxn ang="0">
                <a:pos x="321" y="511"/>
              </a:cxn>
              <a:cxn ang="0">
                <a:pos x="322" y="49"/>
              </a:cxn>
              <a:cxn ang="0">
                <a:pos x="313" y="21"/>
              </a:cxn>
              <a:cxn ang="0">
                <a:pos x="290" y="3"/>
              </a:cxn>
              <a:cxn ang="0">
                <a:pos x="269" y="0"/>
              </a:cxn>
              <a:cxn ang="0">
                <a:pos x="299" y="490"/>
              </a:cxn>
              <a:cxn ang="0">
                <a:pos x="287" y="513"/>
              </a:cxn>
              <a:cxn ang="0">
                <a:pos x="264" y="526"/>
              </a:cxn>
              <a:cxn ang="0">
                <a:pos x="66" y="527"/>
              </a:cxn>
              <a:cxn ang="0">
                <a:pos x="41" y="520"/>
              </a:cxn>
              <a:cxn ang="0">
                <a:pos x="25" y="499"/>
              </a:cxn>
              <a:cxn ang="0">
                <a:pos x="21" y="67"/>
              </a:cxn>
              <a:cxn ang="0">
                <a:pos x="25" y="49"/>
              </a:cxn>
              <a:cxn ang="0">
                <a:pos x="41" y="30"/>
              </a:cxn>
              <a:cxn ang="0">
                <a:pos x="66" y="23"/>
              </a:cxn>
              <a:cxn ang="0">
                <a:pos x="264" y="23"/>
              </a:cxn>
              <a:cxn ang="0">
                <a:pos x="287" y="35"/>
              </a:cxn>
              <a:cxn ang="0">
                <a:pos x="299" y="58"/>
              </a:cxn>
              <a:cxn ang="0">
                <a:pos x="62" y="423"/>
              </a:cxn>
              <a:cxn ang="0">
                <a:pos x="62" y="118"/>
              </a:cxn>
              <a:cxn ang="0">
                <a:pos x="212" y="81"/>
              </a:cxn>
              <a:cxn ang="0">
                <a:pos x="217" y="79"/>
              </a:cxn>
              <a:cxn ang="0">
                <a:pos x="220" y="74"/>
              </a:cxn>
              <a:cxn ang="0">
                <a:pos x="214" y="66"/>
              </a:cxn>
              <a:cxn ang="0">
                <a:pos x="110" y="65"/>
              </a:cxn>
              <a:cxn ang="0">
                <a:pos x="102" y="70"/>
              </a:cxn>
              <a:cxn ang="0">
                <a:pos x="102" y="76"/>
              </a:cxn>
              <a:cxn ang="0">
                <a:pos x="110" y="81"/>
              </a:cxn>
              <a:cxn ang="0">
                <a:pos x="98" y="463"/>
              </a:cxn>
              <a:cxn ang="0">
                <a:pos x="87" y="470"/>
              </a:cxn>
              <a:cxn ang="0">
                <a:pos x="87" y="480"/>
              </a:cxn>
              <a:cxn ang="0">
                <a:pos x="98" y="488"/>
              </a:cxn>
              <a:cxn ang="0">
                <a:pos x="107" y="484"/>
              </a:cxn>
              <a:cxn ang="0">
                <a:pos x="110" y="475"/>
              </a:cxn>
              <a:cxn ang="0">
                <a:pos x="103" y="463"/>
              </a:cxn>
              <a:cxn ang="0">
                <a:pos x="227" y="463"/>
              </a:cxn>
              <a:cxn ang="0">
                <a:pos x="220" y="466"/>
              </a:cxn>
              <a:cxn ang="0">
                <a:pos x="216" y="475"/>
              </a:cxn>
              <a:cxn ang="0">
                <a:pos x="223" y="486"/>
              </a:cxn>
              <a:cxn ang="0">
                <a:pos x="232" y="486"/>
              </a:cxn>
              <a:cxn ang="0">
                <a:pos x="240" y="475"/>
              </a:cxn>
              <a:cxn ang="0">
                <a:pos x="236" y="466"/>
              </a:cxn>
              <a:cxn ang="0">
                <a:pos x="227" y="463"/>
              </a:cxn>
              <a:cxn ang="0">
                <a:pos x="158" y="463"/>
              </a:cxn>
              <a:cxn ang="0">
                <a:pos x="151" y="475"/>
              </a:cxn>
              <a:cxn ang="0">
                <a:pos x="154" y="484"/>
              </a:cxn>
              <a:cxn ang="0">
                <a:pos x="163" y="488"/>
              </a:cxn>
              <a:cxn ang="0">
                <a:pos x="174" y="480"/>
              </a:cxn>
              <a:cxn ang="0">
                <a:pos x="174" y="470"/>
              </a:cxn>
              <a:cxn ang="0">
                <a:pos x="163" y="463"/>
              </a:cxn>
            </a:cxnLst>
            <a:rect l="0" t="0" r="r" b="b"/>
            <a:pathLst>
              <a:path w="322" h="550">
                <a:moveTo>
                  <a:pt x="269" y="0"/>
                </a:moveTo>
                <a:lnTo>
                  <a:pt x="52" y="0"/>
                </a:lnTo>
                <a:lnTo>
                  <a:pt x="52" y="0"/>
                </a:lnTo>
                <a:lnTo>
                  <a:pt x="42" y="0"/>
                </a:lnTo>
                <a:lnTo>
                  <a:pt x="32" y="3"/>
                </a:lnTo>
                <a:lnTo>
                  <a:pt x="23" y="7"/>
                </a:lnTo>
                <a:lnTo>
                  <a:pt x="15" y="14"/>
                </a:lnTo>
                <a:lnTo>
                  <a:pt x="9" y="21"/>
                </a:lnTo>
                <a:lnTo>
                  <a:pt x="4" y="29"/>
                </a:lnTo>
                <a:lnTo>
                  <a:pt x="1" y="39"/>
                </a:lnTo>
                <a:lnTo>
                  <a:pt x="0" y="49"/>
                </a:lnTo>
                <a:lnTo>
                  <a:pt x="0" y="500"/>
                </a:lnTo>
                <a:lnTo>
                  <a:pt x="0" y="500"/>
                </a:lnTo>
                <a:lnTo>
                  <a:pt x="1" y="511"/>
                </a:lnTo>
                <a:lnTo>
                  <a:pt x="4" y="521"/>
                </a:lnTo>
                <a:lnTo>
                  <a:pt x="9" y="529"/>
                </a:lnTo>
                <a:lnTo>
                  <a:pt x="15" y="536"/>
                </a:lnTo>
                <a:lnTo>
                  <a:pt x="23" y="543"/>
                </a:lnTo>
                <a:lnTo>
                  <a:pt x="32" y="546"/>
                </a:lnTo>
                <a:lnTo>
                  <a:pt x="42" y="550"/>
                </a:lnTo>
                <a:lnTo>
                  <a:pt x="52" y="550"/>
                </a:lnTo>
                <a:lnTo>
                  <a:pt x="269" y="550"/>
                </a:lnTo>
                <a:lnTo>
                  <a:pt x="269" y="550"/>
                </a:lnTo>
                <a:lnTo>
                  <a:pt x="280" y="550"/>
                </a:lnTo>
                <a:lnTo>
                  <a:pt x="290" y="546"/>
                </a:lnTo>
                <a:lnTo>
                  <a:pt x="299" y="543"/>
                </a:lnTo>
                <a:lnTo>
                  <a:pt x="306" y="536"/>
                </a:lnTo>
                <a:lnTo>
                  <a:pt x="313" y="529"/>
                </a:lnTo>
                <a:lnTo>
                  <a:pt x="318" y="521"/>
                </a:lnTo>
                <a:lnTo>
                  <a:pt x="321" y="511"/>
                </a:lnTo>
                <a:lnTo>
                  <a:pt x="322" y="500"/>
                </a:lnTo>
                <a:lnTo>
                  <a:pt x="322" y="49"/>
                </a:lnTo>
                <a:lnTo>
                  <a:pt x="322" y="49"/>
                </a:lnTo>
                <a:lnTo>
                  <a:pt x="321" y="39"/>
                </a:lnTo>
                <a:lnTo>
                  <a:pt x="318" y="29"/>
                </a:lnTo>
                <a:lnTo>
                  <a:pt x="313" y="21"/>
                </a:lnTo>
                <a:lnTo>
                  <a:pt x="306" y="14"/>
                </a:lnTo>
                <a:lnTo>
                  <a:pt x="299" y="7"/>
                </a:lnTo>
                <a:lnTo>
                  <a:pt x="290" y="3"/>
                </a:lnTo>
                <a:lnTo>
                  <a:pt x="280" y="0"/>
                </a:lnTo>
                <a:lnTo>
                  <a:pt x="269" y="0"/>
                </a:lnTo>
                <a:lnTo>
                  <a:pt x="269" y="0"/>
                </a:lnTo>
                <a:close/>
                <a:moveTo>
                  <a:pt x="300" y="481"/>
                </a:moveTo>
                <a:lnTo>
                  <a:pt x="300" y="481"/>
                </a:lnTo>
                <a:lnTo>
                  <a:pt x="299" y="490"/>
                </a:lnTo>
                <a:lnTo>
                  <a:pt x="296" y="499"/>
                </a:lnTo>
                <a:lnTo>
                  <a:pt x="292" y="507"/>
                </a:lnTo>
                <a:lnTo>
                  <a:pt x="287" y="513"/>
                </a:lnTo>
                <a:lnTo>
                  <a:pt x="280" y="520"/>
                </a:lnTo>
                <a:lnTo>
                  <a:pt x="272" y="523"/>
                </a:lnTo>
                <a:lnTo>
                  <a:pt x="264" y="526"/>
                </a:lnTo>
                <a:lnTo>
                  <a:pt x="254" y="527"/>
                </a:lnTo>
                <a:lnTo>
                  <a:pt x="66" y="527"/>
                </a:lnTo>
                <a:lnTo>
                  <a:pt x="66" y="527"/>
                </a:lnTo>
                <a:lnTo>
                  <a:pt x="57" y="526"/>
                </a:lnTo>
                <a:lnTo>
                  <a:pt x="48" y="523"/>
                </a:lnTo>
                <a:lnTo>
                  <a:pt x="41" y="520"/>
                </a:lnTo>
                <a:lnTo>
                  <a:pt x="34" y="513"/>
                </a:lnTo>
                <a:lnTo>
                  <a:pt x="29" y="507"/>
                </a:lnTo>
                <a:lnTo>
                  <a:pt x="25" y="499"/>
                </a:lnTo>
                <a:lnTo>
                  <a:pt x="21" y="490"/>
                </a:lnTo>
                <a:lnTo>
                  <a:pt x="21" y="481"/>
                </a:lnTo>
                <a:lnTo>
                  <a:pt x="21" y="67"/>
                </a:lnTo>
                <a:lnTo>
                  <a:pt x="21" y="67"/>
                </a:lnTo>
                <a:lnTo>
                  <a:pt x="21" y="58"/>
                </a:lnTo>
                <a:lnTo>
                  <a:pt x="25" y="49"/>
                </a:lnTo>
                <a:lnTo>
                  <a:pt x="29" y="42"/>
                </a:lnTo>
                <a:lnTo>
                  <a:pt x="34" y="35"/>
                </a:lnTo>
                <a:lnTo>
                  <a:pt x="41" y="30"/>
                </a:lnTo>
                <a:lnTo>
                  <a:pt x="48" y="25"/>
                </a:lnTo>
                <a:lnTo>
                  <a:pt x="57" y="23"/>
                </a:lnTo>
                <a:lnTo>
                  <a:pt x="66" y="23"/>
                </a:lnTo>
                <a:lnTo>
                  <a:pt x="254" y="23"/>
                </a:lnTo>
                <a:lnTo>
                  <a:pt x="254" y="23"/>
                </a:lnTo>
                <a:lnTo>
                  <a:pt x="264" y="23"/>
                </a:lnTo>
                <a:lnTo>
                  <a:pt x="272" y="25"/>
                </a:lnTo>
                <a:lnTo>
                  <a:pt x="280" y="30"/>
                </a:lnTo>
                <a:lnTo>
                  <a:pt x="287" y="35"/>
                </a:lnTo>
                <a:lnTo>
                  <a:pt x="292" y="42"/>
                </a:lnTo>
                <a:lnTo>
                  <a:pt x="296" y="49"/>
                </a:lnTo>
                <a:lnTo>
                  <a:pt x="299" y="58"/>
                </a:lnTo>
                <a:lnTo>
                  <a:pt x="300" y="67"/>
                </a:lnTo>
                <a:lnTo>
                  <a:pt x="300" y="481"/>
                </a:lnTo>
                <a:close/>
                <a:moveTo>
                  <a:pt x="62" y="423"/>
                </a:moveTo>
                <a:lnTo>
                  <a:pt x="264" y="423"/>
                </a:lnTo>
                <a:lnTo>
                  <a:pt x="264" y="118"/>
                </a:lnTo>
                <a:lnTo>
                  <a:pt x="62" y="118"/>
                </a:lnTo>
                <a:lnTo>
                  <a:pt x="62" y="423"/>
                </a:lnTo>
                <a:close/>
                <a:moveTo>
                  <a:pt x="110" y="81"/>
                </a:moveTo>
                <a:lnTo>
                  <a:pt x="212" y="81"/>
                </a:lnTo>
                <a:lnTo>
                  <a:pt x="212" y="81"/>
                </a:lnTo>
                <a:lnTo>
                  <a:pt x="214" y="81"/>
                </a:lnTo>
                <a:lnTo>
                  <a:pt x="217" y="79"/>
                </a:lnTo>
                <a:lnTo>
                  <a:pt x="220" y="76"/>
                </a:lnTo>
                <a:lnTo>
                  <a:pt x="220" y="74"/>
                </a:lnTo>
                <a:lnTo>
                  <a:pt x="220" y="74"/>
                </a:lnTo>
                <a:lnTo>
                  <a:pt x="220" y="70"/>
                </a:lnTo>
                <a:lnTo>
                  <a:pt x="217" y="67"/>
                </a:lnTo>
                <a:lnTo>
                  <a:pt x="214" y="66"/>
                </a:lnTo>
                <a:lnTo>
                  <a:pt x="212" y="65"/>
                </a:lnTo>
                <a:lnTo>
                  <a:pt x="110" y="65"/>
                </a:lnTo>
                <a:lnTo>
                  <a:pt x="110" y="65"/>
                </a:lnTo>
                <a:lnTo>
                  <a:pt x="106" y="66"/>
                </a:lnTo>
                <a:lnTo>
                  <a:pt x="103" y="67"/>
                </a:lnTo>
                <a:lnTo>
                  <a:pt x="102" y="70"/>
                </a:lnTo>
                <a:lnTo>
                  <a:pt x="101" y="74"/>
                </a:lnTo>
                <a:lnTo>
                  <a:pt x="101" y="74"/>
                </a:lnTo>
                <a:lnTo>
                  <a:pt x="102" y="76"/>
                </a:lnTo>
                <a:lnTo>
                  <a:pt x="103" y="79"/>
                </a:lnTo>
                <a:lnTo>
                  <a:pt x="106" y="81"/>
                </a:lnTo>
                <a:lnTo>
                  <a:pt x="110" y="81"/>
                </a:lnTo>
                <a:lnTo>
                  <a:pt x="110" y="81"/>
                </a:lnTo>
                <a:close/>
                <a:moveTo>
                  <a:pt x="98" y="463"/>
                </a:moveTo>
                <a:lnTo>
                  <a:pt x="98" y="463"/>
                </a:lnTo>
                <a:lnTo>
                  <a:pt x="93" y="463"/>
                </a:lnTo>
                <a:lnTo>
                  <a:pt x="89" y="466"/>
                </a:lnTo>
                <a:lnTo>
                  <a:pt x="87" y="470"/>
                </a:lnTo>
                <a:lnTo>
                  <a:pt x="85" y="475"/>
                </a:lnTo>
                <a:lnTo>
                  <a:pt x="85" y="475"/>
                </a:lnTo>
                <a:lnTo>
                  <a:pt x="87" y="480"/>
                </a:lnTo>
                <a:lnTo>
                  <a:pt x="89" y="484"/>
                </a:lnTo>
                <a:lnTo>
                  <a:pt x="93" y="486"/>
                </a:lnTo>
                <a:lnTo>
                  <a:pt x="98" y="488"/>
                </a:lnTo>
                <a:lnTo>
                  <a:pt x="98" y="488"/>
                </a:lnTo>
                <a:lnTo>
                  <a:pt x="103" y="486"/>
                </a:lnTo>
                <a:lnTo>
                  <a:pt x="107" y="484"/>
                </a:lnTo>
                <a:lnTo>
                  <a:pt x="110" y="480"/>
                </a:lnTo>
                <a:lnTo>
                  <a:pt x="110" y="475"/>
                </a:lnTo>
                <a:lnTo>
                  <a:pt x="110" y="475"/>
                </a:lnTo>
                <a:lnTo>
                  <a:pt x="110" y="470"/>
                </a:lnTo>
                <a:lnTo>
                  <a:pt x="107" y="466"/>
                </a:lnTo>
                <a:lnTo>
                  <a:pt x="103" y="463"/>
                </a:lnTo>
                <a:lnTo>
                  <a:pt x="98" y="463"/>
                </a:lnTo>
                <a:lnTo>
                  <a:pt x="98" y="463"/>
                </a:lnTo>
                <a:close/>
                <a:moveTo>
                  <a:pt x="227" y="463"/>
                </a:moveTo>
                <a:lnTo>
                  <a:pt x="227" y="463"/>
                </a:lnTo>
                <a:lnTo>
                  <a:pt x="223" y="463"/>
                </a:lnTo>
                <a:lnTo>
                  <a:pt x="220" y="466"/>
                </a:lnTo>
                <a:lnTo>
                  <a:pt x="217" y="470"/>
                </a:lnTo>
                <a:lnTo>
                  <a:pt x="216" y="475"/>
                </a:lnTo>
                <a:lnTo>
                  <a:pt x="216" y="475"/>
                </a:lnTo>
                <a:lnTo>
                  <a:pt x="217" y="480"/>
                </a:lnTo>
                <a:lnTo>
                  <a:pt x="220" y="484"/>
                </a:lnTo>
                <a:lnTo>
                  <a:pt x="223" y="486"/>
                </a:lnTo>
                <a:lnTo>
                  <a:pt x="227" y="488"/>
                </a:lnTo>
                <a:lnTo>
                  <a:pt x="227" y="488"/>
                </a:lnTo>
                <a:lnTo>
                  <a:pt x="232" y="486"/>
                </a:lnTo>
                <a:lnTo>
                  <a:pt x="236" y="484"/>
                </a:lnTo>
                <a:lnTo>
                  <a:pt x="239" y="480"/>
                </a:lnTo>
                <a:lnTo>
                  <a:pt x="240" y="475"/>
                </a:lnTo>
                <a:lnTo>
                  <a:pt x="240" y="475"/>
                </a:lnTo>
                <a:lnTo>
                  <a:pt x="239" y="470"/>
                </a:lnTo>
                <a:lnTo>
                  <a:pt x="236" y="466"/>
                </a:lnTo>
                <a:lnTo>
                  <a:pt x="232" y="463"/>
                </a:lnTo>
                <a:lnTo>
                  <a:pt x="227" y="463"/>
                </a:lnTo>
                <a:lnTo>
                  <a:pt x="227" y="463"/>
                </a:lnTo>
                <a:close/>
                <a:moveTo>
                  <a:pt x="163" y="463"/>
                </a:moveTo>
                <a:lnTo>
                  <a:pt x="163" y="463"/>
                </a:lnTo>
                <a:lnTo>
                  <a:pt x="158" y="463"/>
                </a:lnTo>
                <a:lnTo>
                  <a:pt x="154" y="466"/>
                </a:lnTo>
                <a:lnTo>
                  <a:pt x="152" y="470"/>
                </a:lnTo>
                <a:lnTo>
                  <a:pt x="151" y="475"/>
                </a:lnTo>
                <a:lnTo>
                  <a:pt x="151" y="475"/>
                </a:lnTo>
                <a:lnTo>
                  <a:pt x="152" y="480"/>
                </a:lnTo>
                <a:lnTo>
                  <a:pt x="154" y="484"/>
                </a:lnTo>
                <a:lnTo>
                  <a:pt x="158" y="486"/>
                </a:lnTo>
                <a:lnTo>
                  <a:pt x="163" y="488"/>
                </a:lnTo>
                <a:lnTo>
                  <a:pt x="163" y="488"/>
                </a:lnTo>
                <a:lnTo>
                  <a:pt x="167" y="486"/>
                </a:lnTo>
                <a:lnTo>
                  <a:pt x="171" y="484"/>
                </a:lnTo>
                <a:lnTo>
                  <a:pt x="174" y="480"/>
                </a:lnTo>
                <a:lnTo>
                  <a:pt x="175" y="475"/>
                </a:lnTo>
                <a:lnTo>
                  <a:pt x="175" y="475"/>
                </a:lnTo>
                <a:lnTo>
                  <a:pt x="174" y="470"/>
                </a:lnTo>
                <a:lnTo>
                  <a:pt x="171" y="466"/>
                </a:lnTo>
                <a:lnTo>
                  <a:pt x="167" y="463"/>
                </a:lnTo>
                <a:lnTo>
                  <a:pt x="163" y="463"/>
                </a:lnTo>
                <a:lnTo>
                  <a:pt x="163" y="463"/>
                </a:lnTo>
                <a:close/>
              </a:path>
            </a:pathLst>
          </a:custGeom>
          <a:solidFill>
            <a:srgbClr val="65AADD"/>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700">
              <a:latin typeface="+mn-lt"/>
            </a:endParaRPr>
          </a:p>
        </p:txBody>
      </p:sp>
      <p:sp>
        <p:nvSpPr>
          <p:cNvPr id="172" name="Rectangle 300"/>
          <p:cNvSpPr>
            <a:spLocks noChangeArrowheads="1"/>
          </p:cNvSpPr>
          <p:nvPr/>
        </p:nvSpPr>
        <p:spPr bwMode="auto">
          <a:xfrm flipH="1">
            <a:off x="970177" y="5656602"/>
            <a:ext cx="577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dirty="0" smtClean="0">
                <a:solidFill>
                  <a:schemeClr val="tx1"/>
                </a:solidFill>
                <a:latin typeface="+mn-lt"/>
                <a:ea typeface="+mn-ea"/>
                <a:cs typeface="宋体" pitchFamily="2" charset="-122"/>
              </a:rPr>
              <a:t>移动端</a:t>
            </a:r>
            <a:endParaRPr kumimoji="0" lang="zh-CN" altLang="zh-CN" sz="1200" b="0" i="0" u="none" strike="noStrike" cap="none" normalizeH="0" baseline="0" dirty="0" smtClean="0">
              <a:ln>
                <a:noFill/>
              </a:ln>
              <a:solidFill>
                <a:schemeClr val="tx1"/>
              </a:solidFill>
              <a:effectLst/>
              <a:latin typeface="+mn-lt"/>
              <a:ea typeface="+mn-ea"/>
              <a:cs typeface="宋体" pitchFamily="2" charset="-122"/>
            </a:endParaRPr>
          </a:p>
        </p:txBody>
      </p:sp>
      <p:sp>
        <p:nvSpPr>
          <p:cNvPr id="176" name="标题 175"/>
          <p:cNvSpPr>
            <a:spLocks noGrp="1"/>
          </p:cNvSpPr>
          <p:nvPr>
            <p:ph type="title"/>
          </p:nvPr>
        </p:nvSpPr>
        <p:spPr>
          <a:xfrm>
            <a:off x="684213" y="463779"/>
            <a:ext cx="7713662" cy="868363"/>
          </a:xfrm>
        </p:spPr>
        <p:txBody>
          <a:bodyPr/>
          <a:lstStyle/>
          <a:p>
            <a:r>
              <a:rPr kumimoji="1" lang="zh-CN" altLang="en-US" sz="3200" dirty="0" smtClean="0">
                <a:latin typeface="+mj-ea"/>
              </a:rPr>
              <a:t>华为软件开发云：一站式云上</a:t>
            </a:r>
            <a:r>
              <a:rPr kumimoji="1" lang="en-US" altLang="zh-CN" sz="3200" dirty="0" err="1" smtClean="0"/>
              <a:t>DevOps</a:t>
            </a:r>
            <a:r>
              <a:rPr kumimoji="1" lang="zh-CN" altLang="en-US" sz="3200" dirty="0" smtClean="0">
                <a:latin typeface="+mj-ea"/>
              </a:rPr>
              <a:t>平台</a:t>
            </a:r>
            <a:endParaRPr lang="zh-CN" altLang="en-US" sz="3200" dirty="0">
              <a:latin typeface="+mj-ea"/>
            </a:endParaRPr>
          </a:p>
        </p:txBody>
      </p:sp>
    </p:spTree>
    <p:extLst>
      <p:ext uri="{BB962C8B-B14F-4D97-AF65-F5344CB8AC3E}">
        <p14:creationId xmlns:p14="http://schemas.microsoft.com/office/powerpoint/2010/main" val="17901081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58"/>
          <p:cNvSpPr/>
          <p:nvPr/>
        </p:nvSpPr>
        <p:spPr>
          <a:xfrm>
            <a:off x="791580" y="1392328"/>
            <a:ext cx="744774" cy="276566"/>
          </a:xfrm>
          <a:prstGeom prst="roundRect">
            <a:avLst>
              <a:gd name="adj" fmla="val 12"/>
            </a:avLst>
          </a:prstGeom>
          <a:solidFill>
            <a:schemeClr val="accent6">
              <a:lumMod val="20000"/>
              <a:lumOff val="80000"/>
            </a:schemeClr>
          </a:solidFill>
          <a:ln w="6350" cap="flat" cmpd="sng" algn="ctr">
            <a:solidFill>
              <a:srgbClr val="00B0F0"/>
            </a:solid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700" dirty="0">
              <a:latin typeface="+mn-lt"/>
              <a:ea typeface="微软雅黑" pitchFamily="34" charset="-122"/>
              <a:sym typeface="Arial" pitchFamily="34" charset="0"/>
            </a:endParaRPr>
          </a:p>
        </p:txBody>
      </p:sp>
      <p:sp>
        <p:nvSpPr>
          <p:cNvPr id="25" name="圆角矩形 258"/>
          <p:cNvSpPr/>
          <p:nvPr/>
        </p:nvSpPr>
        <p:spPr>
          <a:xfrm>
            <a:off x="1774998" y="1398028"/>
            <a:ext cx="744774" cy="276566"/>
          </a:xfrm>
          <a:prstGeom prst="roundRect">
            <a:avLst>
              <a:gd name="adj" fmla="val 12"/>
            </a:avLst>
          </a:prstGeom>
          <a:solidFill>
            <a:schemeClr val="accent6">
              <a:lumMod val="20000"/>
              <a:lumOff val="80000"/>
            </a:schemeClr>
          </a:solidFill>
          <a:ln w="6350" cap="flat" cmpd="sng" algn="ctr">
            <a:solidFill>
              <a:srgbClr val="00B0F0"/>
            </a:solid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700">
              <a:latin typeface="+mn-lt"/>
              <a:ea typeface="微软雅黑" pitchFamily="34" charset="-122"/>
              <a:sym typeface="Arial" pitchFamily="34" charset="0"/>
            </a:endParaRPr>
          </a:p>
        </p:txBody>
      </p:sp>
      <p:sp>
        <p:nvSpPr>
          <p:cNvPr id="26" name="圆角矩形 258"/>
          <p:cNvSpPr/>
          <p:nvPr/>
        </p:nvSpPr>
        <p:spPr>
          <a:xfrm>
            <a:off x="2747106" y="1393251"/>
            <a:ext cx="744774" cy="276566"/>
          </a:xfrm>
          <a:prstGeom prst="roundRect">
            <a:avLst>
              <a:gd name="adj" fmla="val 12"/>
            </a:avLst>
          </a:prstGeom>
          <a:solidFill>
            <a:schemeClr val="accent6">
              <a:lumMod val="20000"/>
              <a:lumOff val="80000"/>
            </a:schemeClr>
          </a:solidFill>
          <a:ln w="6350" cap="flat" cmpd="sng" algn="ctr">
            <a:solidFill>
              <a:srgbClr val="00B0F0"/>
            </a:solid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700">
              <a:latin typeface="+mn-lt"/>
              <a:ea typeface="微软雅黑" pitchFamily="34" charset="-122"/>
              <a:sym typeface="Arial" pitchFamily="34" charset="0"/>
            </a:endParaRPr>
          </a:p>
        </p:txBody>
      </p:sp>
      <p:sp>
        <p:nvSpPr>
          <p:cNvPr id="27" name="圆角矩形 258"/>
          <p:cNvSpPr/>
          <p:nvPr/>
        </p:nvSpPr>
        <p:spPr>
          <a:xfrm>
            <a:off x="3707904" y="1396533"/>
            <a:ext cx="744774" cy="276566"/>
          </a:xfrm>
          <a:prstGeom prst="roundRect">
            <a:avLst>
              <a:gd name="adj" fmla="val 12"/>
            </a:avLst>
          </a:prstGeom>
          <a:solidFill>
            <a:schemeClr val="accent6">
              <a:lumMod val="20000"/>
              <a:lumOff val="80000"/>
            </a:schemeClr>
          </a:solidFill>
          <a:ln w="6350" cap="flat" cmpd="sng" algn="ctr">
            <a:solidFill>
              <a:srgbClr val="00B0F0"/>
            </a:solid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700">
              <a:latin typeface="+mn-lt"/>
              <a:ea typeface="微软雅黑" pitchFamily="34" charset="-122"/>
              <a:sym typeface="Arial" pitchFamily="34" charset="0"/>
            </a:endParaRPr>
          </a:p>
        </p:txBody>
      </p:sp>
      <p:sp>
        <p:nvSpPr>
          <p:cNvPr id="28" name="圆角矩形 258"/>
          <p:cNvSpPr/>
          <p:nvPr/>
        </p:nvSpPr>
        <p:spPr>
          <a:xfrm>
            <a:off x="4716016" y="1403963"/>
            <a:ext cx="744774" cy="276566"/>
          </a:xfrm>
          <a:prstGeom prst="roundRect">
            <a:avLst>
              <a:gd name="adj" fmla="val 12"/>
            </a:avLst>
          </a:prstGeom>
          <a:solidFill>
            <a:schemeClr val="accent6">
              <a:lumMod val="20000"/>
              <a:lumOff val="80000"/>
            </a:schemeClr>
          </a:solidFill>
          <a:ln w="6350" cap="flat" cmpd="sng" algn="ctr">
            <a:solidFill>
              <a:srgbClr val="00B0F0"/>
            </a:solid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1200">
              <a:latin typeface="+mn-lt"/>
              <a:ea typeface="+mn-ea"/>
              <a:sym typeface="Arial" pitchFamily="34" charset="0"/>
            </a:endParaRPr>
          </a:p>
        </p:txBody>
      </p:sp>
      <p:sp>
        <p:nvSpPr>
          <p:cNvPr id="29" name="圆角矩形 258"/>
          <p:cNvSpPr/>
          <p:nvPr/>
        </p:nvSpPr>
        <p:spPr>
          <a:xfrm>
            <a:off x="5735438" y="1398028"/>
            <a:ext cx="744774" cy="276566"/>
          </a:xfrm>
          <a:prstGeom prst="roundRect">
            <a:avLst>
              <a:gd name="adj" fmla="val 12"/>
            </a:avLst>
          </a:prstGeom>
          <a:solidFill>
            <a:schemeClr val="accent6">
              <a:lumMod val="20000"/>
              <a:lumOff val="80000"/>
            </a:schemeClr>
          </a:solidFill>
          <a:ln w="6350" cap="flat" cmpd="sng" algn="ctr">
            <a:solidFill>
              <a:srgbClr val="00B0F0"/>
            </a:solid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700">
              <a:latin typeface="+mn-lt"/>
              <a:ea typeface="微软雅黑" pitchFamily="34" charset="-122"/>
              <a:sym typeface="Arial" pitchFamily="34" charset="0"/>
            </a:endParaRPr>
          </a:p>
        </p:txBody>
      </p:sp>
      <p:sp>
        <p:nvSpPr>
          <p:cNvPr id="30" name="圆角矩形 258"/>
          <p:cNvSpPr/>
          <p:nvPr/>
        </p:nvSpPr>
        <p:spPr>
          <a:xfrm>
            <a:off x="6804248" y="1393251"/>
            <a:ext cx="744774" cy="276566"/>
          </a:xfrm>
          <a:prstGeom prst="roundRect">
            <a:avLst>
              <a:gd name="adj" fmla="val 12"/>
            </a:avLst>
          </a:prstGeom>
          <a:solidFill>
            <a:schemeClr val="accent6">
              <a:lumMod val="20000"/>
              <a:lumOff val="80000"/>
            </a:schemeClr>
          </a:solidFill>
          <a:ln w="6350" cap="flat" cmpd="sng" algn="ctr">
            <a:solidFill>
              <a:srgbClr val="00B0F0"/>
            </a:solid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700">
              <a:latin typeface="+mn-lt"/>
              <a:ea typeface="微软雅黑" pitchFamily="34" charset="-122"/>
              <a:sym typeface="Arial" pitchFamily="34" charset="0"/>
            </a:endParaRPr>
          </a:p>
        </p:txBody>
      </p:sp>
      <p:sp>
        <p:nvSpPr>
          <p:cNvPr id="92" name="圆角矩形 258"/>
          <p:cNvSpPr/>
          <p:nvPr/>
        </p:nvSpPr>
        <p:spPr>
          <a:xfrm>
            <a:off x="7823670" y="1393251"/>
            <a:ext cx="744774" cy="276566"/>
          </a:xfrm>
          <a:prstGeom prst="roundRect">
            <a:avLst>
              <a:gd name="adj" fmla="val 12"/>
            </a:avLst>
          </a:prstGeom>
          <a:solidFill>
            <a:schemeClr val="accent6">
              <a:lumMod val="20000"/>
              <a:lumOff val="80000"/>
            </a:schemeClr>
          </a:solidFill>
          <a:ln w="6350" cap="flat" cmpd="sng" algn="ctr">
            <a:solidFill>
              <a:srgbClr val="00B0F0"/>
            </a:solidFill>
            <a:prstDash val="solid"/>
            <a:round/>
            <a:headEnd type="none" w="med" len="med"/>
            <a:tailEnd type="none" w="med" len="med"/>
          </a:ln>
          <a:effectLst/>
          <a:scene3d>
            <a:camera prst="orthographicFront"/>
            <a:lightRig rig="flat" dir="t"/>
          </a:scene3d>
        </p:spPr>
        <p:txBody>
          <a:bodyPr anchor="ctr"/>
          <a:lstStyle/>
          <a:p>
            <a:pPr>
              <a:buClr>
                <a:srgbClr val="CC9900"/>
              </a:buClr>
              <a:buFont typeface="Wingdings" pitchFamily="2" charset="2"/>
              <a:buChar char="n"/>
            </a:pPr>
            <a:endParaRPr lang="zh-CN" altLang="en-US" sz="700">
              <a:latin typeface="+mn-lt"/>
              <a:ea typeface="微软雅黑" pitchFamily="34" charset="-122"/>
              <a:sym typeface="Arial" pitchFamily="34" charset="0"/>
            </a:endParaRPr>
          </a:p>
        </p:txBody>
      </p:sp>
      <p:sp>
        <p:nvSpPr>
          <p:cNvPr id="31" name="TextBox 28"/>
          <p:cNvSpPr txBox="1"/>
          <p:nvPr/>
        </p:nvSpPr>
        <p:spPr>
          <a:xfrm>
            <a:off x="721863" y="1393015"/>
            <a:ext cx="861805" cy="307793"/>
          </a:xfrm>
          <a:prstGeom prst="rect">
            <a:avLst/>
          </a:prstGeom>
          <a:noFill/>
        </p:spPr>
        <p:txBody>
          <a:bodyPr wrap="none" lIns="121935" tIns="60968" rIns="121935" bIns="60968" rtlCol="0">
            <a:spAutoFit/>
          </a:bodyPr>
          <a:lstStyle/>
          <a:p>
            <a:r>
              <a:rPr lang="zh-CN" altLang="en-US" sz="1200" dirty="0" smtClean="0">
                <a:latin typeface="+mn-lt"/>
                <a:ea typeface="+mn-ea"/>
              </a:rPr>
              <a:t>项目管理</a:t>
            </a:r>
            <a:endParaRPr lang="zh-CN" altLang="en-US" sz="1200" dirty="0">
              <a:latin typeface="+mn-lt"/>
              <a:ea typeface="+mn-ea"/>
            </a:endParaRPr>
          </a:p>
        </p:txBody>
      </p:sp>
      <p:sp>
        <p:nvSpPr>
          <p:cNvPr id="32" name="TextBox 29"/>
          <p:cNvSpPr txBox="1"/>
          <p:nvPr/>
        </p:nvSpPr>
        <p:spPr>
          <a:xfrm>
            <a:off x="2702083" y="1376772"/>
            <a:ext cx="861805" cy="307793"/>
          </a:xfrm>
          <a:prstGeom prst="rect">
            <a:avLst/>
          </a:prstGeom>
          <a:noFill/>
        </p:spPr>
        <p:txBody>
          <a:bodyPr wrap="none" lIns="121935" tIns="60968" rIns="121935" bIns="60968" rtlCol="0">
            <a:spAutoFit/>
          </a:bodyPr>
          <a:lstStyle/>
          <a:p>
            <a:r>
              <a:rPr lang="zh-CN" altLang="en-US" sz="1200" dirty="0" smtClean="0">
                <a:latin typeface="+mn-lt"/>
                <a:ea typeface="+mn-ea"/>
              </a:rPr>
              <a:t>代码检查</a:t>
            </a:r>
            <a:endParaRPr lang="zh-CN" altLang="en-US" sz="1200" dirty="0">
              <a:latin typeface="+mn-lt"/>
              <a:ea typeface="+mn-ea"/>
            </a:endParaRPr>
          </a:p>
        </p:txBody>
      </p:sp>
      <p:sp>
        <p:nvSpPr>
          <p:cNvPr id="33" name="TextBox 30"/>
          <p:cNvSpPr txBox="1"/>
          <p:nvPr/>
        </p:nvSpPr>
        <p:spPr>
          <a:xfrm>
            <a:off x="1693971" y="1393015"/>
            <a:ext cx="861805" cy="307793"/>
          </a:xfrm>
          <a:prstGeom prst="rect">
            <a:avLst/>
          </a:prstGeom>
          <a:noFill/>
        </p:spPr>
        <p:txBody>
          <a:bodyPr wrap="none" lIns="121935" tIns="60968" rIns="121935" bIns="60968" rtlCol="0">
            <a:spAutoFit/>
          </a:bodyPr>
          <a:lstStyle/>
          <a:p>
            <a:r>
              <a:rPr lang="zh-CN" altLang="en-US" sz="1200" dirty="0" smtClean="0">
                <a:latin typeface="+mn-lt"/>
                <a:ea typeface="+mn-ea"/>
              </a:rPr>
              <a:t>配置</a:t>
            </a:r>
            <a:r>
              <a:rPr lang="zh-CN" altLang="en-US" sz="1200" dirty="0">
                <a:latin typeface="+mn-lt"/>
                <a:ea typeface="+mn-ea"/>
              </a:rPr>
              <a:t>管理</a:t>
            </a:r>
          </a:p>
        </p:txBody>
      </p:sp>
      <p:sp>
        <p:nvSpPr>
          <p:cNvPr id="34" name="TextBox 31"/>
          <p:cNvSpPr txBox="1"/>
          <p:nvPr/>
        </p:nvSpPr>
        <p:spPr>
          <a:xfrm>
            <a:off x="3638187" y="1376772"/>
            <a:ext cx="861805" cy="307793"/>
          </a:xfrm>
          <a:prstGeom prst="rect">
            <a:avLst/>
          </a:prstGeom>
          <a:noFill/>
        </p:spPr>
        <p:txBody>
          <a:bodyPr wrap="none" lIns="121935" tIns="60968" rIns="121935" bIns="60968" rtlCol="0">
            <a:spAutoFit/>
          </a:bodyPr>
          <a:lstStyle/>
          <a:p>
            <a:pPr algn="ctr">
              <a:buClr>
                <a:srgbClr val="CC9900"/>
              </a:buClr>
            </a:pPr>
            <a:r>
              <a:rPr lang="zh-CN" altLang="en-US" sz="1200" dirty="0" smtClean="0">
                <a:latin typeface="+mn-lt"/>
                <a:ea typeface="+mn-ea"/>
              </a:rPr>
              <a:t>编译构建</a:t>
            </a:r>
          </a:p>
        </p:txBody>
      </p:sp>
      <p:sp>
        <p:nvSpPr>
          <p:cNvPr id="35" name="TextBox 32"/>
          <p:cNvSpPr txBox="1"/>
          <p:nvPr/>
        </p:nvSpPr>
        <p:spPr>
          <a:xfrm>
            <a:off x="6876501" y="1376772"/>
            <a:ext cx="554028" cy="307793"/>
          </a:xfrm>
          <a:prstGeom prst="rect">
            <a:avLst/>
          </a:prstGeom>
          <a:noFill/>
        </p:spPr>
        <p:txBody>
          <a:bodyPr wrap="none" lIns="121935" tIns="60968" rIns="121935" bIns="60968" rtlCol="0">
            <a:spAutoFit/>
          </a:bodyPr>
          <a:lstStyle/>
          <a:p>
            <a:pPr algn="ctr">
              <a:buClr>
                <a:srgbClr val="CC9900"/>
              </a:buClr>
            </a:pPr>
            <a:r>
              <a:rPr lang="zh-CN" altLang="en-US" sz="1200" dirty="0" smtClean="0">
                <a:latin typeface="+mn-lt"/>
                <a:ea typeface="+mn-ea"/>
              </a:rPr>
              <a:t>发布</a:t>
            </a:r>
          </a:p>
        </p:txBody>
      </p:sp>
      <p:sp>
        <p:nvSpPr>
          <p:cNvPr id="36" name="TextBox 33"/>
          <p:cNvSpPr txBox="1"/>
          <p:nvPr/>
        </p:nvSpPr>
        <p:spPr>
          <a:xfrm>
            <a:off x="5809618" y="1393015"/>
            <a:ext cx="554028" cy="307793"/>
          </a:xfrm>
          <a:prstGeom prst="rect">
            <a:avLst/>
          </a:prstGeom>
          <a:noFill/>
        </p:spPr>
        <p:txBody>
          <a:bodyPr wrap="none" lIns="121935" tIns="60968" rIns="121935" bIns="60968" rtlCol="0">
            <a:spAutoFit/>
          </a:bodyPr>
          <a:lstStyle/>
          <a:p>
            <a:pPr algn="ctr">
              <a:buClr>
                <a:srgbClr val="CC9900"/>
              </a:buClr>
            </a:pPr>
            <a:r>
              <a:rPr lang="zh-CN" altLang="en-US" sz="1200" dirty="0" smtClean="0">
                <a:latin typeface="+mn-lt"/>
                <a:ea typeface="+mn-ea"/>
              </a:rPr>
              <a:t>部署</a:t>
            </a:r>
          </a:p>
        </p:txBody>
      </p:sp>
      <p:sp>
        <p:nvSpPr>
          <p:cNvPr id="37" name="TextBox 34"/>
          <p:cNvSpPr txBox="1"/>
          <p:nvPr/>
        </p:nvSpPr>
        <p:spPr>
          <a:xfrm>
            <a:off x="4824028" y="1376772"/>
            <a:ext cx="554028" cy="307793"/>
          </a:xfrm>
          <a:prstGeom prst="rect">
            <a:avLst/>
          </a:prstGeom>
          <a:noFill/>
        </p:spPr>
        <p:txBody>
          <a:bodyPr wrap="none" lIns="121935" tIns="60968" rIns="121935" bIns="60968" rtlCol="0">
            <a:spAutoFit/>
          </a:bodyPr>
          <a:lstStyle/>
          <a:p>
            <a:pPr algn="ctr">
              <a:buClr>
                <a:srgbClr val="CC9900"/>
              </a:buClr>
            </a:pPr>
            <a:r>
              <a:rPr lang="zh-CN" altLang="en-US" sz="1200" dirty="0" smtClean="0">
                <a:latin typeface="+mn-lt"/>
                <a:ea typeface="微软雅黑" pitchFamily="34" charset="-122"/>
              </a:rPr>
              <a:t>测试</a:t>
            </a:r>
          </a:p>
        </p:txBody>
      </p:sp>
      <p:sp>
        <p:nvSpPr>
          <p:cNvPr id="93" name="TextBox 92"/>
          <p:cNvSpPr txBox="1"/>
          <p:nvPr/>
        </p:nvSpPr>
        <p:spPr>
          <a:xfrm>
            <a:off x="7833806" y="1376772"/>
            <a:ext cx="707916" cy="307793"/>
          </a:xfrm>
          <a:prstGeom prst="rect">
            <a:avLst/>
          </a:prstGeom>
          <a:noFill/>
        </p:spPr>
        <p:txBody>
          <a:bodyPr wrap="none" lIns="121935" tIns="60968" rIns="121935" bIns="60968" rtlCol="0">
            <a:spAutoFit/>
          </a:bodyPr>
          <a:lstStyle/>
          <a:p>
            <a:pPr algn="ctr">
              <a:buClr>
                <a:srgbClr val="CC9900"/>
              </a:buClr>
            </a:pPr>
            <a:r>
              <a:rPr lang="zh-CN" altLang="en-US" sz="1200" dirty="0" smtClean="0">
                <a:latin typeface="+mn-lt"/>
                <a:ea typeface="+mn-ea"/>
              </a:rPr>
              <a:t>流水线</a:t>
            </a:r>
          </a:p>
        </p:txBody>
      </p:sp>
      <p:sp>
        <p:nvSpPr>
          <p:cNvPr id="2" name="标题 1"/>
          <p:cNvSpPr>
            <a:spLocks noGrp="1"/>
          </p:cNvSpPr>
          <p:nvPr>
            <p:ph type="title"/>
          </p:nvPr>
        </p:nvSpPr>
        <p:spPr/>
        <p:txBody>
          <a:bodyPr/>
          <a:lstStyle/>
          <a:p>
            <a:r>
              <a:rPr kumimoji="1" lang="zh-CN" altLang="en-US" dirty="0" smtClean="0">
                <a:latin typeface="+mj-ea"/>
              </a:rPr>
              <a:t>华为软件开发云核心特性</a:t>
            </a:r>
            <a:endParaRPr kumimoji="1" lang="zh-CN" altLang="en-US" dirty="0">
              <a:latin typeface="+mj-ea"/>
            </a:endParaRPr>
          </a:p>
        </p:txBody>
      </p:sp>
      <p:sp>
        <p:nvSpPr>
          <p:cNvPr id="4" name="矩形 3"/>
          <p:cNvSpPr/>
          <p:nvPr/>
        </p:nvSpPr>
        <p:spPr>
          <a:xfrm rot="10800000" flipV="1">
            <a:off x="727788" y="1638049"/>
            <a:ext cx="783872" cy="3993170"/>
          </a:xfrm>
          <a:prstGeom prst="rect">
            <a:avLst/>
          </a:prstGeom>
          <a:noFill/>
          <a:ln w="6350" cap="flat" cmpd="sng" algn="ctr">
            <a:gradFill>
              <a:gsLst>
                <a:gs pos="0">
                  <a:srgbClr val="4BF0F0">
                    <a:alpha val="0"/>
                  </a:srgbClr>
                </a:gs>
                <a:gs pos="50000">
                  <a:srgbClr val="4BF0F0">
                    <a:alpha val="25000"/>
                  </a:srgbClr>
                </a:gs>
                <a:gs pos="100000">
                  <a:srgbClr val="4BF0F0"/>
                </a:gs>
              </a:gsLst>
              <a:lin ang="5400000" scaled="0"/>
            </a:gradFill>
            <a:prstDash val="sysDash"/>
          </a:ln>
          <a:effectLst/>
        </p:spPr>
        <p:txBody>
          <a:bodyPr rtlCol="0" anchor="ctr"/>
          <a:lstStyle/>
          <a:p>
            <a:pPr algn="ctr"/>
            <a:endParaRPr lang="zh-CN" altLang="en-US" sz="500" kern="0" dirty="0">
              <a:latin typeface="+mn-lt"/>
            </a:endParaRPr>
          </a:p>
        </p:txBody>
      </p:sp>
      <p:sp>
        <p:nvSpPr>
          <p:cNvPr id="5" name="矩形 4"/>
          <p:cNvSpPr/>
          <p:nvPr/>
        </p:nvSpPr>
        <p:spPr>
          <a:xfrm>
            <a:off x="1619672" y="1638049"/>
            <a:ext cx="891883" cy="3993170"/>
          </a:xfrm>
          <a:prstGeom prst="rect">
            <a:avLst/>
          </a:prstGeom>
          <a:noFill/>
          <a:ln w="6350" cap="flat" cmpd="sng" algn="ctr">
            <a:gradFill>
              <a:gsLst>
                <a:gs pos="0">
                  <a:srgbClr val="4BF0F0">
                    <a:alpha val="0"/>
                  </a:srgbClr>
                </a:gs>
                <a:gs pos="50000">
                  <a:srgbClr val="4BF0F0">
                    <a:alpha val="25000"/>
                  </a:srgbClr>
                </a:gs>
                <a:gs pos="100000">
                  <a:srgbClr val="4BF0F0"/>
                </a:gs>
              </a:gsLst>
              <a:lin ang="5400000" scaled="0"/>
            </a:gradFill>
            <a:prstDash val="sysDash"/>
          </a:ln>
          <a:effectLst/>
        </p:spPr>
        <p:txBody>
          <a:bodyPr rtlCol="0" anchor="ctr"/>
          <a:lstStyle/>
          <a:p>
            <a:pPr algn="ctr"/>
            <a:endParaRPr lang="zh-CN" altLang="en-US" sz="500" kern="0" dirty="0">
              <a:latin typeface="+mn-lt"/>
            </a:endParaRPr>
          </a:p>
        </p:txBody>
      </p:sp>
      <p:sp>
        <p:nvSpPr>
          <p:cNvPr id="6" name="矩形 5"/>
          <p:cNvSpPr/>
          <p:nvPr/>
        </p:nvSpPr>
        <p:spPr>
          <a:xfrm>
            <a:off x="2627784" y="1638049"/>
            <a:ext cx="891883" cy="3993170"/>
          </a:xfrm>
          <a:prstGeom prst="rect">
            <a:avLst/>
          </a:prstGeom>
          <a:noFill/>
          <a:ln w="6350" cap="flat" cmpd="sng" algn="ctr">
            <a:gradFill>
              <a:gsLst>
                <a:gs pos="0">
                  <a:srgbClr val="4BF0F0">
                    <a:alpha val="0"/>
                  </a:srgbClr>
                </a:gs>
                <a:gs pos="50000">
                  <a:srgbClr val="4BF0F0">
                    <a:alpha val="25000"/>
                  </a:srgbClr>
                </a:gs>
                <a:gs pos="100000">
                  <a:srgbClr val="4BF0F0"/>
                </a:gs>
              </a:gsLst>
              <a:lin ang="5400000" scaled="0"/>
            </a:gradFill>
            <a:prstDash val="sysDash"/>
          </a:ln>
          <a:effectLst/>
        </p:spPr>
        <p:txBody>
          <a:bodyPr rtlCol="0" anchor="ctr"/>
          <a:lstStyle/>
          <a:p>
            <a:pPr algn="ctr"/>
            <a:endParaRPr lang="zh-CN" altLang="en-US" sz="500" kern="0" dirty="0">
              <a:latin typeface="+mn-lt"/>
            </a:endParaRPr>
          </a:p>
        </p:txBody>
      </p:sp>
      <p:sp>
        <p:nvSpPr>
          <p:cNvPr id="7" name="矩形 6"/>
          <p:cNvSpPr/>
          <p:nvPr/>
        </p:nvSpPr>
        <p:spPr>
          <a:xfrm>
            <a:off x="3635896" y="1638049"/>
            <a:ext cx="891883" cy="3993170"/>
          </a:xfrm>
          <a:prstGeom prst="rect">
            <a:avLst/>
          </a:prstGeom>
          <a:noFill/>
          <a:ln w="6350" cap="flat" cmpd="sng" algn="ctr">
            <a:gradFill>
              <a:gsLst>
                <a:gs pos="0">
                  <a:srgbClr val="4BF0F0">
                    <a:alpha val="0"/>
                  </a:srgbClr>
                </a:gs>
                <a:gs pos="50000">
                  <a:srgbClr val="4BF0F0">
                    <a:alpha val="25000"/>
                  </a:srgbClr>
                </a:gs>
                <a:gs pos="100000">
                  <a:srgbClr val="4BF0F0"/>
                </a:gs>
              </a:gsLst>
              <a:lin ang="5400000" scaled="0"/>
            </a:gradFill>
            <a:prstDash val="sysDash"/>
          </a:ln>
          <a:effectLst/>
        </p:spPr>
        <p:txBody>
          <a:bodyPr rtlCol="0" anchor="ctr"/>
          <a:lstStyle/>
          <a:p>
            <a:pPr algn="ctr"/>
            <a:endParaRPr lang="zh-CN" altLang="en-US" sz="500" kern="0" dirty="0">
              <a:latin typeface="+mn-lt"/>
            </a:endParaRPr>
          </a:p>
        </p:txBody>
      </p:sp>
      <p:sp>
        <p:nvSpPr>
          <p:cNvPr id="8" name="矩形 7"/>
          <p:cNvSpPr/>
          <p:nvPr/>
        </p:nvSpPr>
        <p:spPr>
          <a:xfrm>
            <a:off x="4644008" y="1638049"/>
            <a:ext cx="891883" cy="3993170"/>
          </a:xfrm>
          <a:prstGeom prst="rect">
            <a:avLst/>
          </a:prstGeom>
          <a:noFill/>
          <a:ln w="6350" cap="flat" cmpd="sng" algn="ctr">
            <a:gradFill>
              <a:gsLst>
                <a:gs pos="0">
                  <a:srgbClr val="4BF0F0">
                    <a:alpha val="0"/>
                  </a:srgbClr>
                </a:gs>
                <a:gs pos="50000">
                  <a:srgbClr val="4BF0F0">
                    <a:alpha val="25000"/>
                  </a:srgbClr>
                </a:gs>
                <a:gs pos="100000">
                  <a:srgbClr val="4BF0F0"/>
                </a:gs>
              </a:gsLst>
              <a:lin ang="5400000" scaled="0"/>
            </a:gradFill>
            <a:prstDash val="sysDash"/>
          </a:ln>
          <a:effectLst/>
        </p:spPr>
        <p:txBody>
          <a:bodyPr rtlCol="0" anchor="ctr"/>
          <a:lstStyle/>
          <a:p>
            <a:pPr algn="ctr"/>
            <a:endParaRPr lang="zh-CN" altLang="en-US" sz="500" kern="0" dirty="0">
              <a:latin typeface="+mn-lt"/>
            </a:endParaRPr>
          </a:p>
        </p:txBody>
      </p:sp>
      <p:sp>
        <p:nvSpPr>
          <p:cNvPr id="9" name="矩形 8"/>
          <p:cNvSpPr/>
          <p:nvPr/>
        </p:nvSpPr>
        <p:spPr>
          <a:xfrm>
            <a:off x="5652120" y="1638049"/>
            <a:ext cx="891883" cy="3993170"/>
          </a:xfrm>
          <a:prstGeom prst="rect">
            <a:avLst/>
          </a:prstGeom>
          <a:noFill/>
          <a:ln w="6350" cap="flat" cmpd="sng" algn="ctr">
            <a:gradFill>
              <a:gsLst>
                <a:gs pos="0">
                  <a:srgbClr val="4BF0F0">
                    <a:alpha val="0"/>
                  </a:srgbClr>
                </a:gs>
                <a:gs pos="50000">
                  <a:srgbClr val="4BF0F0">
                    <a:alpha val="25000"/>
                  </a:srgbClr>
                </a:gs>
                <a:gs pos="100000">
                  <a:srgbClr val="4BF0F0"/>
                </a:gs>
              </a:gsLst>
              <a:lin ang="5400000" scaled="0"/>
            </a:gradFill>
            <a:prstDash val="sysDash"/>
          </a:ln>
          <a:effectLst/>
        </p:spPr>
        <p:txBody>
          <a:bodyPr rtlCol="0" anchor="ctr"/>
          <a:lstStyle/>
          <a:p>
            <a:pPr algn="ctr"/>
            <a:endParaRPr lang="zh-CN" altLang="en-US" sz="500" kern="0" dirty="0">
              <a:latin typeface="+mn-lt"/>
            </a:endParaRPr>
          </a:p>
        </p:txBody>
      </p:sp>
      <p:sp>
        <p:nvSpPr>
          <p:cNvPr id="10" name="矩形 9"/>
          <p:cNvSpPr/>
          <p:nvPr/>
        </p:nvSpPr>
        <p:spPr>
          <a:xfrm>
            <a:off x="6660232" y="1638049"/>
            <a:ext cx="891883" cy="3993170"/>
          </a:xfrm>
          <a:prstGeom prst="rect">
            <a:avLst/>
          </a:prstGeom>
          <a:noFill/>
          <a:ln w="6350" cap="flat" cmpd="sng" algn="ctr">
            <a:gradFill>
              <a:gsLst>
                <a:gs pos="0">
                  <a:srgbClr val="4BF0F0">
                    <a:alpha val="0"/>
                  </a:srgbClr>
                </a:gs>
                <a:gs pos="50000">
                  <a:srgbClr val="4BF0F0">
                    <a:alpha val="25000"/>
                  </a:srgbClr>
                </a:gs>
                <a:gs pos="100000">
                  <a:srgbClr val="4BF0F0"/>
                </a:gs>
              </a:gsLst>
              <a:lin ang="5400000" scaled="0"/>
            </a:gradFill>
            <a:prstDash val="sysDash"/>
          </a:ln>
          <a:effectLst/>
        </p:spPr>
        <p:txBody>
          <a:bodyPr rtlCol="0" anchor="ctr"/>
          <a:lstStyle/>
          <a:p>
            <a:pPr algn="ctr"/>
            <a:endParaRPr lang="zh-CN" altLang="en-US" sz="500" kern="0" dirty="0">
              <a:latin typeface="+mn-lt"/>
            </a:endParaRPr>
          </a:p>
        </p:txBody>
      </p:sp>
      <p:sp>
        <p:nvSpPr>
          <p:cNvPr id="11" name="TextBox 8"/>
          <p:cNvSpPr txBox="1"/>
          <p:nvPr/>
        </p:nvSpPr>
        <p:spPr>
          <a:xfrm>
            <a:off x="714371" y="1819113"/>
            <a:ext cx="833293" cy="3211152"/>
          </a:xfrm>
          <a:prstGeom prst="rect">
            <a:avLst/>
          </a:prstGeom>
          <a:noFill/>
          <a:ln w="12700">
            <a:noFill/>
          </a:ln>
          <a:effectLst/>
        </p:spPr>
        <p:txBody>
          <a:bodyPr wrap="square" lIns="121935" tIns="60968" rIns="121935" bIns="60968" rtlCol="0">
            <a:spAutoFit/>
          </a:bodyPr>
          <a:lstStyle/>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敏捷迭代开发</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多项目管理</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看板跟踪</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社交化协作</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多维度报表</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文档管理</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en-US" altLang="zh-CN" sz="1050" b="0" dirty="0" smtClean="0">
                <a:latin typeface="+mn-lt"/>
                <a:ea typeface="+mn-ea"/>
              </a:rPr>
              <a:t>Wiki</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追溯能力</a:t>
            </a:r>
            <a:endParaRPr lang="en-US" altLang="zh-CN" sz="1050" b="0" dirty="0" smtClean="0">
              <a:latin typeface="+mn-lt"/>
              <a:ea typeface="+mn-ea"/>
            </a:endParaRPr>
          </a:p>
        </p:txBody>
      </p:sp>
      <p:sp>
        <p:nvSpPr>
          <p:cNvPr id="12" name="TextBox 9"/>
          <p:cNvSpPr txBox="1"/>
          <p:nvPr/>
        </p:nvSpPr>
        <p:spPr>
          <a:xfrm>
            <a:off x="1593840" y="1818574"/>
            <a:ext cx="961936" cy="3792849"/>
          </a:xfrm>
          <a:prstGeom prst="rect">
            <a:avLst/>
          </a:prstGeom>
          <a:noFill/>
        </p:spPr>
        <p:txBody>
          <a:bodyPr wrap="square" lIns="121935" tIns="60968" rIns="121935" bIns="60968" rtlCol="0">
            <a:spAutoFit/>
          </a:bodyPr>
          <a:lstStyle/>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基于</a:t>
            </a:r>
            <a:r>
              <a:rPr lang="en-US" altLang="zh-CN" sz="1050" b="0" dirty="0" smtClean="0">
                <a:latin typeface="+mn-lt"/>
                <a:ea typeface="+mn-ea"/>
              </a:rPr>
              <a:t>GIT</a:t>
            </a:r>
            <a:r>
              <a:rPr lang="zh-CN" altLang="en-US" sz="1050" b="0" dirty="0" smtClean="0">
                <a:latin typeface="+mn-lt"/>
                <a:ea typeface="+mn-ea"/>
              </a:rPr>
              <a:t>跨地域协同开发</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在线代</a:t>
            </a:r>
            <a:r>
              <a:rPr lang="zh-CN" altLang="en-US" sz="1050" b="0" dirty="0">
                <a:latin typeface="+mn-lt"/>
                <a:ea typeface="+mn-ea"/>
              </a:rPr>
              <a:t>码阅</a:t>
            </a:r>
            <a:r>
              <a:rPr lang="zh-CN" altLang="en-US" sz="1050" b="0" dirty="0" smtClean="0">
                <a:latin typeface="+mn-lt"/>
                <a:ea typeface="+mn-ea"/>
              </a:rPr>
              <a:t>读修改</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在线提交代码</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分支管理</a:t>
            </a:r>
            <a:endParaRPr lang="en-US" altLang="zh-CN" sz="1050" b="0" dirty="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代码加密传输</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基于代码的统计分析</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基于角色的权限控制</a:t>
            </a:r>
            <a:endParaRPr lang="en-US" altLang="zh-CN" sz="1050" b="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b="0" dirty="0" smtClean="0">
                <a:latin typeface="+mn-lt"/>
                <a:ea typeface="+mn-ea"/>
              </a:rPr>
              <a:t>关联需求与缺陷</a:t>
            </a:r>
            <a:endParaRPr lang="en-US" altLang="zh-CN" sz="1050" b="0" dirty="0" smtClean="0">
              <a:latin typeface="+mn-lt"/>
              <a:ea typeface="+mn-ea"/>
            </a:endParaRPr>
          </a:p>
        </p:txBody>
      </p:sp>
      <p:sp>
        <p:nvSpPr>
          <p:cNvPr id="19" name="TextBox 16"/>
          <p:cNvSpPr txBox="1"/>
          <p:nvPr/>
        </p:nvSpPr>
        <p:spPr>
          <a:xfrm>
            <a:off x="2650135" y="1788545"/>
            <a:ext cx="913753" cy="3159856"/>
          </a:xfrm>
          <a:prstGeom prst="rect">
            <a:avLst/>
          </a:prstGeom>
          <a:noFill/>
        </p:spPr>
        <p:txBody>
          <a:bodyPr wrap="square" lIns="121935" tIns="60968" rIns="121935" bIns="60968" rtlCol="0">
            <a:spAutoFit/>
          </a:bodyPr>
          <a:lstStyle/>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缺陷快速定位和修复</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主流编程语言</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多种检查规则套餐</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自定义检查规则集</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缺陷批量处理</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多维度报表</a:t>
            </a:r>
          </a:p>
        </p:txBody>
      </p:sp>
      <p:sp>
        <p:nvSpPr>
          <p:cNvPr id="20" name="TextBox 17"/>
          <p:cNvSpPr txBox="1"/>
          <p:nvPr/>
        </p:nvSpPr>
        <p:spPr>
          <a:xfrm>
            <a:off x="3622243" y="1788545"/>
            <a:ext cx="913753" cy="2746409"/>
          </a:xfrm>
          <a:prstGeom prst="rect">
            <a:avLst/>
          </a:prstGeom>
          <a:noFill/>
        </p:spPr>
        <p:txBody>
          <a:bodyPr wrap="square" lIns="121935" tIns="60968" rIns="121935" bIns="60968" rtlCol="0">
            <a:spAutoFit/>
          </a:bodyPr>
          <a:lstStyle/>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en-US" altLang="zh-CN" sz="1050" dirty="0" smtClean="0">
                <a:latin typeface="+mn-lt"/>
                <a:ea typeface="+mn-ea"/>
              </a:rPr>
              <a:t>Maven</a:t>
            </a:r>
            <a:r>
              <a:rPr lang="zh-CN" altLang="en-US" sz="1050" dirty="0">
                <a:latin typeface="+mn-lt"/>
                <a:ea typeface="+mn-ea"/>
              </a:rPr>
              <a:t>等主流构</a:t>
            </a:r>
            <a:r>
              <a:rPr lang="zh-CN" altLang="en-US" sz="1050" dirty="0" smtClean="0">
                <a:latin typeface="+mn-lt"/>
                <a:ea typeface="+mn-ea"/>
              </a:rPr>
              <a:t>建标</a:t>
            </a:r>
            <a:r>
              <a:rPr lang="zh-CN" altLang="en-US" sz="1050" dirty="0">
                <a:latin typeface="+mn-lt"/>
                <a:ea typeface="+mn-ea"/>
              </a:rPr>
              <a:t>准</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简化配置，简单易用</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smtClean="0">
                <a:latin typeface="+mn-lt"/>
                <a:ea typeface="+mn-ea"/>
              </a:rPr>
              <a:t>多种编程</a:t>
            </a:r>
            <a:r>
              <a:rPr lang="zh-CN" altLang="en-US" sz="1050" dirty="0">
                <a:latin typeface="+mn-lt"/>
                <a:ea typeface="+mn-ea"/>
              </a:rPr>
              <a:t>语言</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smtClean="0">
                <a:latin typeface="+mn-lt"/>
                <a:ea typeface="+mn-ea"/>
              </a:rPr>
              <a:t>多种工具</a:t>
            </a:r>
            <a:r>
              <a:rPr lang="zh-CN" altLang="en-US" sz="1050" dirty="0">
                <a:latin typeface="+mn-lt"/>
                <a:ea typeface="+mn-ea"/>
              </a:rPr>
              <a:t>插件</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多语言并行构建</a:t>
            </a:r>
          </a:p>
        </p:txBody>
      </p:sp>
      <p:sp>
        <p:nvSpPr>
          <p:cNvPr id="21" name="TextBox 18"/>
          <p:cNvSpPr txBox="1"/>
          <p:nvPr/>
        </p:nvSpPr>
        <p:spPr>
          <a:xfrm>
            <a:off x="4635671" y="1788545"/>
            <a:ext cx="886003" cy="2991604"/>
          </a:xfrm>
          <a:prstGeom prst="rect">
            <a:avLst/>
          </a:prstGeom>
          <a:noFill/>
        </p:spPr>
        <p:txBody>
          <a:bodyPr wrap="square" lIns="121935" tIns="60968" rIns="121935" bIns="60968" rtlCol="0">
            <a:spAutoFit/>
          </a:bodyPr>
          <a:lstStyle/>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需求</a:t>
            </a:r>
            <a:r>
              <a:rPr lang="en-US" altLang="zh-CN" sz="1050" dirty="0">
                <a:latin typeface="+mn-lt"/>
                <a:ea typeface="+mn-ea"/>
              </a:rPr>
              <a:t>-</a:t>
            </a:r>
            <a:r>
              <a:rPr lang="zh-CN" altLang="en-US" sz="1050" dirty="0">
                <a:latin typeface="+mn-lt"/>
                <a:ea typeface="+mn-ea"/>
              </a:rPr>
              <a:t>用例</a:t>
            </a:r>
            <a:r>
              <a:rPr lang="en-US" altLang="zh-CN" sz="1050" dirty="0">
                <a:latin typeface="+mn-lt"/>
                <a:ea typeface="+mn-ea"/>
              </a:rPr>
              <a:t>-</a:t>
            </a:r>
            <a:r>
              <a:rPr lang="zh-CN" altLang="en-US" sz="1050" dirty="0">
                <a:latin typeface="+mn-lt"/>
                <a:ea typeface="+mn-ea"/>
              </a:rPr>
              <a:t>缺陷</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用例管理</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缺陷管理</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测试设计</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测试验收</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缺陷统计</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测试排行</a:t>
            </a:r>
          </a:p>
        </p:txBody>
      </p:sp>
      <p:sp>
        <p:nvSpPr>
          <p:cNvPr id="22" name="TextBox 19"/>
          <p:cNvSpPr txBox="1"/>
          <p:nvPr/>
        </p:nvSpPr>
        <p:spPr>
          <a:xfrm>
            <a:off x="5712632" y="1788545"/>
            <a:ext cx="747998" cy="2139063"/>
          </a:xfrm>
          <a:prstGeom prst="rect">
            <a:avLst/>
          </a:prstGeom>
          <a:noFill/>
        </p:spPr>
        <p:txBody>
          <a:bodyPr wrap="square" lIns="121935" tIns="60968" rIns="121935" bIns="60968" rtlCol="0">
            <a:spAutoFit/>
          </a:bodyPr>
          <a:lstStyle/>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云应用引擎</a:t>
            </a:r>
            <a:r>
              <a:rPr lang="en-US" altLang="zh-CN" sz="1050" dirty="0">
                <a:latin typeface="+mn-lt"/>
                <a:ea typeface="+mn-ea"/>
              </a:rPr>
              <a:t>CAE</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容器部署</a:t>
            </a:r>
            <a:r>
              <a:rPr lang="en-US" altLang="zh-CN" sz="1050" dirty="0">
                <a:latin typeface="+mn-lt"/>
                <a:ea typeface="+mn-ea"/>
              </a:rPr>
              <a:t>CCE</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集群管理</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监控</a:t>
            </a:r>
          </a:p>
        </p:txBody>
      </p:sp>
      <p:sp>
        <p:nvSpPr>
          <p:cNvPr id="23" name="TextBox 20"/>
          <p:cNvSpPr txBox="1"/>
          <p:nvPr/>
        </p:nvSpPr>
        <p:spPr>
          <a:xfrm>
            <a:off x="6696236" y="1788545"/>
            <a:ext cx="924832" cy="1751265"/>
          </a:xfrm>
          <a:prstGeom prst="rect">
            <a:avLst/>
          </a:prstGeom>
          <a:noFill/>
        </p:spPr>
        <p:txBody>
          <a:bodyPr wrap="square" lIns="121935" tIns="60968" rIns="121935" bIns="60968" rtlCol="0">
            <a:spAutoFit/>
          </a:bodyPr>
          <a:lstStyle/>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en-US" altLang="zh-CN" sz="1050" dirty="0">
                <a:latin typeface="+mn-lt"/>
                <a:ea typeface="+mn-ea"/>
              </a:rPr>
              <a:t>Maven</a:t>
            </a:r>
            <a:r>
              <a:rPr lang="zh-CN" altLang="en-US" sz="1050" dirty="0">
                <a:latin typeface="+mn-lt"/>
                <a:ea typeface="+mn-ea"/>
              </a:rPr>
              <a:t>仓库</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软件包高速下载</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软件包高速分发</a:t>
            </a: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a:latin typeface="+mn-lt"/>
                <a:ea typeface="+mn-ea"/>
              </a:rPr>
              <a:t>软件包自动归档</a:t>
            </a:r>
          </a:p>
        </p:txBody>
      </p:sp>
      <p:sp>
        <p:nvSpPr>
          <p:cNvPr id="89" name="矩形 88"/>
          <p:cNvSpPr/>
          <p:nvPr/>
        </p:nvSpPr>
        <p:spPr>
          <a:xfrm>
            <a:off x="7668344" y="1638049"/>
            <a:ext cx="891883" cy="3993170"/>
          </a:xfrm>
          <a:prstGeom prst="rect">
            <a:avLst/>
          </a:prstGeom>
          <a:noFill/>
          <a:ln w="6350" cap="flat" cmpd="sng" algn="ctr">
            <a:gradFill>
              <a:gsLst>
                <a:gs pos="0">
                  <a:srgbClr val="4BF0F0">
                    <a:alpha val="0"/>
                  </a:srgbClr>
                </a:gs>
                <a:gs pos="50000">
                  <a:srgbClr val="4BF0F0">
                    <a:alpha val="25000"/>
                  </a:srgbClr>
                </a:gs>
                <a:gs pos="100000">
                  <a:srgbClr val="4BF0F0"/>
                </a:gs>
              </a:gsLst>
              <a:lin ang="5400000" scaled="0"/>
            </a:gradFill>
            <a:prstDash val="sysDash"/>
          </a:ln>
          <a:effectLst/>
        </p:spPr>
        <p:txBody>
          <a:bodyPr rtlCol="0" anchor="ctr"/>
          <a:lstStyle/>
          <a:p>
            <a:pPr algn="ctr"/>
            <a:endParaRPr lang="zh-CN" altLang="en-US" sz="500" kern="0" dirty="0">
              <a:latin typeface="+mn-lt"/>
            </a:endParaRPr>
          </a:p>
        </p:txBody>
      </p:sp>
      <p:sp>
        <p:nvSpPr>
          <p:cNvPr id="91" name="TextBox 90"/>
          <p:cNvSpPr txBox="1"/>
          <p:nvPr/>
        </p:nvSpPr>
        <p:spPr>
          <a:xfrm>
            <a:off x="7689456" y="1788545"/>
            <a:ext cx="914992" cy="2307314"/>
          </a:xfrm>
          <a:prstGeom prst="rect">
            <a:avLst/>
          </a:prstGeom>
          <a:noFill/>
        </p:spPr>
        <p:txBody>
          <a:bodyPr wrap="square" lIns="121935" tIns="60968" rIns="121935" bIns="60968" rtlCol="0">
            <a:spAutoFit/>
          </a:bodyPr>
          <a:lstStyle/>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smtClean="0">
                <a:latin typeface="+mn-lt"/>
                <a:ea typeface="+mn-ea"/>
              </a:rPr>
              <a:t>可视化按需制定自动化流程</a:t>
            </a:r>
            <a:endParaRPr lang="en-US" altLang="zh-CN" sz="105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smtClean="0">
                <a:latin typeface="+mn-lt"/>
                <a:ea typeface="+mn-ea"/>
              </a:rPr>
              <a:t>利用云端能力并行执行</a:t>
            </a:r>
            <a:endParaRPr lang="en-US" altLang="zh-CN" sz="1050" dirty="0" smtClean="0">
              <a:latin typeface="+mn-lt"/>
              <a:ea typeface="+mn-ea"/>
            </a:endParaRPr>
          </a:p>
          <a:p>
            <a:pPr marL="144000" indent="-144000">
              <a:lnSpc>
                <a:spcPct val="120000"/>
              </a:lnSpc>
              <a:spcBef>
                <a:spcPts val="200"/>
              </a:spcBef>
              <a:spcAft>
                <a:spcPts val="0"/>
              </a:spcAft>
              <a:buClr>
                <a:schemeClr val="bg1">
                  <a:lumMod val="50000"/>
                </a:schemeClr>
              </a:buClr>
              <a:buSzPct val="60000"/>
              <a:buFont typeface="Wingdings" pitchFamily="2" charset="2"/>
              <a:buChar char="l"/>
            </a:pPr>
            <a:r>
              <a:rPr lang="zh-CN" altLang="en-US" sz="1050" dirty="0" smtClean="0">
                <a:latin typeface="+mn-lt"/>
                <a:ea typeface="+mn-ea"/>
              </a:rPr>
              <a:t>实施监控流水线状态</a:t>
            </a:r>
            <a:endParaRPr lang="zh-CN" altLang="en-US" sz="1050" dirty="0">
              <a:latin typeface="+mn-lt"/>
              <a:ea typeface="+mn-ea"/>
            </a:endParaRPr>
          </a:p>
        </p:txBody>
      </p:sp>
    </p:spTree>
    <p:extLst>
      <p:ext uri="{BB962C8B-B14F-4D97-AF65-F5344CB8AC3E}">
        <p14:creationId xmlns:p14="http://schemas.microsoft.com/office/powerpoint/2010/main" val="6757281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marL="301625" lvl="1" indent="-301625">
              <a:buClr>
                <a:schemeClr val="bg1">
                  <a:lumMod val="50000"/>
                </a:schemeClr>
              </a:buClr>
              <a:buSzPct val="60000"/>
              <a:buFont typeface="Wingdings" pitchFamily="2" charset="2"/>
              <a:buChar char="l"/>
            </a:pPr>
            <a:r>
              <a:rPr lang="zh-CN" altLang="en-US" sz="2200" dirty="0" smtClean="0">
                <a:cs typeface="+mn-cs"/>
              </a:rPr>
              <a:t>软件工程的本质与软件工程</a:t>
            </a:r>
            <a:endParaRPr lang="en-US" altLang="zh-CN" sz="2200" dirty="0" smtClean="0">
              <a:cs typeface="+mn-cs"/>
            </a:endParaRPr>
          </a:p>
          <a:p>
            <a:pPr marL="301625" lvl="1" indent="-301625">
              <a:buClr>
                <a:schemeClr val="bg1">
                  <a:lumMod val="50000"/>
                </a:schemeClr>
              </a:buClr>
              <a:buSzPct val="60000"/>
              <a:buFont typeface="Wingdings" pitchFamily="2" charset="2"/>
              <a:buChar char="l"/>
            </a:pPr>
            <a:r>
              <a:rPr lang="zh-CN" altLang="en-US" sz="2200" dirty="0" smtClean="0">
                <a:cs typeface="+mn-cs"/>
              </a:rPr>
              <a:t>软件研发趋势</a:t>
            </a:r>
            <a:endParaRPr lang="en-US" altLang="zh-CN" sz="2200" dirty="0" smtClean="0">
              <a:cs typeface="+mn-cs"/>
            </a:endParaRPr>
          </a:p>
          <a:p>
            <a:pPr marL="301625" lvl="1" indent="-301625">
              <a:buClr>
                <a:schemeClr val="bg1">
                  <a:lumMod val="50000"/>
                </a:schemeClr>
              </a:buClr>
              <a:buSzPct val="60000"/>
              <a:buFont typeface="Wingdings" pitchFamily="2" charset="2"/>
              <a:buChar char="l"/>
            </a:pPr>
            <a:r>
              <a:rPr lang="en-US" altLang="zh-CN" sz="2200" dirty="0" smtClean="0">
                <a:cs typeface="+mn-cs"/>
              </a:rPr>
              <a:t>DevOps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smtClean="0"/>
              <a:t>《</a:t>
            </a:r>
            <a:r>
              <a:rPr lang="zh-CN" altLang="en-US" dirty="0" smtClean="0"/>
              <a:t>人月神话</a:t>
            </a:r>
            <a:r>
              <a:rPr lang="en-US" altLang="zh-CN" dirty="0" smtClean="0"/>
              <a:t>》</a:t>
            </a:r>
          </a:p>
          <a:p>
            <a:r>
              <a:rPr lang="en-US" altLang="zh-CN" dirty="0" smtClean="0"/>
              <a:t>《</a:t>
            </a:r>
            <a:r>
              <a:rPr lang="zh-CN" altLang="en-US" dirty="0" smtClean="0"/>
              <a:t>凤凰项目</a:t>
            </a:r>
            <a:r>
              <a:rPr lang="en-US" altLang="zh-CN" dirty="0" smtClean="0"/>
              <a:t>:</a:t>
            </a:r>
            <a:r>
              <a:rPr lang="zh-CN" altLang="en-US" dirty="0" smtClean="0"/>
              <a:t>一个</a:t>
            </a:r>
            <a:r>
              <a:rPr lang="en-US" altLang="zh-CN" dirty="0" smtClean="0"/>
              <a:t>IT</a:t>
            </a:r>
            <a:r>
              <a:rPr lang="zh-CN" altLang="en-US" dirty="0" smtClean="0"/>
              <a:t>运维的传奇故事</a:t>
            </a:r>
            <a:r>
              <a:rPr lang="en-US" altLang="zh-CN" dirty="0" smtClean="0"/>
              <a:t>》</a:t>
            </a:r>
          </a:p>
          <a:p>
            <a:r>
              <a:rPr lang="en-US" altLang="zh-CN" dirty="0" smtClean="0"/>
              <a:t>《</a:t>
            </a:r>
            <a:r>
              <a:rPr lang="zh-CN" altLang="en-US" dirty="0" smtClean="0"/>
              <a:t>持续交付：发布可靠软件的系统方法</a:t>
            </a:r>
            <a:r>
              <a:rPr lang="en-US" altLang="zh-CN" dirty="0" smtClean="0"/>
              <a:t>》</a:t>
            </a:r>
          </a:p>
          <a:p>
            <a:r>
              <a:rPr lang="en-US" altLang="zh-CN" dirty="0" smtClean="0"/>
              <a:t>《</a:t>
            </a:r>
            <a:r>
              <a:rPr lang="en-US" altLang="zh-CN" dirty="0" err="1" smtClean="0"/>
              <a:t>DevOps</a:t>
            </a:r>
            <a:r>
              <a:rPr lang="zh-CN" altLang="en-US" dirty="0" smtClean="0"/>
              <a:t>软件架构师行动指南</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b="1" dirty="0" smtClean="0"/>
              <a:t>软件工程概述</a:t>
            </a:r>
            <a:endParaRPr lang="en-US" altLang="zh-CN" b="1" dirty="0" smtClean="0"/>
          </a:p>
          <a:p>
            <a:r>
              <a:rPr lang="zh-CN" altLang="en-US" dirty="0" smtClean="0">
                <a:solidFill>
                  <a:schemeClr val="bg1">
                    <a:lumMod val="50000"/>
                  </a:schemeClr>
                </a:solidFill>
              </a:rPr>
              <a:t>软件工程方法发展史</a:t>
            </a:r>
            <a:endParaRPr lang="en-US" altLang="zh-CN" dirty="0" smtClean="0">
              <a:solidFill>
                <a:schemeClr val="bg1">
                  <a:lumMod val="50000"/>
                </a:schemeClr>
              </a:solidFill>
            </a:endParaRPr>
          </a:p>
          <a:p>
            <a:r>
              <a:rPr lang="zh-CN" altLang="en-US" dirty="0" smtClean="0">
                <a:solidFill>
                  <a:schemeClr val="bg1">
                    <a:lumMod val="50000"/>
                  </a:schemeClr>
                </a:solidFill>
              </a:rPr>
              <a:t>软件研发趋势</a:t>
            </a:r>
          </a:p>
          <a:p>
            <a:r>
              <a:rPr lang="en-US" altLang="zh-CN" dirty="0" smtClean="0">
                <a:solidFill>
                  <a:schemeClr val="bg1">
                    <a:lumMod val="50000"/>
                  </a:schemeClr>
                </a:solidFill>
              </a:rPr>
              <a:t>DevOps</a:t>
            </a:r>
            <a:r>
              <a:rPr lang="zh-CN" altLang="en-US" dirty="0" smtClean="0">
                <a:solidFill>
                  <a:schemeClr val="bg1">
                    <a:lumMod val="50000"/>
                  </a:schemeClr>
                </a:solidFill>
              </a:rPr>
              <a:t>研发模式</a:t>
            </a:r>
            <a:endParaRPr lang="en-US" altLang="zh-CN" dirty="0">
              <a:solidFill>
                <a:schemeClr val="bg1">
                  <a:lumMod val="50000"/>
                </a:schemeClr>
              </a:solidFill>
            </a:endParaRPr>
          </a:p>
        </p:txBody>
      </p:sp>
    </p:spTree>
    <p:extLst>
      <p:ext uri="{BB962C8B-B14F-4D97-AF65-F5344CB8AC3E}">
        <p14:creationId xmlns:p14="http://schemas.microsoft.com/office/powerpoint/2010/main" val="40377289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软件工程诞生于</a:t>
            </a:r>
            <a:r>
              <a:rPr lang="en-US" altLang="zh-CN" dirty="0" smtClean="0"/>
              <a:t>1968</a:t>
            </a:r>
            <a:r>
              <a:rPr lang="zh-CN" altLang="en-US" dirty="0" smtClean="0"/>
              <a:t>年</a:t>
            </a:r>
            <a:endParaRPr lang="zh-CN" altLang="en-US" dirty="0"/>
          </a:p>
        </p:txBody>
      </p:sp>
      <p:sp>
        <p:nvSpPr>
          <p:cNvPr id="10" name="文本占位符 2"/>
          <p:cNvSpPr>
            <a:spLocks noGrp="1"/>
          </p:cNvSpPr>
          <p:nvPr>
            <p:ph type="body" sz="quarter" idx="10"/>
          </p:nvPr>
        </p:nvSpPr>
        <p:spPr>
          <a:xfrm>
            <a:off x="684213" y="1376363"/>
            <a:ext cx="7920037" cy="2758581"/>
          </a:xfrm>
        </p:spPr>
        <p:txBody>
          <a:bodyPr>
            <a:spAutoFit/>
          </a:bodyPr>
          <a:lstStyle/>
          <a:p>
            <a:pPr>
              <a:spcBef>
                <a:spcPts val="600"/>
              </a:spcBef>
            </a:pPr>
            <a:r>
              <a:rPr lang="en-US" altLang="zh-CN" sz="2000" dirty="0" smtClean="0">
                <a:latin typeface="+mn-ea"/>
              </a:rPr>
              <a:t>1968</a:t>
            </a:r>
            <a:r>
              <a:rPr lang="zh-CN" altLang="en-US" sz="2000" dirty="0" smtClean="0">
                <a:latin typeface="+mn-ea"/>
              </a:rPr>
              <a:t>年秋</a:t>
            </a:r>
            <a:r>
              <a:rPr lang="zh-CN" altLang="en-US" sz="2000" dirty="0" smtClean="0"/>
              <a:t>， </a:t>
            </a:r>
            <a:r>
              <a:rPr lang="en-US" altLang="zh-CN" sz="2000" dirty="0" smtClean="0"/>
              <a:t>NATO</a:t>
            </a:r>
            <a:r>
              <a:rPr lang="zh-CN" altLang="en-US" sz="2000" dirty="0" smtClean="0">
                <a:latin typeface="+mn-ea"/>
              </a:rPr>
              <a:t>（北约）的科技委员会召集了近</a:t>
            </a:r>
            <a:r>
              <a:rPr lang="en-US" altLang="zh-CN" sz="2000" dirty="0" smtClean="0">
                <a:latin typeface="+mn-ea"/>
              </a:rPr>
              <a:t>50</a:t>
            </a:r>
            <a:r>
              <a:rPr lang="zh-CN" altLang="en-US" sz="2000" dirty="0" smtClean="0">
                <a:latin typeface="+mn-ea"/>
              </a:rPr>
              <a:t>名一流的编程人员、计算机科学家和工业界巨头，</a:t>
            </a:r>
            <a:r>
              <a:rPr lang="zh-CN" altLang="en-US" sz="2000" b="1" dirty="0" smtClean="0">
                <a:solidFill>
                  <a:schemeClr val="tx2"/>
                </a:solidFill>
                <a:latin typeface="+mn-ea"/>
              </a:rPr>
              <a:t>讨论和制定摆脱“软件危机”的对策</a:t>
            </a:r>
            <a:r>
              <a:rPr lang="zh-CN" altLang="en-US" sz="2000" dirty="0" smtClean="0">
                <a:latin typeface="+mn-ea"/>
              </a:rPr>
              <a:t>，第一次提出了软件工程（</a:t>
            </a:r>
            <a:r>
              <a:rPr lang="en-US" altLang="zh-CN" sz="2000" dirty="0" smtClean="0"/>
              <a:t>software engineering</a:t>
            </a:r>
            <a:r>
              <a:rPr lang="zh-CN" altLang="en-US" sz="2000" dirty="0" smtClean="0">
                <a:latin typeface="+mn-ea"/>
              </a:rPr>
              <a:t>）。</a:t>
            </a:r>
            <a:endParaRPr lang="en-US" altLang="zh-CN" sz="2000" dirty="0" smtClean="0">
              <a:latin typeface="+mn-ea"/>
            </a:endParaRPr>
          </a:p>
          <a:p>
            <a:pPr>
              <a:spcBef>
                <a:spcPts val="600"/>
              </a:spcBef>
            </a:pPr>
            <a:r>
              <a:rPr lang="zh-CN" altLang="en-US" sz="2000" dirty="0" smtClean="0">
                <a:latin typeface="+mn-ea"/>
              </a:rPr>
              <a:t>软件工程研究和应用如何以系统性的、规范化的、可定量的</a:t>
            </a:r>
            <a:r>
              <a:rPr lang="zh-CN" altLang="en-US" sz="2000" b="1" dirty="0" smtClean="0">
                <a:solidFill>
                  <a:schemeClr val="tx2"/>
                </a:solidFill>
                <a:latin typeface="+mn-ea"/>
              </a:rPr>
              <a:t>过程化方法</a:t>
            </a:r>
            <a:r>
              <a:rPr lang="zh-CN" altLang="en-US" sz="2000" dirty="0" smtClean="0">
                <a:latin typeface="+mn-ea"/>
              </a:rPr>
              <a:t>去开发和维护软件，以及如何把经过时间考验而证明正确的</a:t>
            </a:r>
            <a:r>
              <a:rPr lang="zh-CN" altLang="en-US" sz="2000" b="1" dirty="0" smtClean="0">
                <a:solidFill>
                  <a:schemeClr val="tx2"/>
                </a:solidFill>
                <a:latin typeface="+mn-ea"/>
              </a:rPr>
              <a:t>管理技术</a:t>
            </a:r>
            <a:r>
              <a:rPr lang="zh-CN" altLang="en-US" sz="2000" dirty="0" smtClean="0">
                <a:latin typeface="+mn-ea"/>
              </a:rPr>
              <a:t>和当前能够得到的最好的</a:t>
            </a:r>
            <a:r>
              <a:rPr lang="zh-CN" altLang="en-US" sz="2000" b="1" dirty="0" smtClean="0">
                <a:solidFill>
                  <a:schemeClr val="tx2"/>
                </a:solidFill>
                <a:latin typeface="+mn-ea"/>
              </a:rPr>
              <a:t>技术方法</a:t>
            </a:r>
            <a:r>
              <a:rPr lang="zh-CN" altLang="en-US" sz="2000" dirty="0" smtClean="0">
                <a:latin typeface="+mn-ea"/>
              </a:rPr>
              <a:t>结合起来的学科。</a:t>
            </a:r>
            <a:endParaRPr lang="en-US" altLang="zh-CN" sz="2000" dirty="0" smtClean="0">
              <a:latin typeface="+mn-ea"/>
            </a:endParaRPr>
          </a:p>
        </p:txBody>
      </p:sp>
      <p:pic>
        <p:nvPicPr>
          <p:cNvPr id="14338" name="Picture 2" descr="http://www-03.ibm.com/ibm/history/ibm100/images/icp/A720741X16526F42/us__none__ibm100__s360__video__620x348.jpg"/>
          <p:cNvPicPr>
            <a:picLocks noChangeAspect="1" noChangeArrowheads="1"/>
          </p:cNvPicPr>
          <p:nvPr/>
        </p:nvPicPr>
        <p:blipFill>
          <a:blip r:embed="rId3" cstate="print"/>
          <a:srcRect/>
          <a:stretch>
            <a:fillRect/>
          </a:stretch>
        </p:blipFill>
        <p:spPr bwMode="auto">
          <a:xfrm>
            <a:off x="827584" y="4344654"/>
            <a:ext cx="2089076" cy="1172578"/>
          </a:xfrm>
          <a:prstGeom prst="rect">
            <a:avLst/>
          </a:prstGeom>
          <a:noFill/>
        </p:spPr>
      </p:pic>
      <p:sp>
        <p:nvSpPr>
          <p:cNvPr id="11" name="TextBox 10"/>
          <p:cNvSpPr txBox="1"/>
          <p:nvPr/>
        </p:nvSpPr>
        <p:spPr bwMode="auto">
          <a:xfrm>
            <a:off x="827584" y="5535039"/>
            <a:ext cx="2088232" cy="2702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050" dirty="0" smtClean="0">
                <a:solidFill>
                  <a:srgbClr val="000000"/>
                </a:solidFill>
                <a:latin typeface="+mn-ea"/>
                <a:ea typeface="+mn-ea"/>
                <a:cs typeface="Arial" pitchFamily="34" charset="0"/>
              </a:rPr>
              <a:t>来源：</a:t>
            </a:r>
            <a:r>
              <a:rPr lang="en-US" altLang="zh-CN" sz="1050" dirty="0" smtClean="0">
                <a:solidFill>
                  <a:srgbClr val="000000"/>
                </a:solidFill>
                <a:latin typeface="+mn-ea"/>
                <a:ea typeface="+mn-ea"/>
                <a:cs typeface="Arial" pitchFamily="34" charset="0"/>
              </a:rPr>
              <a:t>IBM</a:t>
            </a:r>
            <a:endParaRPr lang="zh-CN" altLang="en-US" sz="1050" dirty="0" smtClean="0">
              <a:solidFill>
                <a:srgbClr val="000000"/>
              </a:solidFill>
              <a:latin typeface="+mn-ea"/>
              <a:ea typeface="+mn-ea"/>
              <a:cs typeface="Arial" pitchFamily="34" charset="0"/>
            </a:endParaRPr>
          </a:p>
        </p:txBody>
      </p:sp>
      <p:sp>
        <p:nvSpPr>
          <p:cNvPr id="12" name="TextBox 11"/>
          <p:cNvSpPr txBox="1"/>
          <p:nvPr/>
        </p:nvSpPr>
        <p:spPr bwMode="auto">
          <a:xfrm>
            <a:off x="3167844" y="4185084"/>
            <a:ext cx="5508612" cy="1135078"/>
          </a:xfrm>
          <a:prstGeom prst="rect">
            <a:avLst/>
          </a:prstGeom>
          <a:noFill/>
          <a:ln w="9525">
            <a:noFill/>
            <a:miter lim="800000"/>
            <a:headEnd/>
            <a:tailEnd/>
          </a:ln>
        </p:spPr>
        <p:txBody>
          <a:bodyPr wrap="square" lIns="99980" tIns="49986" rIns="99980" bIns="49986" rtlCol="0">
            <a:spAutoFit/>
          </a:bodyPr>
          <a:lstStyle/>
          <a:p>
            <a:pPr defTabSz="1001649">
              <a:lnSpc>
                <a:spcPct val="140000"/>
              </a:lnSpc>
            </a:pPr>
            <a:r>
              <a:rPr lang="en-US" altLang="zh-CN" sz="1600" dirty="0" smtClean="0">
                <a:solidFill>
                  <a:srgbClr val="000000"/>
                </a:solidFill>
                <a:latin typeface="+mn-lt"/>
                <a:ea typeface="+mn-ea"/>
                <a:cs typeface="Arial" pitchFamily="34" charset="0"/>
              </a:rPr>
              <a:t>System</a:t>
            </a:r>
            <a:r>
              <a:rPr lang="en-US" altLang="zh-CN" sz="1600" dirty="0" smtClean="0">
                <a:solidFill>
                  <a:srgbClr val="000000"/>
                </a:solidFill>
                <a:latin typeface="+mn-ea"/>
                <a:ea typeface="+mn-ea"/>
                <a:cs typeface="Arial" pitchFamily="34" charset="0"/>
              </a:rPr>
              <a:t>/360</a:t>
            </a:r>
            <a:r>
              <a:rPr lang="zh-CN" altLang="en-US" sz="1600" dirty="0" smtClean="0">
                <a:solidFill>
                  <a:srgbClr val="000000"/>
                </a:solidFill>
                <a:latin typeface="+mn-ea"/>
                <a:ea typeface="+mn-ea"/>
                <a:cs typeface="Arial" pitchFamily="34" charset="0"/>
              </a:rPr>
              <a:t>的开发过程被视为计算机发展史上最大的一次豪赌。为了研发</a:t>
            </a:r>
            <a:r>
              <a:rPr lang="en-US" altLang="zh-CN" sz="1600" dirty="0" smtClean="0">
                <a:solidFill>
                  <a:srgbClr val="000000"/>
                </a:solidFill>
                <a:latin typeface="+mn-lt"/>
                <a:ea typeface="+mn-ea"/>
                <a:cs typeface="Arial" pitchFamily="34" charset="0"/>
              </a:rPr>
              <a:t>System</a:t>
            </a:r>
            <a:r>
              <a:rPr lang="en-US" altLang="zh-CN" sz="1600" dirty="0" smtClean="0">
                <a:solidFill>
                  <a:srgbClr val="000000"/>
                </a:solidFill>
                <a:latin typeface="+mn-ea"/>
                <a:ea typeface="+mn-ea"/>
                <a:cs typeface="Arial" pitchFamily="34" charset="0"/>
              </a:rPr>
              <a:t>/360</a:t>
            </a:r>
            <a:r>
              <a:rPr lang="zh-CN" altLang="en-US" sz="1600" dirty="0" smtClean="0">
                <a:solidFill>
                  <a:srgbClr val="000000"/>
                </a:solidFill>
                <a:latin typeface="+mn-ea"/>
                <a:ea typeface="+mn-ea"/>
                <a:cs typeface="Arial" pitchFamily="34" charset="0"/>
              </a:rPr>
              <a:t>这台大型机</a:t>
            </a:r>
            <a:r>
              <a:rPr lang="zh-CN" altLang="en-US" sz="1600" dirty="0" smtClean="0">
                <a:solidFill>
                  <a:srgbClr val="000000"/>
                </a:solidFill>
                <a:latin typeface="+mn-lt"/>
                <a:ea typeface="+mn-ea"/>
                <a:cs typeface="Arial" pitchFamily="34" charset="0"/>
              </a:rPr>
              <a:t>，</a:t>
            </a:r>
            <a:r>
              <a:rPr lang="en-US" altLang="zh-CN" sz="1600" dirty="0" smtClean="0">
                <a:solidFill>
                  <a:srgbClr val="000000"/>
                </a:solidFill>
                <a:latin typeface="+mn-lt"/>
                <a:ea typeface="+mn-ea"/>
                <a:cs typeface="Arial" pitchFamily="34" charset="0"/>
              </a:rPr>
              <a:t>IBM</a:t>
            </a:r>
            <a:r>
              <a:rPr lang="zh-CN" altLang="en-US" sz="1600" dirty="0" smtClean="0">
                <a:solidFill>
                  <a:srgbClr val="000000"/>
                </a:solidFill>
                <a:latin typeface="+mn-ea"/>
                <a:ea typeface="+mn-ea"/>
                <a:cs typeface="Arial" pitchFamily="34" charset="0"/>
              </a:rPr>
              <a:t>决定征召</a:t>
            </a:r>
            <a:r>
              <a:rPr lang="en-US" altLang="zh-CN" sz="1600" dirty="0" smtClean="0">
                <a:solidFill>
                  <a:srgbClr val="000000"/>
                </a:solidFill>
                <a:latin typeface="+mn-ea"/>
                <a:ea typeface="+mn-ea"/>
                <a:cs typeface="Arial" pitchFamily="34" charset="0"/>
              </a:rPr>
              <a:t>6</a:t>
            </a:r>
            <a:r>
              <a:rPr lang="zh-CN" altLang="en-US" sz="1600" dirty="0" smtClean="0">
                <a:solidFill>
                  <a:srgbClr val="000000"/>
                </a:solidFill>
                <a:latin typeface="+mn-ea"/>
                <a:ea typeface="+mn-ea"/>
                <a:cs typeface="Arial" pitchFamily="34" charset="0"/>
              </a:rPr>
              <a:t>万多名新员工，创建</a:t>
            </a:r>
            <a:r>
              <a:rPr lang="en-US" altLang="zh-CN" sz="1600" dirty="0" smtClean="0">
                <a:solidFill>
                  <a:srgbClr val="000000"/>
                </a:solidFill>
                <a:latin typeface="+mn-ea"/>
                <a:ea typeface="+mn-ea"/>
                <a:cs typeface="Arial" pitchFamily="34" charset="0"/>
              </a:rPr>
              <a:t>5</a:t>
            </a:r>
            <a:r>
              <a:rPr lang="zh-CN" altLang="en-US" sz="1600" dirty="0" smtClean="0">
                <a:solidFill>
                  <a:srgbClr val="000000"/>
                </a:solidFill>
                <a:latin typeface="+mn-ea"/>
                <a:ea typeface="+mn-ea"/>
                <a:cs typeface="Arial" pitchFamily="34" charset="0"/>
              </a:rPr>
              <a:t>座新工厂，而当时出货的时间不断的顺延。</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656692"/>
            <a:ext cx="7920235" cy="868363"/>
          </a:xfrm>
        </p:spPr>
        <p:txBody>
          <a:bodyPr/>
          <a:lstStyle/>
          <a:p>
            <a:r>
              <a:rPr lang="zh-CN" altLang="en-US" smtClean="0">
                <a:latin typeface="+mj-ea"/>
              </a:rPr>
              <a:t>软件没有银弹：软件工程中的根本和次要问题</a:t>
            </a:r>
            <a:endParaRPr lang="zh-CN" altLang="en-US" dirty="0">
              <a:latin typeface="+mj-ea"/>
            </a:endParaRPr>
          </a:p>
        </p:txBody>
      </p:sp>
      <p:sp>
        <p:nvSpPr>
          <p:cNvPr id="30" name="文本占位符 29"/>
          <p:cNvSpPr>
            <a:spLocks noGrp="1"/>
          </p:cNvSpPr>
          <p:nvPr>
            <p:ph type="body" sz="quarter" idx="10"/>
          </p:nvPr>
        </p:nvSpPr>
        <p:spPr>
          <a:xfrm>
            <a:off x="684213" y="1892463"/>
            <a:ext cx="7920037" cy="3924300"/>
          </a:xfrm>
        </p:spPr>
        <p:txBody>
          <a:bodyPr/>
          <a:lstStyle/>
          <a:p>
            <a:pPr defTabSz="1001649" hangingPunct="0"/>
            <a:r>
              <a:rPr lang="en-US" altLang="zh-CN" smtClean="0"/>
              <a:t>Frederick P. Brooks</a:t>
            </a:r>
            <a:r>
              <a:rPr lang="zh-CN" altLang="en-US" smtClean="0">
                <a:latin typeface="+mn-ea"/>
              </a:rPr>
              <a:t>在</a:t>
            </a:r>
            <a:r>
              <a:rPr lang="en-US" altLang="zh-CN" smtClean="0">
                <a:latin typeface="+mn-ea"/>
              </a:rPr>
              <a:t>《</a:t>
            </a:r>
            <a:r>
              <a:rPr lang="zh-CN" altLang="en-US" smtClean="0">
                <a:latin typeface="+mn-ea"/>
              </a:rPr>
              <a:t>人月神话</a:t>
            </a:r>
            <a:r>
              <a:rPr lang="en-US" altLang="zh-CN" smtClean="0">
                <a:latin typeface="+mn-ea"/>
              </a:rPr>
              <a:t>》</a:t>
            </a:r>
            <a:r>
              <a:rPr lang="zh-CN" altLang="en-US" smtClean="0">
                <a:latin typeface="+mn-ea"/>
              </a:rPr>
              <a:t>中指出：</a:t>
            </a:r>
            <a:endParaRPr lang="en-US" altLang="zh-CN" smtClean="0">
              <a:latin typeface="+mn-ea"/>
            </a:endParaRPr>
          </a:p>
          <a:p>
            <a:pPr defTabSz="1001649" hangingPunct="0"/>
            <a:r>
              <a:rPr lang="zh-CN" altLang="en-US" smtClean="0">
                <a:latin typeface="+mn-ea"/>
              </a:rPr>
              <a:t>现代软件系统中无法规避的内在特性：</a:t>
            </a:r>
            <a:r>
              <a:rPr lang="zh-CN" altLang="en-US" smtClean="0">
                <a:solidFill>
                  <a:srgbClr val="990000"/>
                </a:solidFill>
                <a:latin typeface="+mn-ea"/>
              </a:rPr>
              <a:t>复杂性、一致性、可变性和不可见性</a:t>
            </a:r>
            <a:r>
              <a:rPr lang="zh-CN" altLang="en-US" smtClean="0">
                <a:latin typeface="+mn-ea"/>
              </a:rPr>
              <a:t>。其中</a:t>
            </a:r>
            <a:r>
              <a:rPr lang="zh-CN" altLang="en-US" smtClean="0">
                <a:solidFill>
                  <a:srgbClr val="990000"/>
                </a:solidFill>
                <a:latin typeface="+mn-ea"/>
              </a:rPr>
              <a:t>复杂性和可变性是根本问题</a:t>
            </a:r>
            <a:endParaRPr lang="en-US" altLang="zh-CN" smtClean="0">
              <a:solidFill>
                <a:srgbClr val="990000"/>
              </a:solidFill>
              <a:latin typeface="+mn-ea"/>
            </a:endParaRPr>
          </a:p>
          <a:p>
            <a:pPr defTabSz="1001649" hangingPunct="0"/>
            <a:endParaRPr lang="zh-CN" altLang="en-US" smtClean="0">
              <a:solidFill>
                <a:srgbClr val="000000"/>
              </a:solidFill>
              <a:latin typeface="+mn-ea"/>
              <a:cs typeface="Arial" pitchFamily="34" charset="0"/>
            </a:endParaRPr>
          </a:p>
          <a:p>
            <a:endParaRPr lang="zh-CN" altLang="en-US" dirty="0"/>
          </a:p>
        </p:txBody>
      </p:sp>
      <p:sp>
        <p:nvSpPr>
          <p:cNvPr id="1026" name="AutoShape 2" descr="“old werewolf art”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28" name="AutoShape 4" descr="“old werewolf art”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0" name="AutoShape 6" descr="“old werewolf art”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2" name="AutoShape 8" descr="“old werewolf art”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4" name="AutoShape 10" descr="“old werewolf art”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6" name="AutoShape 12" descr="C:\Users\w00315838\Pictures\oy0n6g1nxfgdkanygos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8" name="AutoShape 14" descr="C:\Users\w00315838\Pictures\oy0n6g1nxfgdkanygos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39" name="Picture 15"/>
          <p:cNvPicPr>
            <a:picLocks noChangeAspect="1" noChangeArrowheads="1"/>
          </p:cNvPicPr>
          <p:nvPr/>
        </p:nvPicPr>
        <p:blipFill>
          <a:blip r:embed="rId3" cstate="print"/>
          <a:srcRect/>
          <a:stretch>
            <a:fillRect/>
          </a:stretch>
        </p:blipFill>
        <p:spPr bwMode="auto">
          <a:xfrm>
            <a:off x="762213" y="3681028"/>
            <a:ext cx="2621655" cy="1668028"/>
          </a:xfrm>
          <a:prstGeom prst="rect">
            <a:avLst/>
          </a:prstGeom>
          <a:noFill/>
          <a:ln w="9525">
            <a:noFill/>
            <a:miter lim="800000"/>
            <a:headEnd/>
            <a:tailEnd/>
          </a:ln>
        </p:spPr>
      </p:pic>
      <p:sp>
        <p:nvSpPr>
          <p:cNvPr id="12" name="TextBox 11"/>
          <p:cNvSpPr txBox="1"/>
          <p:nvPr/>
        </p:nvSpPr>
        <p:spPr bwMode="auto">
          <a:xfrm>
            <a:off x="762213" y="5434721"/>
            <a:ext cx="2412268" cy="262531"/>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050" dirty="0" smtClean="0">
                <a:solidFill>
                  <a:srgbClr val="000000"/>
                </a:solidFill>
                <a:latin typeface="+mn-ea"/>
                <a:ea typeface="+mn-ea"/>
                <a:cs typeface="Arial" pitchFamily="34" charset="0"/>
              </a:rPr>
              <a:t>图：</a:t>
            </a:r>
            <a:r>
              <a:rPr lang="en-US" altLang="zh-CN" sz="1050" dirty="0" smtClean="0">
                <a:solidFill>
                  <a:srgbClr val="000000"/>
                </a:solidFill>
                <a:latin typeface="+mn-ea"/>
                <a:ea typeface="+mn-ea"/>
                <a:cs typeface="Arial" pitchFamily="34" charset="0"/>
              </a:rPr>
              <a:t>1685</a:t>
            </a:r>
            <a:r>
              <a:rPr lang="zh-CN" altLang="en-US" sz="1050" dirty="0" smtClean="0">
                <a:solidFill>
                  <a:srgbClr val="000000"/>
                </a:solidFill>
                <a:latin typeface="+mn-ea"/>
                <a:ea typeface="+mn-ea"/>
                <a:cs typeface="Arial" pitchFamily="34" charset="0"/>
              </a:rPr>
              <a:t>年德国线刻版画人狼故事</a:t>
            </a:r>
          </a:p>
        </p:txBody>
      </p:sp>
      <p:sp>
        <p:nvSpPr>
          <p:cNvPr id="13" name="椭圆 12"/>
          <p:cNvSpPr/>
          <p:nvPr/>
        </p:nvSpPr>
        <p:spPr bwMode="auto">
          <a:xfrm>
            <a:off x="4031940" y="3753036"/>
            <a:ext cx="1332148" cy="576064"/>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sp>
        <p:nvSpPr>
          <p:cNvPr id="14" name="TextBox 13"/>
          <p:cNvSpPr txBox="1"/>
          <p:nvPr/>
        </p:nvSpPr>
        <p:spPr bwMode="auto">
          <a:xfrm>
            <a:off x="4175956" y="3886549"/>
            <a:ext cx="1008112" cy="34717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600" dirty="0" smtClean="0">
                <a:solidFill>
                  <a:srgbClr val="000000"/>
                </a:solidFill>
                <a:latin typeface="+mn-ea"/>
                <a:ea typeface="+mn-ea"/>
                <a:cs typeface="Arial" pitchFamily="34" charset="0"/>
              </a:rPr>
              <a:t>银弹</a:t>
            </a:r>
          </a:p>
        </p:txBody>
      </p:sp>
      <p:sp>
        <p:nvSpPr>
          <p:cNvPr id="15" name="椭圆 14"/>
          <p:cNvSpPr/>
          <p:nvPr/>
        </p:nvSpPr>
        <p:spPr bwMode="auto">
          <a:xfrm>
            <a:off x="6444208" y="3753036"/>
            <a:ext cx="1332148" cy="576064"/>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sp>
        <p:nvSpPr>
          <p:cNvPr id="16" name="TextBox 15"/>
          <p:cNvSpPr txBox="1"/>
          <p:nvPr/>
        </p:nvSpPr>
        <p:spPr bwMode="auto">
          <a:xfrm>
            <a:off x="6588224" y="3886549"/>
            <a:ext cx="1008112" cy="34717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600" dirty="0" smtClean="0">
                <a:solidFill>
                  <a:srgbClr val="000000"/>
                </a:solidFill>
                <a:latin typeface="+mn-ea"/>
                <a:ea typeface="+mn-ea"/>
                <a:cs typeface="Arial" pitchFamily="34" charset="0"/>
              </a:rPr>
              <a:t>人狼</a:t>
            </a:r>
          </a:p>
        </p:txBody>
      </p:sp>
      <p:cxnSp>
        <p:nvCxnSpPr>
          <p:cNvPr id="18" name="直接箭头连接符 17"/>
          <p:cNvCxnSpPr/>
          <p:nvPr/>
        </p:nvCxnSpPr>
        <p:spPr bwMode="auto">
          <a:xfrm>
            <a:off x="5364088" y="4030565"/>
            <a:ext cx="1080120"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22" name="TextBox 21"/>
          <p:cNvSpPr txBox="1"/>
          <p:nvPr/>
        </p:nvSpPr>
        <p:spPr bwMode="auto">
          <a:xfrm>
            <a:off x="5364088" y="3681028"/>
            <a:ext cx="1008112" cy="34717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600" dirty="0" smtClean="0">
                <a:solidFill>
                  <a:srgbClr val="000000"/>
                </a:solidFill>
                <a:latin typeface="+mn-ea"/>
                <a:ea typeface="+mn-ea"/>
                <a:cs typeface="Arial" pitchFamily="34" charset="0"/>
              </a:rPr>
              <a:t>消灭</a:t>
            </a:r>
          </a:p>
        </p:txBody>
      </p:sp>
      <p:sp>
        <p:nvSpPr>
          <p:cNvPr id="23" name="椭圆 22"/>
          <p:cNvSpPr/>
          <p:nvPr/>
        </p:nvSpPr>
        <p:spPr bwMode="auto">
          <a:xfrm>
            <a:off x="3995936" y="4930665"/>
            <a:ext cx="1332148" cy="576064"/>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sp>
        <p:nvSpPr>
          <p:cNvPr id="24" name="TextBox 23"/>
          <p:cNvSpPr txBox="1"/>
          <p:nvPr/>
        </p:nvSpPr>
        <p:spPr bwMode="auto">
          <a:xfrm>
            <a:off x="4031940" y="5074681"/>
            <a:ext cx="1260140" cy="34717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600" dirty="0" smtClean="0">
                <a:solidFill>
                  <a:srgbClr val="000000"/>
                </a:solidFill>
                <a:latin typeface="+mn-ea"/>
                <a:ea typeface="+mn-ea"/>
                <a:cs typeface="Arial" pitchFamily="34" charset="0"/>
              </a:rPr>
              <a:t>软件项目</a:t>
            </a:r>
          </a:p>
        </p:txBody>
      </p:sp>
      <p:sp>
        <p:nvSpPr>
          <p:cNvPr id="25" name="椭圆 24"/>
          <p:cNvSpPr/>
          <p:nvPr/>
        </p:nvSpPr>
        <p:spPr bwMode="auto">
          <a:xfrm>
            <a:off x="6408204" y="4930665"/>
            <a:ext cx="1332148" cy="576064"/>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sp>
        <p:nvSpPr>
          <p:cNvPr id="26" name="TextBox 25"/>
          <p:cNvSpPr txBox="1"/>
          <p:nvPr/>
        </p:nvSpPr>
        <p:spPr bwMode="auto">
          <a:xfrm>
            <a:off x="6156176" y="5074681"/>
            <a:ext cx="1656184" cy="34717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600" dirty="0" smtClean="0">
                <a:solidFill>
                  <a:srgbClr val="000000"/>
                </a:solidFill>
                <a:latin typeface="+mn-ea"/>
                <a:ea typeface="+mn-ea"/>
                <a:cs typeface="Arial" pitchFamily="34" charset="0"/>
              </a:rPr>
              <a:t>“焦油坑”危机</a:t>
            </a:r>
          </a:p>
        </p:txBody>
      </p:sp>
      <p:cxnSp>
        <p:nvCxnSpPr>
          <p:cNvPr id="27" name="直接箭头连接符 26"/>
          <p:cNvCxnSpPr>
            <a:stCxn id="23" idx="6"/>
            <a:endCxn id="25" idx="2"/>
          </p:cNvCxnSpPr>
          <p:nvPr/>
        </p:nvCxnSpPr>
        <p:spPr bwMode="auto">
          <a:xfrm>
            <a:off x="5328084" y="5218697"/>
            <a:ext cx="1080120"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28" name="TextBox 27"/>
          <p:cNvSpPr txBox="1"/>
          <p:nvPr/>
        </p:nvSpPr>
        <p:spPr bwMode="auto">
          <a:xfrm>
            <a:off x="5328084" y="4858657"/>
            <a:ext cx="1008112" cy="34717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600" dirty="0" smtClean="0">
                <a:solidFill>
                  <a:srgbClr val="000000"/>
                </a:solidFill>
                <a:latin typeface="+mn-ea"/>
                <a:ea typeface="+mn-ea"/>
                <a:cs typeface="Arial" pitchFamily="34" charset="0"/>
              </a:rPr>
              <a:t>攻克</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683568" y="3392996"/>
            <a:ext cx="8064896" cy="2520280"/>
          </a:xfrm>
          <a:prstGeom prst="rect">
            <a:avLst/>
          </a:prstGeom>
        </p:spPr>
        <p:txBody>
          <a:bodyPr/>
          <a:lstStyle/>
          <a:p>
            <a:pPr marL="301625" marR="0" lvl="0" indent="-301625" algn="l" defTabSz="801688" rtl="0" eaLnBrk="0" fontAlgn="base" latinLnBrk="0" hangingPunct="1">
              <a:lnSpc>
                <a:spcPct val="130000"/>
              </a:lnSpc>
              <a:spcBef>
                <a:spcPts val="800"/>
              </a:spcBef>
              <a:spcAft>
                <a:spcPct val="0"/>
              </a:spcAft>
              <a:buClr>
                <a:srgbClr val="808080"/>
              </a:buClr>
              <a:buSzPct val="60000"/>
              <a:buFont typeface="Wingdings" pitchFamily="2" charset="2"/>
              <a:buChar char="l"/>
              <a:tabLst/>
              <a:defRPr/>
            </a:pPr>
            <a:r>
              <a:rPr kumimoji="0" lang="zh-CN" altLang="en-US" sz="1800" b="0" i="0" u="none" strike="noStrike" kern="1200" cap="none" spc="0" normalizeH="0" baseline="0" noProof="0" dirty="0" smtClean="0">
                <a:ln>
                  <a:noFill/>
                </a:ln>
                <a:solidFill>
                  <a:srgbClr val="000000"/>
                </a:solidFill>
                <a:effectLst/>
                <a:uLnTx/>
                <a:uFillTx/>
                <a:latin typeface="+mn-ea"/>
                <a:ea typeface="+mn-ea"/>
                <a:cs typeface="+mn-cs"/>
              </a:rPr>
              <a:t>规模上，</a:t>
            </a:r>
            <a:r>
              <a:rPr kumimoji="0" lang="zh-CN" altLang="en-US" sz="1800" b="0" i="0" u="none" strike="noStrike" kern="1200" cap="none" spc="0" normalizeH="0" baseline="0" noProof="0" dirty="0" smtClean="0">
                <a:ln>
                  <a:noFill/>
                </a:ln>
                <a:solidFill>
                  <a:srgbClr val="990033"/>
                </a:solidFill>
                <a:effectLst/>
                <a:uLnTx/>
                <a:uFillTx/>
                <a:latin typeface="+mn-ea"/>
                <a:ea typeface="+mn-ea"/>
                <a:cs typeface="+mn-cs"/>
              </a:rPr>
              <a:t>软件实体可能比任何由人类创造的其他实体更复杂</a:t>
            </a:r>
            <a:endParaRPr kumimoji="0" lang="zh-CN" altLang="en-US" sz="1800" b="0" i="0" u="none" strike="noStrike" kern="1200" cap="none" spc="0" normalizeH="0" baseline="0" noProof="0" dirty="0" smtClean="0">
              <a:ln>
                <a:noFill/>
              </a:ln>
              <a:solidFill>
                <a:srgbClr val="000000"/>
              </a:solidFill>
              <a:effectLst/>
              <a:uLnTx/>
              <a:uFillTx/>
              <a:latin typeface="+mn-ea"/>
              <a:ea typeface="+mn-ea"/>
              <a:cs typeface="+mn-cs"/>
            </a:endParaRPr>
          </a:p>
          <a:p>
            <a:pPr marL="301625" marR="0" lvl="0" indent="-301625" algn="l" defTabSz="801688" rtl="0" eaLnBrk="0" fontAlgn="base" latinLnBrk="0" hangingPunct="1">
              <a:lnSpc>
                <a:spcPct val="130000"/>
              </a:lnSpc>
              <a:spcBef>
                <a:spcPts val="800"/>
              </a:spcBef>
              <a:spcAft>
                <a:spcPct val="0"/>
              </a:spcAft>
              <a:buClr>
                <a:srgbClr val="808080"/>
              </a:buClr>
              <a:buSzPct val="60000"/>
              <a:buFont typeface="Wingdings" pitchFamily="2" charset="2"/>
              <a:buChar char="l"/>
              <a:tabLst/>
              <a:defRPr/>
            </a:pPr>
            <a:r>
              <a:rPr kumimoji="0" lang="zh-CN" altLang="en-US" sz="1800" b="0" i="0" u="none" strike="noStrike" kern="1200" cap="none" spc="0" normalizeH="0" baseline="0" noProof="0" dirty="0" smtClean="0">
                <a:ln>
                  <a:noFill/>
                </a:ln>
                <a:solidFill>
                  <a:srgbClr val="990000"/>
                </a:solidFill>
                <a:effectLst/>
                <a:uLnTx/>
                <a:uFillTx/>
                <a:latin typeface="+mn-ea"/>
                <a:ea typeface="+mn-ea"/>
                <a:cs typeface="+mn-cs"/>
              </a:rPr>
              <a:t>软件拥有大量的状态</a:t>
            </a:r>
            <a:r>
              <a:rPr kumimoji="0" lang="zh-CN" altLang="en-US" sz="1800" b="0" i="0" u="none" strike="noStrike" kern="1200" cap="none" spc="0" normalizeH="0" baseline="0" noProof="0" dirty="0" smtClean="0">
                <a:ln>
                  <a:noFill/>
                </a:ln>
                <a:solidFill>
                  <a:srgbClr val="000000"/>
                </a:solidFill>
                <a:effectLst/>
                <a:uLnTx/>
                <a:uFillTx/>
                <a:latin typeface="+mn-ea"/>
                <a:ea typeface="+mn-ea"/>
                <a:cs typeface="+mn-cs"/>
              </a:rPr>
              <a:t>（</a:t>
            </a:r>
            <a:r>
              <a:rPr kumimoji="0" lang="en-US" altLang="zh-CN" sz="1800" b="0" i="0" u="none" strike="noStrike" kern="1200" cap="none" spc="0" normalizeH="0" baseline="0" noProof="0" dirty="0" err="1" smtClean="0">
                <a:ln>
                  <a:noFill/>
                </a:ln>
                <a:solidFill>
                  <a:srgbClr val="000000"/>
                </a:solidFill>
                <a:effectLst/>
                <a:uLnTx/>
                <a:uFillTx/>
                <a:latin typeface="+mn-lt"/>
                <a:ea typeface="+mn-ea"/>
                <a:cs typeface="+mn-cs"/>
              </a:rPr>
              <a:t>gcc</a:t>
            </a:r>
            <a:r>
              <a:rPr kumimoji="0" lang="zh-CN" altLang="en-US" sz="1800" b="0" i="0" u="none" strike="noStrike" kern="1200" cap="none" spc="0" normalizeH="0" baseline="0" noProof="0" dirty="0" smtClean="0">
                <a:ln>
                  <a:noFill/>
                </a:ln>
                <a:solidFill>
                  <a:srgbClr val="000000"/>
                </a:solidFill>
                <a:effectLst/>
                <a:uLnTx/>
                <a:uFillTx/>
                <a:latin typeface="+mn-ea"/>
                <a:ea typeface="+mn-ea"/>
                <a:cs typeface="+mn-cs"/>
              </a:rPr>
              <a:t>运行的瞬间有千万个状态值），这使得构思、描述和测试非常困难</a:t>
            </a:r>
          </a:p>
          <a:p>
            <a:pPr marL="301625" marR="0" lvl="0" indent="-301625" algn="l" defTabSz="801688" rtl="0" eaLnBrk="0" fontAlgn="base" latinLnBrk="0" hangingPunct="1">
              <a:lnSpc>
                <a:spcPct val="130000"/>
              </a:lnSpc>
              <a:spcBef>
                <a:spcPts val="800"/>
              </a:spcBef>
              <a:spcAft>
                <a:spcPct val="0"/>
              </a:spcAft>
              <a:buClr>
                <a:srgbClr val="808080"/>
              </a:buClr>
              <a:buSzPct val="60000"/>
              <a:buFont typeface="Wingdings" pitchFamily="2" charset="2"/>
              <a:buChar char="l"/>
              <a:tabLst/>
              <a:defRPr/>
            </a:pPr>
            <a:r>
              <a:rPr kumimoji="0" lang="zh-CN" altLang="en-US" sz="1800" b="0" i="0" u="none" strike="noStrike" kern="1200" cap="none" spc="0" normalizeH="0" baseline="0" noProof="0" dirty="0" smtClean="0">
                <a:ln>
                  <a:noFill/>
                </a:ln>
                <a:solidFill>
                  <a:srgbClr val="000000"/>
                </a:solidFill>
                <a:effectLst/>
                <a:uLnTx/>
                <a:uFillTx/>
                <a:latin typeface="+mn-ea"/>
                <a:ea typeface="+mn-ea"/>
                <a:cs typeface="+mn-cs"/>
              </a:rPr>
              <a:t>复杂性导致技术实现上的困难，从而又</a:t>
            </a:r>
            <a:r>
              <a:rPr kumimoji="0" lang="zh-CN" altLang="en-US" sz="1800" b="0" i="0" u="none" strike="noStrike" kern="1200" cap="none" spc="0" normalizeH="0" baseline="0" noProof="0" dirty="0" smtClean="0">
                <a:ln>
                  <a:noFill/>
                </a:ln>
                <a:solidFill>
                  <a:srgbClr val="990033"/>
                </a:solidFill>
                <a:effectLst/>
                <a:uLnTx/>
                <a:uFillTx/>
                <a:latin typeface="+mn-ea"/>
                <a:ea typeface="+mn-ea"/>
                <a:cs typeface="+mn-cs"/>
              </a:rPr>
              <a:t>引发管理上的问题</a:t>
            </a:r>
            <a:r>
              <a:rPr kumimoji="0" lang="zh-CN" altLang="en-US" sz="1800" b="0" i="0" u="none" strike="noStrike" kern="1200" cap="none" spc="0" normalizeH="0" baseline="0" noProof="0" dirty="0" smtClean="0">
                <a:ln>
                  <a:noFill/>
                </a:ln>
                <a:solidFill>
                  <a:srgbClr val="000000"/>
                </a:solidFill>
                <a:effectLst/>
                <a:uLnTx/>
                <a:uFillTx/>
                <a:latin typeface="+mn-ea"/>
                <a:ea typeface="+mn-ea"/>
                <a:cs typeface="+mn-cs"/>
              </a:rPr>
              <a:t>，它使得全面理解问题变得困难，引起大量的学习和理解上的负担，使开发慢慢演变成灾难</a:t>
            </a:r>
            <a:endParaRPr kumimoji="0" lang="zh-CN" altLang="en-US" sz="1800" b="0" i="0" u="none" strike="noStrike" kern="0" cap="none" spc="0" normalizeH="0" baseline="0" noProof="0" dirty="0">
              <a:ln>
                <a:noFill/>
              </a:ln>
              <a:solidFill>
                <a:schemeClr val="tx1"/>
              </a:solidFill>
              <a:effectLst/>
              <a:uLnTx/>
              <a:uFillTx/>
              <a:latin typeface="+mn-ea"/>
              <a:ea typeface="+mn-ea"/>
              <a:cs typeface="+mn-cs"/>
            </a:endParaRPr>
          </a:p>
        </p:txBody>
      </p:sp>
      <p:pic>
        <p:nvPicPr>
          <p:cNvPr id="5" name="Picture 4"/>
          <p:cNvPicPr>
            <a:picLocks noChangeAspect="1" noChangeArrowheads="1"/>
          </p:cNvPicPr>
          <p:nvPr/>
        </p:nvPicPr>
        <p:blipFill>
          <a:blip r:embed="rId3" cstate="print"/>
          <a:srcRect/>
          <a:stretch>
            <a:fillRect/>
          </a:stretch>
        </p:blipFill>
        <p:spPr bwMode="auto">
          <a:xfrm>
            <a:off x="1259632" y="1298193"/>
            <a:ext cx="2880320" cy="1977273"/>
          </a:xfrm>
          <a:prstGeom prst="rect">
            <a:avLst/>
          </a:prstGeom>
          <a:noFill/>
          <a:ln w="9525">
            <a:solidFill>
              <a:schemeClr val="bg2"/>
            </a:solidFill>
            <a:miter lim="800000"/>
            <a:headEnd/>
            <a:tailEnd/>
          </a:ln>
          <a:effectLst/>
        </p:spPr>
      </p:pic>
      <p:pic>
        <p:nvPicPr>
          <p:cNvPr id="6" name="Picture 5"/>
          <p:cNvPicPr>
            <a:picLocks noChangeAspect="1" noChangeArrowheads="1"/>
          </p:cNvPicPr>
          <p:nvPr/>
        </p:nvPicPr>
        <p:blipFill>
          <a:blip r:embed="rId4" cstate="print"/>
          <a:srcRect/>
          <a:stretch>
            <a:fillRect/>
          </a:stretch>
        </p:blipFill>
        <p:spPr bwMode="auto">
          <a:xfrm>
            <a:off x="4786964" y="1304764"/>
            <a:ext cx="2694826" cy="2006336"/>
          </a:xfrm>
          <a:prstGeom prst="rect">
            <a:avLst/>
          </a:prstGeom>
          <a:noFill/>
          <a:ln w="9525" algn="ctr">
            <a:noFill/>
            <a:miter lim="800000"/>
            <a:headEnd/>
            <a:tailEnd/>
          </a:ln>
          <a:effectLst/>
        </p:spPr>
      </p:pic>
      <p:sp>
        <p:nvSpPr>
          <p:cNvPr id="9" name="标题 8"/>
          <p:cNvSpPr>
            <a:spLocks noGrp="1"/>
          </p:cNvSpPr>
          <p:nvPr>
            <p:ph type="title"/>
          </p:nvPr>
        </p:nvSpPr>
        <p:spPr/>
        <p:txBody>
          <a:bodyPr/>
          <a:lstStyle/>
          <a:p>
            <a:r>
              <a:rPr lang="zh-CN" altLang="en-US" dirty="0" smtClean="0">
                <a:latin typeface="+mj-ea"/>
              </a:rPr>
              <a:t>复杂性</a:t>
            </a:r>
            <a:endParaRPr lang="zh-CN" altLang="en-US" dirty="0">
              <a:latin typeface="+mj-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rPr>
              <a:t>可变性</a:t>
            </a:r>
            <a:endParaRPr lang="zh-CN" altLang="en-US" dirty="0">
              <a:latin typeface="+mj-ea"/>
            </a:endParaRPr>
          </a:p>
        </p:txBody>
      </p:sp>
      <p:sp>
        <p:nvSpPr>
          <p:cNvPr id="4" name="内容占位符 2"/>
          <p:cNvSpPr txBox="1">
            <a:spLocks/>
          </p:cNvSpPr>
          <p:nvPr/>
        </p:nvSpPr>
        <p:spPr>
          <a:xfrm>
            <a:off x="683568" y="3212976"/>
            <a:ext cx="7920880" cy="2124236"/>
          </a:xfrm>
          <a:prstGeom prst="rect">
            <a:avLst/>
          </a:prstGeom>
        </p:spPr>
        <p:txBody>
          <a:bodyPr>
            <a:noAutofit/>
          </a:bodyPr>
          <a:lstStyle/>
          <a:p>
            <a:pPr marL="301625" marR="0" lvl="0" indent="-301625" algn="l" defTabSz="801688" rtl="0" eaLnBrk="0" fontAlgn="base" latinLnBrk="0" hangingPunct="1">
              <a:lnSpc>
                <a:spcPct val="130000"/>
              </a:lnSpc>
              <a:spcBef>
                <a:spcPct val="30000"/>
              </a:spcBef>
              <a:spcAft>
                <a:spcPct val="0"/>
              </a:spcAft>
              <a:buClr>
                <a:schemeClr val="bg1">
                  <a:lumMod val="50000"/>
                </a:schemeClr>
              </a:buClr>
              <a:buSzPct val="60000"/>
              <a:buFont typeface="Wingdings" pitchFamily="2" charset="2"/>
              <a:buChar char="l"/>
              <a:tabLst/>
              <a:defRPr/>
            </a:pPr>
            <a:r>
              <a:rPr kumimoji="0" lang="zh-CN" altLang="en-US" sz="2000" b="0" i="0" u="none" strike="noStrike" kern="0" cap="none" spc="0" normalizeH="0" baseline="0" noProof="0" dirty="0" smtClean="0">
                <a:ln>
                  <a:noFill/>
                </a:ln>
                <a:solidFill>
                  <a:schemeClr val="tx1"/>
                </a:solidFill>
                <a:effectLst/>
                <a:uLnTx/>
                <a:uFillTx/>
                <a:latin typeface="+mn-ea"/>
                <a:ea typeface="+mn-ea"/>
                <a:cs typeface="+mn-cs"/>
              </a:rPr>
              <a:t>软件</a:t>
            </a:r>
            <a:r>
              <a:rPr kumimoji="0" lang="zh-CN" altLang="en-US" sz="2000" b="0" i="0" u="none" strike="noStrike" kern="0" cap="none" spc="0" normalizeH="0" baseline="0" noProof="0" dirty="0" smtClean="0">
                <a:ln>
                  <a:noFill/>
                </a:ln>
                <a:solidFill>
                  <a:srgbClr val="990000"/>
                </a:solidFill>
                <a:effectLst/>
                <a:uLnTx/>
                <a:uFillTx/>
                <a:latin typeface="+mn-ea"/>
                <a:ea typeface="+mn-ea"/>
                <a:cs typeface="+mn-cs"/>
              </a:rPr>
              <a:t>是纯粹思维活动的产物，可以无限扩展</a:t>
            </a:r>
            <a:r>
              <a:rPr kumimoji="0" lang="zh-CN" altLang="en-US" sz="2000" b="0" i="0" u="none" strike="noStrike" kern="0" cap="none" spc="0" normalizeH="0" baseline="0" noProof="0" dirty="0" smtClean="0">
                <a:ln>
                  <a:noFill/>
                </a:ln>
                <a:solidFill>
                  <a:schemeClr val="tx1"/>
                </a:solidFill>
                <a:effectLst/>
                <a:uLnTx/>
                <a:uFillTx/>
                <a:latin typeface="+mn-ea"/>
                <a:ea typeface="+mn-ea"/>
                <a:cs typeface="+mn-cs"/>
              </a:rPr>
              <a:t>，并且，</a:t>
            </a:r>
            <a:r>
              <a:rPr kumimoji="0" lang="zh-CN" altLang="en-US" sz="2000" b="0" i="0" u="none" strike="noStrike" kern="0" cap="none" spc="0" normalizeH="0" baseline="0" noProof="0" dirty="0" smtClean="0">
                <a:ln>
                  <a:noFill/>
                </a:ln>
                <a:solidFill>
                  <a:srgbClr val="990000"/>
                </a:solidFill>
                <a:effectLst/>
                <a:uLnTx/>
                <a:uFillTx/>
                <a:latin typeface="+mn-ea"/>
                <a:ea typeface="+mn-ea"/>
                <a:cs typeface="+mn-cs"/>
              </a:rPr>
              <a:t>软件的修改更容易</a:t>
            </a:r>
            <a:r>
              <a:rPr kumimoji="0" lang="zh-CN" altLang="en-US" sz="2000" b="0" i="0" u="none" strike="noStrike" kern="0" cap="none" spc="0" normalizeH="0" baseline="0" noProof="0" dirty="0" smtClean="0">
                <a:ln>
                  <a:noFill/>
                </a:ln>
                <a:solidFill>
                  <a:schemeClr val="tx1"/>
                </a:solidFill>
                <a:effectLst/>
                <a:uLnTx/>
                <a:uFillTx/>
                <a:latin typeface="+mn-ea"/>
                <a:ea typeface="+mn-ea"/>
                <a:cs typeface="+mn-cs"/>
              </a:rPr>
              <a:t>。</a:t>
            </a:r>
          </a:p>
          <a:p>
            <a:pPr marL="301625" marR="0" lvl="0" indent="-301625" algn="l" defTabSz="801688" rtl="0" eaLnBrk="0" fontAlgn="base" latinLnBrk="0" hangingPunct="1">
              <a:lnSpc>
                <a:spcPct val="130000"/>
              </a:lnSpc>
              <a:spcBef>
                <a:spcPct val="30000"/>
              </a:spcBef>
              <a:spcAft>
                <a:spcPct val="0"/>
              </a:spcAft>
              <a:buClr>
                <a:schemeClr val="bg1">
                  <a:lumMod val="50000"/>
                </a:schemeClr>
              </a:buClr>
              <a:buSzPct val="60000"/>
              <a:buFont typeface="Wingdings" pitchFamily="2" charset="2"/>
              <a:buChar char="l"/>
              <a:tabLst/>
              <a:defRPr/>
            </a:pPr>
            <a:r>
              <a:rPr kumimoji="0" lang="zh-CN" altLang="en-US" sz="2000" b="0" i="0" u="none" strike="noStrike" kern="0" cap="none" spc="0" normalizeH="0" baseline="0" noProof="0" dirty="0" smtClean="0">
                <a:ln>
                  <a:noFill/>
                </a:ln>
                <a:solidFill>
                  <a:srgbClr val="990000"/>
                </a:solidFill>
                <a:effectLst/>
                <a:uLnTx/>
                <a:uFillTx/>
                <a:latin typeface="+mn-ea"/>
                <a:ea typeface="+mn-ea"/>
                <a:cs typeface="+mn-cs"/>
              </a:rPr>
              <a:t>客户对系统功能的要求随时可能变化</a:t>
            </a:r>
            <a:r>
              <a:rPr kumimoji="0" lang="zh-CN" altLang="en-US" sz="2000" b="0" i="0" u="none" strike="noStrike" kern="0" cap="none" spc="0" normalizeH="0" baseline="0" noProof="0" dirty="0" smtClean="0">
                <a:ln>
                  <a:noFill/>
                </a:ln>
                <a:solidFill>
                  <a:schemeClr val="tx1"/>
                </a:solidFill>
                <a:effectLst/>
                <a:uLnTx/>
                <a:uFillTx/>
                <a:latin typeface="+mn-ea"/>
                <a:ea typeface="+mn-ea"/>
                <a:cs typeface="+mn-cs"/>
              </a:rPr>
              <a:t>，而软件修改更容易，因此往往软件被更改。</a:t>
            </a:r>
            <a:endParaRPr kumimoji="0" lang="en-US" altLang="zh-CN" sz="2000" b="0" i="0" u="none" strike="noStrike" kern="0" cap="none" spc="0" normalizeH="0" baseline="0" noProof="0" dirty="0" smtClean="0">
              <a:ln>
                <a:noFill/>
              </a:ln>
              <a:solidFill>
                <a:schemeClr val="tx1"/>
              </a:solidFill>
              <a:effectLst/>
              <a:uLnTx/>
              <a:uFillTx/>
              <a:latin typeface="+mn-ea"/>
              <a:ea typeface="+mn-ea"/>
              <a:cs typeface="+mn-cs"/>
            </a:endParaRPr>
          </a:p>
          <a:p>
            <a:pPr marL="301625" marR="0" lvl="0" indent="-301625" algn="l" defTabSz="801688" rtl="0" eaLnBrk="0" fontAlgn="base" latinLnBrk="0" hangingPunct="1">
              <a:lnSpc>
                <a:spcPct val="130000"/>
              </a:lnSpc>
              <a:spcBef>
                <a:spcPct val="30000"/>
              </a:spcBef>
              <a:spcAft>
                <a:spcPct val="0"/>
              </a:spcAft>
              <a:buClr>
                <a:schemeClr val="bg1">
                  <a:lumMod val="50000"/>
                </a:schemeClr>
              </a:buClr>
              <a:buSzPct val="60000"/>
              <a:buFont typeface="Wingdings" pitchFamily="2" charset="2"/>
              <a:buChar char="l"/>
              <a:tabLst/>
              <a:defRPr/>
            </a:pPr>
            <a:r>
              <a:rPr kumimoji="0" lang="zh-CN" altLang="en-US" sz="2000" b="0" i="0" u="none" strike="noStrike" kern="0" cap="none" spc="0" normalizeH="0" baseline="0" noProof="0" dirty="0" smtClean="0">
                <a:ln>
                  <a:noFill/>
                </a:ln>
                <a:solidFill>
                  <a:schemeClr val="tx1"/>
                </a:solidFill>
                <a:effectLst/>
                <a:uLnTx/>
                <a:uFillTx/>
                <a:latin typeface="+mn-ea"/>
                <a:ea typeface="+mn-ea"/>
                <a:cs typeface="+mn-cs"/>
              </a:rPr>
              <a:t>软件的设计和实现</a:t>
            </a:r>
            <a:r>
              <a:rPr kumimoji="0" lang="zh-CN" altLang="en-US" sz="2000" b="0" i="0" u="none" strike="noStrike" kern="0" cap="none" spc="0" normalizeH="0" baseline="0" noProof="0" dirty="0" smtClean="0">
                <a:ln>
                  <a:noFill/>
                </a:ln>
                <a:solidFill>
                  <a:srgbClr val="990000"/>
                </a:solidFill>
                <a:effectLst/>
                <a:uLnTx/>
                <a:uFillTx/>
                <a:latin typeface="+mn-ea"/>
                <a:ea typeface="+mn-ea"/>
                <a:cs typeface="+mn-cs"/>
              </a:rPr>
              <a:t>随着技术、开发语言、方法、人的经验习惯等随时可能变化</a:t>
            </a:r>
            <a:r>
              <a:rPr kumimoji="0" lang="zh-CN" altLang="en-US" sz="2000" b="0" i="0" u="none" strike="noStrike" kern="0" cap="none" spc="0" normalizeH="0" baseline="0" noProof="0" dirty="0" smtClean="0">
                <a:ln>
                  <a:noFill/>
                </a:ln>
                <a:solidFill>
                  <a:schemeClr val="tx1"/>
                </a:solidFill>
                <a:effectLst/>
                <a:uLnTx/>
                <a:uFillTx/>
                <a:latin typeface="+mn-ea"/>
                <a:ea typeface="+mn-ea"/>
                <a:cs typeface="+mn-cs"/>
              </a:rPr>
              <a:t>。</a:t>
            </a:r>
          </a:p>
        </p:txBody>
      </p:sp>
      <p:pic>
        <p:nvPicPr>
          <p:cNvPr id="5" name="Picture 3" descr="cone-of-uncertainty"/>
          <p:cNvPicPr>
            <a:picLocks noChangeAspect="1" noChangeArrowheads="1"/>
          </p:cNvPicPr>
          <p:nvPr/>
        </p:nvPicPr>
        <p:blipFill>
          <a:blip r:embed="rId3" cstate="print"/>
          <a:srcRect/>
          <a:stretch>
            <a:fillRect/>
          </a:stretch>
        </p:blipFill>
        <p:spPr bwMode="auto">
          <a:xfrm>
            <a:off x="827584" y="1384969"/>
            <a:ext cx="3464774" cy="1792003"/>
          </a:xfrm>
          <a:prstGeom prst="rect">
            <a:avLst/>
          </a:prstGeom>
          <a:noFill/>
          <a:ln w="9525">
            <a:solidFill>
              <a:schemeClr val="tx1"/>
            </a:solidFill>
            <a:miter lim="800000"/>
            <a:headEnd/>
            <a:tailEnd/>
          </a:ln>
        </p:spPr>
      </p:pic>
      <p:pic>
        <p:nvPicPr>
          <p:cNvPr id="6" name="Picture 5" descr="7steps_clip_image002"/>
          <p:cNvPicPr>
            <a:picLocks noChangeAspect="1" noChangeArrowheads="1"/>
          </p:cNvPicPr>
          <p:nvPr/>
        </p:nvPicPr>
        <p:blipFill>
          <a:blip r:embed="rId4" cstate="print"/>
          <a:srcRect/>
          <a:stretch>
            <a:fillRect/>
          </a:stretch>
        </p:blipFill>
        <p:spPr bwMode="auto">
          <a:xfrm>
            <a:off x="4716016" y="1374867"/>
            <a:ext cx="3636404" cy="1852321"/>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UC&amp;C母版初稿">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noFill/>
          <a:miter lim="800000"/>
          <a:headEnd/>
          <a:tailEnd/>
        </a:ln>
      </a:spPr>
      <a:bodyPr wrap="none" lIns="99980" tIns="49986" rIns="99980" bIns="49986">
        <a:spAutoFit/>
      </a:bodyPr>
      <a:lstStyle>
        <a:defPPr algn="ctr" defTabSz="1001649" eaLnBrk="0" hangingPunct="0">
          <a:defRPr sz="1400" dirty="0" smtClean="0">
            <a:solidFill>
              <a:srgbClr val="000000"/>
            </a:solidFill>
            <a:latin typeface="+mn-lt"/>
            <a:ea typeface="+mn-ea"/>
            <a:cs typeface="Arial" pitchFamily="34" charset="0"/>
          </a:defRPr>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nd">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E3093B-232B-4C15-AB25-7F1FBE134870}">
  <ds:schemaRefs>
    <ds:schemaRef ds:uri="http://www.w3.org/XML/1998/namespace"/>
    <ds:schemaRef ds:uri="http://purl.org/dc/elements/1.1/"/>
    <ds:schemaRef ds:uri="http://schemas.microsoft.com/office/2006/documentManagement/types"/>
    <ds:schemaRef ds:uri="http://purl.org/dc/terms/"/>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23E6701-3943-4A44-84F3-F772B5088830}">
  <ds:schemaRefs>
    <ds:schemaRef ds:uri="http://schemas.microsoft.com/sharepoint/v3/contenttype/forms"/>
  </ds:schemaRefs>
</ds:datastoreItem>
</file>

<file path=customXml/itemProps3.xml><?xml version="1.0" encoding="utf-8"?>
<ds:datastoreItem xmlns:ds="http://schemas.openxmlformats.org/officeDocument/2006/customXml" ds:itemID="{671327E0-7EF6-4DE7-A686-D5CF0A9FB3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64551</TotalTime>
  <Words>3733</Words>
  <Application>Microsoft Macintosh PowerPoint</Application>
  <PresentationFormat>全屏显示(4:3)</PresentationFormat>
  <Paragraphs>556</Paragraphs>
  <Slides>44</Slides>
  <Notes>44</Notes>
  <HiddenSlides>1</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44</vt:i4>
      </vt:variant>
    </vt:vector>
  </HeadingPairs>
  <TitlesOfParts>
    <vt:vector size="61" baseType="lpstr">
      <vt:lpstr>Arial</vt:lpstr>
      <vt:lpstr>FrutigerNext LT Light</vt:lpstr>
      <vt:lpstr>FrutigerNext LT Medium</vt:lpstr>
      <vt:lpstr>FrutigerNext LT Regular</vt:lpstr>
      <vt:lpstr>Lucida Grande</vt:lpstr>
      <vt:lpstr>Microsoft YaHei</vt:lpstr>
      <vt:lpstr>MS PGothic</vt:lpstr>
      <vt:lpstr>Segoe UI</vt:lpstr>
      <vt:lpstr>Times New Roman</vt:lpstr>
      <vt:lpstr>Trebuchet MS</vt:lpstr>
      <vt:lpstr>Wingdings</vt:lpstr>
      <vt:lpstr>黑体</vt:lpstr>
      <vt:lpstr>华文细黑</vt:lpstr>
      <vt:lpstr>宋体</vt:lpstr>
      <vt:lpstr>微软雅黑</vt:lpstr>
      <vt:lpstr>1#UC&amp;C母版初稿</vt:lpstr>
      <vt:lpstr>End</vt:lpstr>
      <vt:lpstr>PowerPoint 演示文稿</vt:lpstr>
      <vt:lpstr>软件研发模式</vt:lpstr>
      <vt:lpstr>PowerPoint 演示文稿</vt:lpstr>
      <vt:lpstr>PowerPoint 演示文稿</vt:lpstr>
      <vt:lpstr>PowerPoint 演示文稿</vt:lpstr>
      <vt:lpstr>软件工程诞生于1968年</vt:lpstr>
      <vt:lpstr>软件没有银弹：软件工程中的根本和次要问题</vt:lpstr>
      <vt:lpstr>复杂性</vt:lpstr>
      <vt:lpstr>可变性</vt:lpstr>
      <vt:lpstr>一致性</vt:lpstr>
      <vt:lpstr>不可见性</vt:lpstr>
      <vt:lpstr>传统软件开发 VS 现代软件开发</vt:lpstr>
      <vt:lpstr>PowerPoint 演示文稿</vt:lpstr>
      <vt:lpstr>软件工程方法概述</vt:lpstr>
      <vt:lpstr>瀑布模型</vt:lpstr>
      <vt:lpstr>敏捷模式 </vt:lpstr>
      <vt:lpstr>敏捷与瀑布的外在区别</vt:lpstr>
      <vt:lpstr>华为对敏捷的统一认识</vt:lpstr>
      <vt:lpstr>PowerPoint 演示文稿</vt:lpstr>
      <vt:lpstr>传统IT软件厂商在向云服务转型</vt:lpstr>
      <vt:lpstr>云计算时代软件的变化</vt:lpstr>
      <vt:lpstr>多语言混合编程成为常态，新语言不断涌现</vt:lpstr>
      <vt:lpstr>企业自身软件交付需应对来自市场、协作、开放与安全的多重挑战</vt:lpstr>
      <vt:lpstr>软件企业的竞争已经从单一产品竞争演进到生态联盟竞争</vt:lpstr>
      <vt:lpstr>DevOps成为企业软件交付的重要模式，实践受到高度关注</vt:lpstr>
      <vt:lpstr>PowerPoint 演示文稿</vt:lpstr>
      <vt:lpstr>DevOps起源</vt:lpstr>
      <vt:lpstr>DevOps的不同视角</vt:lpstr>
      <vt:lpstr>DevOps兴起的驱动因素</vt:lpstr>
      <vt:lpstr>DevOps收益</vt:lpstr>
      <vt:lpstr>定义DevOps</vt:lpstr>
      <vt:lpstr>DevOps的五个要素</vt:lpstr>
      <vt:lpstr>DevOps生命周期过程</vt:lpstr>
      <vt:lpstr>DevOps与敏捷</vt:lpstr>
      <vt:lpstr>DevOps和ITIL的关系</vt:lpstr>
      <vt:lpstr>DevOps与ITIL的比较</vt:lpstr>
      <vt:lpstr>DevOps转型障碍</vt:lpstr>
      <vt:lpstr>DevOps关键模式与实践</vt:lpstr>
      <vt:lpstr>DevOps生命周期过程相关工具</vt:lpstr>
      <vt:lpstr>华为软件开发云：一站式云上DevOps平台</vt:lpstr>
      <vt:lpstr>华为软件开发云核心特性</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mingming jing</cp:lastModifiedBy>
  <cp:revision>2663</cp:revision>
  <dcterms:created xsi:type="dcterms:W3CDTF">2003-08-21T06:48:56Z</dcterms:created>
  <dcterms:modified xsi:type="dcterms:W3CDTF">2017-09-11T05:07:55Z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(3)lClD4lHXjJqgR3C3xCUtTn0dKMep9AtSPJmEcvwbRIMppx1Vo0Pf4df7hKUUA+HIvA5to5A9
eZRZre3ycOVL6i18B53CA5S8tBZ5od1bUUVUXGIZcRghTStBW2LCuItd6UG+6D/z3WAVBxlX
F9qdRAnLdUfIHyHS56yIJeP7IgFawhgThjIISQCnSSbalpgRsz7gf+Y+CMsmp+XI4zsHlP7R
vnqXv723ukA01sEryL</vt:lpwstr>
  </property>
  <property fmtid="{D5CDD505-2E9C-101B-9397-08002B2CF9AE}" pid="18" name="_2015_ms_pID_7253431">
    <vt:lpwstr>i9ZMYGFvwpfC81xz+cpARJzU3ql540/thWPCPBjQ3xgjnRq47+tpwB
9p01Pgk03oZkFhdH2dK0Y+o2IoGx1eZiIOH5B6VdP3OEwjeZpHyuivxrMe6mVdqYqL2lge+n
mLxgotW7o74rEmpUz38hC72jyRTQ6yx8Vvc7njgSh5kbP9hO2DJs9XDk/Jv4knAINSJwoYYf
ccMGaoELW98O7M/PybGxoFDGmePsUGTlU4z2</vt:lpwstr>
  </property>
  <property fmtid="{D5CDD505-2E9C-101B-9397-08002B2CF9AE}" pid="19" name="_2015_ms_pID_7253432">
    <vt:lpwstr>6mb67eUPmnSQlTTgz6QfOrx2/rBjRut+DWd/
bkYncAummZy8+6imAhy3qda+VBAB9w==</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1502437757</vt:lpwstr>
  </property>
</Properties>
</file>